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64" autoAdjust="0"/>
    <p:restoredTop sz="85986" autoAdjust="0"/>
  </p:normalViewPr>
  <p:slideViewPr>
    <p:cSldViewPr>
      <p:cViewPr varScale="1">
        <p:scale>
          <a:sx n="90" d="100"/>
          <a:sy n="90" d="100"/>
        </p:scale>
        <p:origin x="2104" y="208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Setup</a:t>
            </a:r>
          </a:p>
          <a:p>
            <a:r>
              <a:t>LCEL</a:t>
            </a:r>
          </a:p>
          <a:p>
            <a:r>
              <a:t>OpenAI Function with LangChain</a:t>
            </a:r>
          </a:p>
          <a:p>
            <a:r>
              <a:t>Tagging and Extraction Using OpenAI</a:t>
            </a:r>
          </a:p>
          <a:p>
            <a:r>
              <a:t>Tools and Routing</a:t>
            </a:r>
          </a:p>
          <a:p>
            <a:r>
              <a:t>Conversational Agent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OpenAI Function Calling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Extend this workflow by:</a:t>
            </a:r>
          </a:p>
          <a:p>
            <a:pPr lvl="1"/>
            <a:r>
              <a:t> Adding more complex functions and schemas.</a:t>
            </a:r>
          </a:p>
          <a:p>
            <a:pPr lvl="1"/>
            <a:r>
              <a:t> Integrating with real-world APIs for dynamic data.</a:t>
            </a:r>
          </a:p>
          <a:p>
            <a:r>
              <a:t> Why it’s important:</a:t>
            </a:r>
          </a:p>
          <a:p>
            <a:pPr lvl="1"/>
            <a:r>
              <a:t> Leveraging OpenAI’s function calling enhances AI's ability to operate as an intelligent assistant in diverse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Setup
</a:t>
            </a:r>
            <a:r>
              <a:rPr b="1"/>
              <a:t>LCEL
</a:t>
            </a:r>
            <a:r>
              <a:t>OpenAI Function with LangChain
Tagging and Extraction Using OpenAI
Tools and Routing
Conversational Agent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LCEL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lesson focuses on understanding and implementing LCEL techniques.</a:t>
            </a:r>
          </a:p>
          <a:p>
            <a:r>
              <a:t> Key objectives:</a:t>
            </a:r>
          </a:p>
          <a:p>
            <a:pPr lvl="1"/>
            <a:r>
              <a:t> Exploring the fundamental concepts.</a:t>
            </a:r>
          </a:p>
          <a:p>
            <a:pPr lvl="1"/>
            <a:r>
              <a:t> Hands-on coding to demonstrate LCEL principles.</a:t>
            </a:r>
          </a:p>
          <a:p>
            <a:pPr lvl="1"/>
            <a:r>
              <a:t> Practical applications for real-world scenarios.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necessary libraries:</a:t>
            </a:r>
          </a:p>
          <a:p>
            <a:endParaRPr/>
          </a:p>
          <a:p>
            <a:endParaRPr/>
          </a:p>
          <a:p>
            <a:r>
              <a:t> Ensure your environment is configured with all dependencies.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98552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Example: Basic LCEL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Here’s an example of LCEL in action:</a:t>
            </a:r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77216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Apply LCEL concepts to more complex scenarios.</a:t>
            </a:r>
          </a:p>
          <a:p>
            <a:r>
              <a:t> Experiment with additional libraries and techniques.</a:t>
            </a:r>
          </a:p>
          <a:p>
            <a:r>
              <a:t> Analyze results to refine your understanding of LCEL.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Setup
LCEL
</a:t>
            </a:r>
            <a:r>
              <a:rPr b="1"/>
              <a:t>OpenAI Function with LangChain
</a:t>
            </a:r>
            <a:r>
              <a:t>Tagging and Extraction Using OpenAI
Tools and Routing
Conversational Agent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OpenAI Function with LangChain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lesson integrates OpenAI’s function calling capabilities with LangChain.</a:t>
            </a:r>
          </a:p>
          <a:p>
            <a:r>
              <a:t> Key steps covered:</a:t>
            </a:r>
          </a:p>
          <a:p>
            <a:pPr lvl="1"/>
            <a:r>
              <a:t> Setting up LangChain to work with OpenAI APIs.</a:t>
            </a:r>
          </a:p>
          <a:p>
            <a:pPr lvl="1"/>
            <a:r>
              <a:t> Defining and invoking functions using LangChain workflows.</a:t>
            </a:r>
          </a:p>
          <a:p>
            <a:pPr lvl="1"/>
            <a:r>
              <a:t> Demonstrating use cases for enhanced automation and efficiency.</a:t>
            </a:r>
          </a:p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LangChain extends OpenAI’s function calling by providing a structured framework for building intelligent workflows, enabling scalability and customization.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required libraries:</a:t>
            </a:r>
          </a:p>
          <a:p>
            <a:endParaRPr/>
          </a:p>
          <a:p>
            <a:endParaRPr/>
          </a:p>
          <a:p>
            <a:endParaRPr/>
          </a:p>
          <a:p>
            <a:r>
              <a:rPr b="1"/>
              <a:t> What this does</a:t>
            </a:r>
            <a:r>
              <a:t> :</a:t>
            </a:r>
          </a:p>
          <a:p>
            <a:pPr lvl="1"/>
            <a:r>
              <a:t> Ensures secure configuration for OpenAI and LangChain integration by loading API keys and environment variables.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6360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Connecting to OpenAI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Initialize the OpenAI model with LangChain:</a:t>
            </a:r>
          </a:p>
          <a:p>
            <a:endParaRPr/>
          </a:p>
          <a:p>
            <a:endParaRPr/>
          </a:p>
          <a:p>
            <a:endParaRPr/>
          </a:p>
          <a:p>
            <a:r>
              <a:rPr b="1"/>
              <a:t> Key insight</a:t>
            </a:r>
            <a:r>
              <a:t> :</a:t>
            </a:r>
          </a:p>
          <a:p>
            <a:pPr lvl="1"/>
            <a:r>
              <a:t> Establishing this connection allows LangChain to leverage OpenAI’s capabilities for building conversational AI agents and automation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90932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rPr b="1"/>
              <a:t>Setup
</a:t>
            </a:r>
            <a:r>
              <a:t>LCEL
OpenAI Function with LangChain
Tagging and Extraction Using OpenAI
Tools and Routing
Conversational Agent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Setup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a Custom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Define a function schema in LangChain for OpenAI: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Defining function schemas ensures that OpenAI can correctly interpret and execute tasks according to your specifications.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15400" cy="215169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Preparing a User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 of a user message:</a:t>
            </a:r>
          </a:p>
          <a:p>
            <a:endParaRPr/>
          </a:p>
          <a:p>
            <a:endParaRPr/>
          </a:p>
          <a:p>
            <a:r>
              <a:rPr b="1"/>
              <a:t> What happens here</a:t>
            </a:r>
            <a:r>
              <a:t> :</a:t>
            </a:r>
          </a:p>
          <a:p>
            <a:pPr lvl="1"/>
            <a:r>
              <a:t> The user’s input is structured into a message object that LangChain can process and pass to OpenAI for further action.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15400" cy="61871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 Invocation and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Execute the function call and handle the response:</a:t>
            </a:r>
          </a:p>
          <a:p>
            <a:endParaRPr/>
          </a:p>
          <a:p>
            <a:r>
              <a:rPr b="1"/>
              <a:t> Understanding the response</a:t>
            </a:r>
            <a:r>
              <a:t> :</a:t>
            </a:r>
          </a:p>
          <a:p>
            <a:pPr lvl="1"/>
            <a:r>
              <a:t> The output includes both the user’s original message and the response generated by the function, providing a complete interaction log.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408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Example: Weather Function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 Integrate a weather function using LangChain: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b="1"/>
              <a:t> Key takeaway</a:t>
            </a:r>
            <a:r>
              <a:t> :</a:t>
            </a:r>
          </a:p>
          <a:p>
            <a:pPr lvl="1"/>
            <a:r>
              <a:t> This example demonstrates how to integrate external logic (e.g., weather data) into LangChain workflows using OpenAI’s function calling.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15400" cy="351085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Debugging and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Log function calls for debugging and transparency:</a:t>
            </a:r>
          </a:p>
          <a:p>
            <a:endParaRPr/>
          </a:p>
          <a:p>
            <a:endParaRPr/>
          </a:p>
          <a:p>
            <a:r>
              <a:rPr b="1"/>
              <a:t> Why this matters</a:t>
            </a:r>
            <a:r>
              <a:t> :</a:t>
            </a:r>
          </a:p>
          <a:p>
            <a:pPr lvl="1"/>
            <a:r>
              <a:t> Debugging ensures that your workflows are functioning as expected and helps identify any issues in function invocation.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06172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with:</a:t>
            </a:r>
          </a:p>
          <a:p>
            <a:pPr lvl="1"/>
            <a:r>
              <a:t> Creating and testing more complex functions.</a:t>
            </a:r>
          </a:p>
          <a:p>
            <a:pPr lvl="1"/>
            <a:r>
              <a:t> Integrating APIs for dynamic data retrieval and processing.</a:t>
            </a:r>
          </a:p>
          <a:p>
            <a:r>
              <a:t> Build workflows for:</a:t>
            </a:r>
          </a:p>
          <a:p>
            <a:pPr lvl="1"/>
            <a:r>
              <a:t> Conversational agents.</a:t>
            </a:r>
          </a:p>
          <a:p>
            <a:pPr lvl="1"/>
            <a:r>
              <a:t> Task automation.</a:t>
            </a:r>
          </a:p>
          <a:p>
            <a:pPr lvl="1"/>
            <a:r>
              <a:t> Data analysis pipelines.</a:t>
            </a:r>
          </a:p>
          <a:p>
            <a:r>
              <a:rPr b="1"/>
              <a:t> Real-world impact</a:t>
            </a:r>
            <a:r>
              <a:t> :</a:t>
            </a:r>
          </a:p>
          <a:p>
            <a:pPr lvl="1"/>
            <a:r>
              <a:t> Combining LangChain with OpenAI’s function calling unlocks powerful possibilities for building adaptive, intelligent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Setup
LCEL
OpenAI Function with LangChain
</a:t>
            </a:r>
            <a:r>
              <a:rPr b="1"/>
              <a:t>Tagging and Extraction Using OpenAI
</a:t>
            </a:r>
            <a:r>
              <a:t>Tools and Routing
Conversational Agent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Tagging and Extraction Using OpenAI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lesson explores how to use OpenAI functions for tagging and information extraction.</a:t>
            </a:r>
          </a:p>
          <a:p>
            <a:r>
              <a:t> Key objectives:</a:t>
            </a:r>
          </a:p>
          <a:p>
            <a:pPr lvl="1"/>
            <a:r>
              <a:t> Understand tagging and its applications in data categorization.</a:t>
            </a:r>
          </a:p>
          <a:p>
            <a:pPr lvl="1"/>
            <a:r>
              <a:t> Implement information extraction using function calling.</a:t>
            </a:r>
          </a:p>
          <a:p>
            <a:pPr lvl="1"/>
            <a:r>
              <a:t> Automate structured data generation from unstructured text.</a:t>
            </a:r>
          </a:p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Automating tagging and data extraction saves time and reduces errors in information processing 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necessary libraries:</a:t>
            </a:r>
          </a:p>
          <a:p>
            <a:endParaRPr/>
          </a:p>
          <a:p>
            <a:endParaRPr/>
          </a:p>
          <a:p>
            <a:endParaRPr/>
          </a:p>
          <a:p>
            <a:r>
              <a:rPr b="1"/>
              <a:t> What this does</a:t>
            </a:r>
            <a:r>
              <a:t> :</a:t>
            </a:r>
          </a:p>
          <a:p>
            <a:pPr lvl="1"/>
            <a:r>
              <a:t> Ensures secure and seamless configuration for accessing OpenAI’s API.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74168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a Function for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 Create a tagging function schema: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15400" cy="21516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use OpenAI’s function calling feature.</a:t>
            </a:r>
          </a:p>
          <a:p>
            <a:r>
              <a:t> Key steps covered:</a:t>
            </a:r>
          </a:p>
          <a:p>
            <a:pPr lvl="1"/>
            <a:r>
              <a:t> Setting up your environment to interact with OpenAI APIs.</a:t>
            </a:r>
          </a:p>
          <a:p>
            <a:pPr lvl="1"/>
            <a:r>
              <a:t> Defining and using custom functions to enhance AI interactions.</a:t>
            </a:r>
          </a:p>
          <a:p>
            <a:pPr lvl="1"/>
            <a:r>
              <a:t> Understanding and handling function calls in AI workflows.</a:t>
            </a:r>
          </a:p>
          <a:p>
            <a:r>
              <a:t> Why this is important:</a:t>
            </a:r>
          </a:p>
          <a:p>
            <a:pPr lvl="1"/>
            <a:r>
              <a:t> Function calling enables structured and programmatic AI interactions, expanding the possibilities of automation and integration.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Invoking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Provide input for tagging:</a:t>
            </a:r>
          </a:p>
          <a:p>
            <a:endParaRPr/>
          </a:p>
          <a:p>
            <a:endParaRPr/>
          </a:p>
          <a:p>
            <a:r>
              <a:t> Use OpenAI to call the tagging function:</a:t>
            </a:r>
          </a:p>
          <a:p>
            <a:endParaRPr/>
          </a:p>
          <a:p>
            <a:endParaRPr/>
          </a:p>
          <a:p>
            <a:endParaRPr/>
          </a:p>
          <a:p>
            <a:r>
              <a:rPr b="1"/>
              <a:t> Expected output</a:t>
            </a:r>
            <a:r>
              <a:t> :</a:t>
            </a:r>
          </a:p>
          <a:p>
            <a:pPr lvl="1"/>
            <a:r>
              <a:t> Extracted tags such as</a:t>
            </a:r>
            <a:r>
              <a:rPr>
                <a:latin typeface="Courier New"/>
              </a:rPr>
              <a:t> ["AI", "automation"]</a:t>
            </a:r>
            <a:r>
              <a:t>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15400" cy="552223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0048"/>
            <a:ext cx="68072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Extracting Specific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 Create a schema for extracting structured data: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b="1"/>
              <a:t> Why this matters</a:t>
            </a:r>
            <a:r>
              <a:t> :</a:t>
            </a:r>
          </a:p>
          <a:p>
            <a:pPr lvl="1"/>
            <a:r>
              <a:t> Enables precise and automated extraction of structured data from natural language inputs.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8915400" cy="317160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Debugging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Log and validate function outputs for correctness:</a:t>
            </a:r>
          </a:p>
          <a:p>
            <a:endParaRPr/>
          </a:p>
          <a:p>
            <a:endParaRPr/>
          </a:p>
          <a:p>
            <a:r>
              <a:rPr b="1"/>
              <a:t> Key insight</a:t>
            </a:r>
            <a:r>
              <a:t> :</a:t>
            </a:r>
          </a:p>
          <a:p>
            <a:pPr lvl="1"/>
            <a:r>
              <a:t> Validation ensures that the extracted data meets the expected criteria, reducing errors in automated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06172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Setup
LCEL
OpenAI Function with LangChain
Tagging and Extraction Using OpenAI
</a:t>
            </a:r>
            <a:r>
              <a:rPr b="1"/>
              <a:t>Tools and Routing
</a:t>
            </a:r>
            <a:r>
              <a:t>Conversational Agent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Tools and Routing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lesson demonstrates how to use tools and routing in AI workflows.</a:t>
            </a:r>
          </a:p>
          <a:p>
            <a:r>
              <a:t> Key objectives:</a:t>
            </a:r>
          </a:p>
          <a:p>
            <a:pPr lvl="1"/>
            <a:r>
              <a:t> Understand the concept of tools in AI systems.</a:t>
            </a:r>
          </a:p>
          <a:p>
            <a:pPr lvl="1"/>
            <a:r>
              <a:t> Implement routing logic to handle diverse workflows.</a:t>
            </a:r>
          </a:p>
          <a:p>
            <a:pPr lvl="1"/>
            <a:r>
              <a:t> Leverage OpenAI’s capabilities for dynamic task management.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required libraries:</a:t>
            </a:r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69596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in AI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Define tools for specific tasks: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b="1"/>
              <a:t> Why tools matter</a:t>
            </a:r>
            <a:r>
              <a:t> :</a:t>
            </a:r>
          </a:p>
          <a:p>
            <a:pPr lvl="1"/>
            <a:r>
              <a:t> Tools encapsulate functionality for specific tasks, making workflows modular and reusable.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7731"/>
            <a:ext cx="9372600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Routing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Implement a router for task delegation: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b="1"/>
              <a:t> Key insight</a:t>
            </a:r>
            <a:r>
              <a:t> :</a:t>
            </a:r>
          </a:p>
          <a:p>
            <a:pPr lvl="1"/>
            <a:r>
              <a:t> Routing logic dynamically determines which tool to invoke based on user input, enabling flexible and adaptive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0617200" cy="31877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with:</a:t>
            </a:r>
          </a:p>
          <a:p>
            <a:pPr lvl="1"/>
            <a:r>
              <a:t> Creating additional tools for tasks like data analysis or image generation.</a:t>
            </a:r>
          </a:p>
          <a:p>
            <a:pPr lvl="1"/>
            <a:r>
              <a:t> Building more complex routing logic for multi-step workflows.</a:t>
            </a:r>
          </a:p>
          <a:p>
            <a:r>
              <a:rPr b="1"/>
              <a:t> Real-world applications</a:t>
            </a:r>
            <a:r>
              <a:t> :</a:t>
            </a:r>
          </a:p>
          <a:p>
            <a:pPr lvl="1"/>
            <a:r>
              <a:t> Use tools and routing to design scalable AI systems for customer support, data processing, and more.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300"/>
            </a:pPr>
            <a:r>
              <a:t>Setup
LCEL
OpenAI Function with LangChain
Tagging and Extraction Using OpenAI
Tools and Routing
</a:t>
            </a:r>
            <a:r>
              <a:rPr b="1"/>
              <a:t>Conversational Agent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Conversational Agent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necessary libraries and configure API keys:</a:t>
            </a:r>
          </a:p>
          <a:p>
            <a:endParaRPr/>
          </a:p>
          <a:p>
            <a:endParaRPr/>
          </a:p>
          <a:p>
            <a:endParaRPr/>
          </a:p>
          <a:p>
            <a:r>
              <a:t> Key Insight:</a:t>
            </a:r>
          </a:p>
          <a:p>
            <a:pPr lvl="1"/>
            <a:r>
              <a:t> Proper setup ensures secure and seamless access to OpenAI’s powerful APIs.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07696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lesson focuses on building a conversational agent using OpenAI’s models.</a:t>
            </a:r>
          </a:p>
          <a:p>
            <a:r>
              <a:t> Key objectives:</a:t>
            </a:r>
          </a:p>
          <a:p>
            <a:pPr lvl="1"/>
            <a:r>
              <a:t> Understand the principles of conversational AI.</a:t>
            </a:r>
          </a:p>
          <a:p>
            <a:pPr lvl="1"/>
            <a:r>
              <a:t> Implement a simple chatbot that interacts dynamically.</a:t>
            </a:r>
          </a:p>
          <a:p>
            <a:pPr lvl="1"/>
            <a:r>
              <a:t> Explore advanced features like context handling and function calls.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necessary libraries:</a:t>
            </a:r>
          </a:p>
          <a:p>
            <a:endParaRPr/>
          </a:p>
          <a:p>
            <a:endParaRPr/>
          </a:p>
          <a:p>
            <a:endParaRPr/>
          </a:p>
          <a:p>
            <a:r>
              <a:rPr b="1"/>
              <a:t> What this does</a:t>
            </a:r>
            <a:r>
              <a:t> :</a:t>
            </a:r>
          </a:p>
          <a:p>
            <a:pPr lvl="1"/>
            <a:r>
              <a:t> Prepares your environment for creating and managing conversational agents.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09220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Initializing the Chat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Set up the conversational model:</a:t>
            </a:r>
          </a:p>
          <a:p>
            <a:endParaRPr/>
          </a:p>
          <a:p>
            <a:endParaRPr/>
          </a:p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Configuring the model ensures appropriate behavior, such as creativity and relevance, during conversations.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78740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Conversation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 of a basic conversation flow:</a:t>
            </a:r>
          </a:p>
          <a:p>
            <a:endParaRPr/>
          </a:p>
          <a:p>
            <a:endParaRPr/>
          </a:p>
          <a:p>
            <a:endParaRPr/>
          </a:p>
          <a:p>
            <a:r>
              <a:rPr b="1"/>
              <a:t> What happens here</a:t>
            </a:r>
            <a:r>
              <a:t> :</a:t>
            </a:r>
          </a:p>
          <a:p>
            <a:pPr lvl="1"/>
            <a:r>
              <a:t> The model processes user input and generates appropriate responses, simulating a conversational interaction.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12268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Add context to the conversation:</a:t>
            </a:r>
          </a:p>
          <a:p>
            <a:endParaRPr/>
          </a:p>
          <a:p>
            <a:endParaRPr/>
          </a:p>
          <a:p>
            <a:endParaRPr/>
          </a:p>
          <a:p>
            <a:r>
              <a:rPr b="1"/>
              <a:t> Why this matters</a:t>
            </a:r>
            <a:r>
              <a:t> :</a:t>
            </a:r>
          </a:p>
          <a:p>
            <a:pPr lvl="1"/>
            <a:r>
              <a:t> Including system messages guides the AI’s behavior, ensuring responses align with the intended role or tone.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01600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Features: Function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Define a function for the conversational agent: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 Call the function during a conversation:</a:t>
            </a:r>
          </a:p>
          <a:p>
            <a:endParaRPr/>
          </a:p>
          <a:p>
            <a:endParaRPr/>
          </a:p>
          <a:p>
            <a:endParaRPr/>
          </a:p>
          <a:p>
            <a:r>
              <a:rPr b="1"/>
              <a:t> Key Insight</a:t>
            </a:r>
            <a:r>
              <a:t> :</a:t>
            </a:r>
          </a:p>
          <a:p>
            <a:pPr lvl="1"/>
            <a:r>
              <a:t> Function calling adds dynamic capabilities, enabling the conversational agent to perform tasks or fetch data beyond static responses.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15400" cy="2544941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6783"/>
            <a:ext cx="98552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with:</a:t>
            </a:r>
          </a:p>
          <a:p>
            <a:pPr lvl="1"/>
            <a:r>
              <a:t> Integrating APIs for real-time information retrieval.</a:t>
            </a:r>
          </a:p>
          <a:p>
            <a:pPr lvl="1"/>
            <a:r>
              <a:t> Implementing multi-turn dialogues with context-aware responses.</a:t>
            </a:r>
          </a:p>
          <a:p>
            <a:r>
              <a:rPr b="1"/>
              <a:t> Real-world applications</a:t>
            </a:r>
            <a:r>
              <a:t> :</a:t>
            </a:r>
          </a:p>
          <a:p>
            <a:pPr lvl="1"/>
            <a:r>
              <a:t> Build intelligent assistants for customer support, education, and personal productivity.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a Custom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Create a function to simulate weather retrieval: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 Why define custom functions:</a:t>
            </a:r>
          </a:p>
          <a:p>
            <a:pPr lvl="1"/>
            <a:r>
              <a:t> Custom functions extend the capabilities of AI by integrating domain-specific logic.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788400" cy="3187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Registering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Define the function’s schema for OpenAI: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 Why this is important:</a:t>
            </a:r>
          </a:p>
          <a:p>
            <a:pPr lvl="1"/>
            <a:r>
              <a:t> Function schemas define how the AI can interact with your functions, ensuring proper input and output handling.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15400" cy="36207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Sending a User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 user message:</a:t>
            </a:r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4836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Invoking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Send the message and function schema to OpenAI:</a:t>
            </a:r>
          </a:p>
          <a:p>
            <a:endParaRPr/>
          </a:p>
          <a:p>
            <a:endParaRPr/>
          </a:p>
          <a:p>
            <a:endParaRPr/>
          </a:p>
          <a:p>
            <a:r>
              <a:t> Why this matters:</a:t>
            </a:r>
          </a:p>
          <a:p>
            <a:pPr lvl="1"/>
            <a:r>
              <a:t> Sending both user input and function schemas allows the AI to choose whether to call the function for additional information.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68072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Function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Extract and execute the function call:</a:t>
            </a:r>
          </a:p>
          <a:p>
            <a:endParaRPr/>
          </a:p>
          <a:p>
            <a:endParaRPr/>
          </a:p>
          <a:p>
            <a:r>
              <a:t> Key Insight:</a:t>
            </a:r>
          </a:p>
          <a:p>
            <a:pPr lvl="1"/>
            <a:r>
              <a:t> Handling function calls programmatically enables seamless integration of AI-generated logic with external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9398000" cy="1054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378293</TotalTime>
  <Words>2045</Words>
  <Application>Microsoft Macintosh PowerPoint</Application>
  <PresentationFormat>Custom</PresentationFormat>
  <Paragraphs>336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Arial Bold</vt:lpstr>
      <vt:lpstr>Courier New</vt:lpstr>
      <vt:lpstr>Garamond</vt:lpstr>
      <vt:lpstr>Monotype Sorts</vt:lpstr>
      <vt:lpstr>Times New Roman</vt:lpstr>
      <vt:lpstr>Verdana</vt:lpstr>
      <vt:lpstr>Wingdings</vt:lpstr>
      <vt:lpstr>LPc_New</vt:lpstr>
      <vt:lpstr>OpenAI Function Calling</vt:lpstr>
      <vt:lpstr>Setup</vt:lpstr>
      <vt:lpstr>Introduction</vt:lpstr>
      <vt:lpstr>Setup</vt:lpstr>
      <vt:lpstr>Defining a Custom Function</vt:lpstr>
      <vt:lpstr>Registering the Function</vt:lpstr>
      <vt:lpstr>Sending a User Message</vt:lpstr>
      <vt:lpstr>Invoking the Function</vt:lpstr>
      <vt:lpstr>Handling Function Output</vt:lpstr>
      <vt:lpstr>Next Steps</vt:lpstr>
      <vt:lpstr>LCEL</vt:lpstr>
      <vt:lpstr>Introduction</vt:lpstr>
      <vt:lpstr>Setup</vt:lpstr>
      <vt:lpstr>Code Example: Basic LCEL Implementation</vt:lpstr>
      <vt:lpstr>Next Steps</vt:lpstr>
      <vt:lpstr>OpenAI Function with LangChain</vt:lpstr>
      <vt:lpstr>Introduction</vt:lpstr>
      <vt:lpstr>Setup</vt:lpstr>
      <vt:lpstr>Connecting to OpenAI</vt:lpstr>
      <vt:lpstr>Defining a Custom Function</vt:lpstr>
      <vt:lpstr>Preparing a User Query</vt:lpstr>
      <vt:lpstr>Function Invocation and Response</vt:lpstr>
      <vt:lpstr>Advanced Example: Weather Function Integration</vt:lpstr>
      <vt:lpstr>Debugging and Logging</vt:lpstr>
      <vt:lpstr>Next Steps</vt:lpstr>
      <vt:lpstr>Tagging and Extraction Using OpenAI</vt:lpstr>
      <vt:lpstr>Introduction</vt:lpstr>
      <vt:lpstr>Setup</vt:lpstr>
      <vt:lpstr>Defining a Function for Tagging</vt:lpstr>
      <vt:lpstr>Invoking the Function</vt:lpstr>
      <vt:lpstr>Extracting Specific Data</vt:lpstr>
      <vt:lpstr>Debugging and Validation</vt:lpstr>
      <vt:lpstr>Tools and Routing</vt:lpstr>
      <vt:lpstr>Introduction</vt:lpstr>
      <vt:lpstr>Setup</vt:lpstr>
      <vt:lpstr>Tools in AI Workflows</vt:lpstr>
      <vt:lpstr>Routing Logic</vt:lpstr>
      <vt:lpstr>Next Steps</vt:lpstr>
      <vt:lpstr>Conversational Agent</vt:lpstr>
      <vt:lpstr>Introduction</vt:lpstr>
      <vt:lpstr>Setup</vt:lpstr>
      <vt:lpstr>Initializing the Chat Model</vt:lpstr>
      <vt:lpstr>Basic Conversation</vt:lpstr>
      <vt:lpstr>Context Handling</vt:lpstr>
      <vt:lpstr>Advanced Features: Function Calling</vt:lpstr>
      <vt:lpstr>Next Steps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Mark Kerzner</cp:lastModifiedBy>
  <cp:revision>4136</cp:revision>
  <cp:lastPrinted>2010-01-03T02:41:41Z</cp:lastPrinted>
  <dcterms:created xsi:type="dcterms:W3CDTF">2010-07-13T15:22:01Z</dcterms:created>
  <dcterms:modified xsi:type="dcterms:W3CDTF">2024-12-03T04:41:54Z</dcterms:modified>
</cp:coreProperties>
</file>