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1"/>
  </p:sldIdLst>
  <p:sldSz cx="9372600" cy="8297545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true" noChangeArrowheads="true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false" compatLnSpc="true"/>
          <a:lstStyle>
            <a:lvl1pPr defTabSz="965200">
              <a:defRPr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1029" name="Rectangle 5"/>
          <p:cNvSpPr>
            <a:spLocks noGrp="true" noChangeArrowheads="true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false" compatLnSpc="true"/>
          <a:lstStyle>
            <a:lvl1pPr algn="r" defTabSz="965200">
              <a:defRPr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true" noRot="true" noChangeAspect="true" noChangeArrowheads="true" noTextEdit="true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8280" name="Rectangle 8"/>
          <p:cNvSpPr>
            <a:spLocks noGrp="true" noChangeArrowheads="true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true" compatLnSpc="true"/>
          <a:lstStyle>
            <a:lvl1pPr algn="ctr" defTabSz="965200" eaLnBrk="0" hangingPunct="0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438281" name="Rectangle 9"/>
          <p:cNvSpPr>
            <a:spLocks noGrp="true" noChangeArrowheads="true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false" compatLnSpc="true"/>
          <a:lstStyle>
            <a:lvl1pPr algn="r" defTabSz="965200"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</a:fld>
            <a:endParaRPr lang="en-US" dirty="0"/>
          </a:p>
        </p:txBody>
      </p:sp>
      <p:sp>
        <p:nvSpPr>
          <p:cNvPr id="438306" name="Text Box 34"/>
          <p:cNvSpPr txBox="true">
            <a:spLocks noChangeArrowheads="true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6386" tIns="48194" rIns="96386" bIns="48194"/>
          <a:lstStyle/>
          <a:p>
            <a:pPr defTabSz="960755">
              <a:defRPr/>
            </a:pPr>
            <a:r>
              <a:rPr lang="en-US" sz="1200" b="1" u="sng" dirty="0">
                <a:latin typeface="Times New Roman" panose="02020603050405020304" charset="0"/>
                <a:cs typeface="Times New Roman" panose="02020603050405020304" charset="0"/>
              </a:rPr>
              <a:t>Notes:</a:t>
            </a:r>
            <a:endParaRPr lang="en-US" sz="1200" b="1" u="sng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38309" name="Rectangle 37"/>
          <p:cNvSpPr>
            <a:spLocks noGrp="true" noChangeArrowheads="true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537" tIns="45768" rIns="91537" bIns="45768" numCol="1" anchor="t" anchorCtr="false" compatLnSpc="true"/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true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anose="05000000000000000000" pitchFamily="2" charset="2"/>
      <a:buNone/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/>
      </a:defRPr>
    </a:lvl2pPr>
    <a:lvl3pPr marL="744855" indent="-17335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true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true"/>
          </p:cNvSpPr>
          <p:nvPr>
            <p:ph type="body" sz="quarter" idx="3"/>
          </p:nvPr>
        </p:nvSpPr>
        <p:spPr/>
        <p:txBody>
          <a:bodyPr/>
          <a:lstStyle/>
          <a:p>
            <a:r>
              <a:t> By the end of the class...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false">
            <a:picLocks noChangeArrowheads="true"/>
          </p:cNvPicPr>
          <p:nvPr/>
        </p:nvPicPr>
        <p:blipFill rotWithShape="true">
          <a:blip r:embed="rId2"/>
          <a:srcRect t="19473"/>
          <a:stretch>
            <a:fillRect/>
          </a:stretch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true" noChangeArrowheads="true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04900" name="Rectangle 4"/>
          <p:cNvSpPr>
            <a:spLocks noGrp="true" noChangeArrowheads="true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true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</a:fld>
            <a:endParaRPr lang="en-US" dirty="0"/>
          </a:p>
        </p:txBody>
      </p:sp>
      <p:sp>
        <p:nvSpPr>
          <p:cNvPr id="8" name="Rectangle 5"/>
          <p:cNvSpPr>
            <a:spLocks noGrp="true" noChangeArrowheads="true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</a:fld>
            <a:endParaRPr lang="en-US" dirty="0"/>
          </a:p>
        </p:txBody>
      </p:sp>
      <p:sp>
        <p:nvSpPr>
          <p:cNvPr id="7" name="Rectangle 5"/>
          <p:cNvSpPr>
            <a:spLocks noGrp="true" noChangeArrowheads="true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false" compatLnSpc="true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03876" name="Rectangle 4"/>
          <p:cNvSpPr>
            <a:spLocks noGrp="true" noChangeArrowheads="true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false" compatLnSpc="true"/>
          <a:lstStyle>
            <a:lvl1pPr algn="r" eaLnBrk="0" hangingPunct="0">
              <a:defRPr b="1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</a:fld>
            <a:endParaRPr lang="en-US" dirty="0"/>
          </a:p>
        </p:txBody>
      </p:sp>
      <p:sp>
        <p:nvSpPr>
          <p:cNvPr id="1103877" name="Rectangle 5"/>
          <p:cNvSpPr>
            <a:spLocks noGrp="true" noChangeArrowheads="true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false" compatLnSpc="true"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pic>
        <p:nvPicPr>
          <p:cNvPr id="1030" name="Picture 6"/>
          <p:cNvPicPr preferRelativeResize="false">
            <a:picLocks noChangeArrowheads="true"/>
          </p:cNvPicPr>
          <p:nvPr/>
        </p:nvPicPr>
        <p:blipFill>
          <a:blip r:embed="rId5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true" noChangeArrowheads="true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92007" tIns="46005" rIns="92007" bIns="46005" numCol="1" anchor="b" anchorCtr="false" compatLnSpc="true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MS PGothic" pitchFamily="-110" charset="-128"/>
          <a:cs typeface="MS PGothic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9pPr>
    </p:titleStyle>
    <p:bodyStyle>
      <a:lvl1pPr marL="290830" indent="-2908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"/>
        <a:defRPr sz="2400">
          <a:solidFill>
            <a:srgbClr val="000000"/>
          </a:solidFill>
          <a:latin typeface="+mn-lt"/>
          <a:ea typeface="MS PGothic" pitchFamily="-110" charset="-128"/>
          <a:cs typeface="MS PGothic" pitchFamily="-110" charset="-128"/>
        </a:defRPr>
      </a:lvl1pPr>
      <a:lvl2pPr marL="63373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MS PGothic" pitchFamily="-110" charset="-128"/>
          <a:cs typeface="MS PGothic"/>
        </a:defRPr>
      </a:lvl2pPr>
      <a:lvl3pPr marL="97028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MS PGothic" pitchFamily="-110" charset="-128"/>
          <a:cs typeface="MS PGothic"/>
        </a:defRPr>
      </a:lvl3pPr>
      <a:lvl4pPr marL="1259205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MS PGothic" pitchFamily="-110" charset="-128"/>
          <a:cs typeface="MS PGothic"/>
        </a:defRPr>
      </a:lvl4pPr>
      <a:lvl5pPr marL="20561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  <a:cs typeface="MS PGothic"/>
        </a:defRPr>
      </a:lvl5pPr>
      <a:lvl6pPr marL="25133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</a:defRPr>
      </a:lvl6pPr>
      <a:lvl7pPr marL="29705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</a:defRPr>
      </a:lvl7pPr>
      <a:lvl8pPr marL="34277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</a:defRPr>
      </a:lvl8pPr>
      <a:lvl9pPr marL="38849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true"/>
          </p:cNvSpPr>
          <p:nvPr>
            <p:ph type="subTitle" sz="quarter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true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4200"/>
            </a:pPr>
            <a:r>
              <a:t>DDDM</a:t>
            </a:r>
            <a:r>
              <a:rPr lang=""/>
              <a:t> Class</a:t>
            </a:r>
            <a:endParaRPr lang=""/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About This Class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A practical, hands-on session</a:t>
            </a:r>
          </a:p>
          <a:p>
            <a:r>
              <a:t> Goals</a:t>
            </a:r>
          </a:p>
          <a:p>
            <a:pPr lvl="1"/>
            <a:r>
              <a:t> Developing Effective KPIs</a:t>
            </a:r>
          </a:p>
          <a:p>
            <a:pPr lvl="1"/>
            <a:r>
              <a:t> Risk-Adjusted Benchmarking</a:t>
            </a:r>
          </a:p>
          <a:p>
            <a:pPr lvl="1"/>
            <a:r>
              <a:t> Presentation of Benchmarking Data</a:t>
            </a:r>
          </a:p>
          <a:p>
            <a:pPr lvl="1"/>
            <a:r>
              <a:t> Intro into anomaly detection (demo with visualization)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Potential next session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Report Automation</a:t>
            </a:r>
          </a:p>
          <a:p>
            <a:pPr lvl="1"/>
            <a:r>
              <a:t> Considerations</a:t>
            </a:r>
          </a:p>
          <a:p>
            <a:pPr lvl="2"/>
            <a:r>
              <a:t> Excel, adhoc queries with SQL, Qlik</a:t>
            </a:r>
          </a:p>
          <a:p>
            <a:pPr lvl="2"/>
            <a:r>
              <a:t> Scheduling, to relieve staff of the daily mundane tasks</a:t>
            </a:r>
          </a:p>
          <a:p>
            <a:pPr lvl="1"/>
            <a:r>
              <a:t> Reusable Code</a:t>
            </a:r>
          </a:p>
          <a:p>
            <a:pPr lvl="2"/>
            <a:r>
              <a:t> Building a report library</a:t>
            </a:r>
          </a:p>
          <a:p>
            <a:pPr lvl="1"/>
            <a:r>
              <a:t> Tools/Techniques</a:t>
            </a:r>
          </a:p>
          <a:p>
            <a:pPr lvl="2"/>
            <a:r>
              <a:t> Now using Teams and folders</a:t>
            </a:r>
          </a:p>
          <a:p>
            <a:pPr lvl="1"/>
            <a:r>
              <a:t> Developing Self-Service Reporting</a:t>
            </a:r>
          </a:p>
          <a:p>
            <a:pPr lvl="2"/>
            <a:r>
              <a:t> Enable people to run reports, putting the a, b, c topics together</a:t>
            </a:r>
          </a:p>
          <a:p>
            <a:r>
              <a:t> Data Anomaly Detection/Correction</a:t>
            </a:r>
          </a:p>
          <a:p>
            <a:pPr lvl="1"/>
            <a:r>
              <a:t> Detecting Statistical Outliers</a:t>
            </a:r>
          </a:p>
          <a:p>
            <a:pPr lvl="1"/>
            <a:r>
              <a:t> Developing Error/Data Cleanup Processes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Prerequisites &amp; Expectations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Basic statistics and technical background</a:t>
            </a:r>
          </a:p>
          <a:p>
            <a:pPr lvl="1"/>
            <a:r>
              <a:t> Basic knowledge of Excel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Our Teaching Philosophy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Enable you to be an efficient data researcher</a:t>
            </a:r>
          </a:p>
          <a:p>
            <a:pPr lvl="1"/>
            <a:r>
              <a:t> The essential knowledge of DDDM</a:t>
            </a:r>
          </a:p>
          <a:p>
            <a:pPr lvl="1"/>
            <a:r>
              <a:t> Leaving you with enough knowledge to go deeper</a:t>
            </a:r>
          </a:p>
          <a:p>
            <a:pPr lvl="1"/>
            <a:r>
              <a:t> Expose you to useful tools</a:t>
            </a:r>
          </a:p>
          <a:p>
            <a:r>
              <a:t> Emphasis on concepts &amp; fundamentals, not code</a:t>
            </a:r>
          </a:p>
          <a:p>
            <a:r>
              <a:t> Highly interactive (questions, discussions, etc. are welcome)</a:t>
            </a:r>
          </a:p>
          <a:p>
            <a:r>
              <a:t> Hands-on - lots of labs! (learn by doing)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Lots of Labs: Learn By Doing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simpsons-1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51560" y="1207008"/>
            <a:ext cx="7278624" cy="58704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After The Class...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tshirt-dddm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45336" y="1828800"/>
            <a:ext cx="6291072" cy="51663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Class Logistics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Instructor's contact</a:t>
            </a:r>
          </a:p>
          <a:p>
            <a:r>
              <a:t> Slides</a:t>
            </a:r>
          </a:p>
          <a:p>
            <a:pPr lvl="1"/>
            <a:r>
              <a:t> For each session, slides will be emailed out or delivered via virtual classroom</a:t>
            </a:r>
          </a:p>
          <a:p>
            <a:r>
              <a:t> Labs tasks</a:t>
            </a:r>
          </a:p>
          <a:p>
            <a:pPr lvl="1"/>
            <a:r>
              <a:t> Lab files will be distributed</a:t>
            </a:r>
          </a:p>
          <a:p>
            <a:r>
              <a:t> Labs playground</a:t>
            </a:r>
          </a:p>
          <a:p>
            <a:pPr lvl="1"/>
            <a:r>
              <a:t> Provided in the cloud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1751</Words>
  <Application>WPS Presentation</Application>
  <PresentationFormat>Custom</PresentationFormat>
  <Paragraphs>90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SimSun</vt:lpstr>
      <vt:lpstr>Wingdings</vt:lpstr>
      <vt:lpstr>Garamond</vt:lpstr>
      <vt:lpstr>Gubbi</vt:lpstr>
      <vt:lpstr>MS PGothic</vt:lpstr>
      <vt:lpstr>MS PGothic</vt:lpstr>
      <vt:lpstr>MS PGothic</vt:lpstr>
      <vt:lpstr>Droid Sans Fallback</vt:lpstr>
      <vt:lpstr>Verdana</vt:lpstr>
      <vt:lpstr>Webdings</vt:lpstr>
      <vt:lpstr>Arial Bold</vt:lpstr>
      <vt:lpstr>Times New Roman</vt:lpstr>
      <vt:lpstr>Monotype Sorts</vt:lpstr>
      <vt:lpstr>微软雅黑</vt:lpstr>
      <vt:lpstr>Arial Unicode MS</vt:lpstr>
      <vt:lpstr>LPc_New</vt:lpstr>
      <vt:lpstr>DDDM</vt:lpstr>
      <vt:lpstr>About This Class</vt:lpstr>
      <vt:lpstr>Potential next session</vt:lpstr>
      <vt:lpstr>Prerequisites &amp; Expectations</vt:lpstr>
      <vt:lpstr>Our Teaching Philosophy</vt:lpstr>
      <vt:lpstr>Lots of Labs: Learn By Doing</vt:lpstr>
      <vt:lpstr>After The Class...</vt:lpstr>
      <vt:lpstr>Class Logistics</vt:lpstr>
    </vt:vector>
  </TitlesOfParts>
  <Company>Elephant Scale LLC &amp; LearningPatterns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Elephant Scale</dc:creator>
  <dc:subject>Spark</dc:subject>
  <cp:lastModifiedBy>mark</cp:lastModifiedBy>
  <cp:revision>4137</cp:revision>
  <cp:lastPrinted>2021-06-02T17:37:27Z</cp:lastPrinted>
  <dcterms:created xsi:type="dcterms:W3CDTF">2021-06-02T17:37:27Z</dcterms:created>
  <dcterms:modified xsi:type="dcterms:W3CDTF">2021-06-02T17:37:27Z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