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372600" cy="8297545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true" noChangeArrowheads="true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false" compatLnSpc="true"/>
          <a:lstStyle>
            <a:lvl1pPr defTabSz="965200">
              <a:defRPr sz="1200">
                <a:latin typeface="Times New Roman" panose="02020603050405020304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1029" name="Rectangle 5"/>
          <p:cNvSpPr>
            <a:spLocks noGrp="true" noChangeArrowheads="true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false" compatLnSpc="true"/>
          <a:lstStyle>
            <a:lvl1pPr algn="r" defTabSz="965200">
              <a:defRPr sz="1200">
                <a:latin typeface="Times New Roman" panose="02020603050405020304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true" noRot="true" noChangeAspect="true" noChangeArrowheads="true" noTextEdit="true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438280" name="Rectangle 8"/>
          <p:cNvSpPr>
            <a:spLocks noGrp="true" noChangeArrowheads="true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true" compatLnSpc="true"/>
          <a:lstStyle>
            <a:lvl1pPr algn="ctr" defTabSz="965200" eaLnBrk="0" hangingPunct="0">
              <a:defRPr sz="9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438281" name="Rectangle 9"/>
          <p:cNvSpPr>
            <a:spLocks noGrp="true" noChangeArrowheads="true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false" compatLnSpc="true"/>
          <a:lstStyle>
            <a:lvl1pPr algn="r" defTabSz="965200"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</a:fld>
            <a:endParaRPr lang="en-US" dirty="0"/>
          </a:p>
        </p:txBody>
      </p:sp>
      <p:sp>
        <p:nvSpPr>
          <p:cNvPr id="438306" name="Text Box 34"/>
          <p:cNvSpPr txBox="true">
            <a:spLocks noChangeArrowheads="true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6386" tIns="48194" rIns="96386" bIns="48194"/>
          <a:lstStyle/>
          <a:p>
            <a:pPr defTabSz="960755">
              <a:defRPr/>
            </a:pPr>
            <a:r>
              <a:rPr lang="en-US" sz="1200" b="1" u="sng" dirty="0">
                <a:latin typeface="Times New Roman" panose="02020603050405020304" charset="0"/>
                <a:cs typeface="Times New Roman" panose="02020603050405020304" charset="0"/>
              </a:rPr>
              <a:t>Notes:</a:t>
            </a:r>
            <a:endParaRPr lang="en-US" sz="1200" b="1" u="sng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38309" name="Rectangle 37"/>
          <p:cNvSpPr>
            <a:spLocks noGrp="true" noChangeArrowheads="true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537" tIns="45768" rIns="91537" bIns="45768" numCol="1" anchor="t" anchorCtr="false" compatLnSpc="true"/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true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anose="05000000000000000000" pitchFamily="2" charset="2"/>
      <a:buNone/>
      <a:defRPr sz="1200" kern="1200">
        <a:solidFill>
          <a:schemeClr val="tx1"/>
        </a:solidFill>
        <a:latin typeface="Times New Roman" panose="02020603050405020304" charset="0"/>
        <a:ea typeface="MS PGothic" pitchFamily="-110" charset="-128"/>
        <a:cs typeface="MS PGothic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anose="02020603050405020304" charset="0"/>
        <a:ea typeface="MS PGothic" pitchFamily="-110" charset="-128"/>
        <a:cs typeface="MS PGothic"/>
      </a:defRPr>
    </a:lvl2pPr>
    <a:lvl3pPr marL="744855" indent="-17335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anose="02020603050405020304" charset="0"/>
        <a:ea typeface="MS PGothic" pitchFamily="-110" charset="-128"/>
        <a:cs typeface="MS PGothic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itchFamily="-110" charset="-128"/>
        <a:cs typeface="MS PGothic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itchFamily="-110" charset="-128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false">
            <a:picLocks noChangeArrowheads="true"/>
          </p:cNvPicPr>
          <p:nvPr/>
        </p:nvPicPr>
        <p:blipFill rotWithShape="true">
          <a:blip r:embed="rId2"/>
          <a:srcRect t="19473"/>
          <a:stretch>
            <a:fillRect/>
          </a:stretch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true" noChangeArrowheads="true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104900" name="Rectangle 4"/>
          <p:cNvSpPr>
            <a:spLocks noGrp="true" noChangeArrowheads="true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true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true" noChangeArrowheads="true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</a:fld>
            <a:endParaRPr lang="en-US" dirty="0"/>
          </a:p>
        </p:txBody>
      </p:sp>
      <p:sp>
        <p:nvSpPr>
          <p:cNvPr id="8" name="Rectangle 5"/>
          <p:cNvSpPr>
            <a:spLocks noGrp="true" noChangeArrowheads="true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true" noChangeArrowheads="true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</a:fld>
            <a:endParaRPr lang="en-US" dirty="0"/>
          </a:p>
        </p:txBody>
      </p:sp>
      <p:sp>
        <p:nvSpPr>
          <p:cNvPr id="7" name="Rectangle 5"/>
          <p:cNvSpPr>
            <a:spLocks noGrp="true" noChangeArrowheads="true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07" tIns="46005" rIns="92007" bIns="46005" numCol="1" anchor="t" anchorCtr="false" compatLnSpc="true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03876" name="Rectangle 4"/>
          <p:cNvSpPr>
            <a:spLocks noGrp="true" noChangeArrowheads="true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false" compatLnSpc="true"/>
          <a:lstStyle>
            <a:lvl1pPr algn="r" eaLnBrk="0" hangingPunct="0">
              <a:defRPr b="1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</a:fld>
            <a:endParaRPr lang="en-US" dirty="0"/>
          </a:p>
        </p:txBody>
      </p:sp>
      <p:sp>
        <p:nvSpPr>
          <p:cNvPr id="1103877" name="Rectangle 5"/>
          <p:cNvSpPr>
            <a:spLocks noGrp="true" noChangeArrowheads="true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false" compatLnSpc="true"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pic>
        <p:nvPicPr>
          <p:cNvPr id="1030" name="Picture 6"/>
          <p:cNvPicPr preferRelativeResize="false">
            <a:picLocks noChangeArrowheads="true"/>
          </p:cNvPicPr>
          <p:nvPr/>
        </p:nvPicPr>
        <p:blipFill>
          <a:blip r:embed="rId5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true" noChangeArrowheads="true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</p:spPr>
        <p:txBody>
          <a:bodyPr vert="horz" wrap="square" lIns="92007" tIns="46005" rIns="92007" bIns="46005" numCol="1" anchor="b" anchorCtr="false" compatLnSpc="true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MS PGothic" pitchFamily="-110" charset="-128"/>
          <a:cs typeface="MS PGothic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9pPr>
    </p:titleStyle>
    <p:bodyStyle>
      <a:lvl1pPr marL="290830" indent="-29083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"/>
        <a:defRPr sz="2400">
          <a:solidFill>
            <a:srgbClr val="000000"/>
          </a:solidFill>
          <a:latin typeface="+mn-lt"/>
          <a:ea typeface="MS PGothic" pitchFamily="-110" charset="-128"/>
          <a:cs typeface="MS PGothic" pitchFamily="-110" charset="-128"/>
        </a:defRPr>
      </a:lvl1pPr>
      <a:lvl2pPr marL="63373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MS PGothic" pitchFamily="-110" charset="-128"/>
          <a:cs typeface="MS PGothic"/>
        </a:defRPr>
      </a:lvl2pPr>
      <a:lvl3pPr marL="970280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MS PGothic" pitchFamily="-110" charset="-128"/>
          <a:cs typeface="MS PGothic"/>
        </a:defRPr>
      </a:lvl3pPr>
      <a:lvl4pPr marL="1259205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MS PGothic" pitchFamily="-110" charset="-128"/>
          <a:cs typeface="MS PGothic"/>
        </a:defRPr>
      </a:lvl4pPr>
      <a:lvl5pPr marL="20561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charset="0"/>
          <a:ea typeface="MS PGothic" pitchFamily="-110" charset="-128"/>
          <a:cs typeface="MS PGothic"/>
        </a:defRPr>
      </a:lvl5pPr>
      <a:lvl6pPr marL="25133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charset="0"/>
          <a:ea typeface="MS PGothic" pitchFamily="-110" charset="-128"/>
        </a:defRPr>
      </a:lvl6pPr>
      <a:lvl7pPr marL="29705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charset="0"/>
          <a:ea typeface="MS PGothic" pitchFamily="-110" charset="-128"/>
        </a:defRPr>
      </a:lvl7pPr>
      <a:lvl8pPr marL="34277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charset="0"/>
          <a:ea typeface="MS PGothic" pitchFamily="-110" charset="-128"/>
        </a:defRPr>
      </a:lvl8pPr>
      <a:lvl9pPr marL="38849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charset="0"/>
          <a:ea typeface="MS PGothic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true"/>
          </p:cNvSpPr>
          <p:nvPr>
            <p:ph type="subTitle" sz="quarter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true"/>
          </p:cNvSpPr>
          <p:nvPr>
            <p:ph type="ctrTitle" sz="quarter"/>
          </p:nvPr>
        </p:nvSpPr>
        <p:spPr/>
        <p:txBody>
          <a:bodyPr/>
          <a:lstStyle/>
          <a:p>
            <a:pPr>
              <a:defRPr sz="4200"/>
            </a:pPr>
            <a:r>
              <a:t>Vault and Consul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Class Logistics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Instructor’s contact information</a:t>
            </a:r>
          </a:p>
          <a:p>
            <a:r>
              <a:t> Slides</a:t>
            </a:r>
          </a:p>
          <a:p>
            <a:pPr lvl="1"/>
            <a:r>
              <a:t> For each session, slides will be emailed out or delivered via virtual classroom</a:t>
            </a:r>
          </a:p>
          <a:p>
            <a:r>
              <a:t> Server nodes</a:t>
            </a:r>
          </a:p>
          <a:p>
            <a:pPr lvl="1"/>
            <a:r>
              <a:t> Provided in the cloud</a:t>
            </a:r>
          </a:p>
          <a:p>
            <a:r>
              <a:t> Labs</a:t>
            </a:r>
          </a:p>
          <a:p>
            <a:pPr lvl="1"/>
            <a:r>
              <a:t> Provided in the cloud</a:t>
            </a:r>
          </a:p>
          <a:p>
            <a:pPr lvl="1"/>
            <a:r>
              <a:t> Will be delivered in a ZIP file for your future reference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Typographic Conventions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Software code in the text uses a fixed-width code font:</a:t>
            </a:r>
          </a:p>
          <a:p>
            <a:pPr lvl="1"/>
            <a:r>
              <a:t> catalog: Catalog = new CatalogImpl</a:t>
            </a:r>
          </a:p>
          <a:p>
            <a:pPr lvl="1"/>
            <a:r>
              <a:t> Code fragments are the same, e.g., catalog.speakTruth</a:t>
            </a:r>
          </a:p>
          <a:p>
            <a:pPr lvl="1"/>
            <a:r>
              <a:t> We use</a:t>
            </a:r>
            <a:r>
              <a:rPr b="1"/>
              <a:t> bold/color</a:t>
            </a:r>
            <a:r>
              <a:t> text for emphasis</a:t>
            </a:r>
          </a:p>
          <a:p>
            <a:pPr lvl="1"/>
            <a:r>
              <a:t> Filenames are in italics, e.g.,</a:t>
            </a:r>
            <a:r>
              <a:rPr>
                <a:latin typeface="Courier New" panose="02070309020205020404"/>
              </a:rPr>
              <a:t> Catalog.scala</a:t>
            </a:r>
            <a:endParaRPr>
              <a:latin typeface="Courier New" panose="02070309020205020404"/>
            </a:endParaRPr>
          </a:p>
          <a:p>
            <a:pPr lvl="1"/>
            <a:r>
              <a:t> Longer code examples appear in a separate code box:</a:t>
            </a:r>
          </a:p>
          <a:p/>
          <a:p/>
          <a:p/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648456"/>
            <a:ext cx="9372600" cy="245059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Questions?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Any questions?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Vault and Consul Class Outline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true"/>
          </p:cNvGraphicFramePr>
          <p:nvPr/>
        </p:nvGraphicFramePr>
        <p:xfrm>
          <a:off x="228600" y="1280160"/>
          <a:ext cx="8915400" cy="3072384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167765"/>
                <a:gridCol w="7747635"/>
              </a:tblGrid>
              <a:tr h="768096">
                <a:tc>
                  <a:txBody>
                    <a:bodyPr/>
                    <a:lstStyle/>
                    <a:p>
                      <a: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Agenda</a:t>
                      </a:r>
                    </a:p>
                  </a:txBody>
                  <a:tcPr/>
                </a:tc>
              </a:tr>
              <a:tr h="768096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Vault: architecture, configuration, scalability</a:t>
                      </a:r>
                    </a:p>
                  </a:txBody>
                  <a:tcPr/>
                </a:tc>
              </a:tr>
              <a:tr h="768096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Vault Identities: Entities and Groups, Namespaces, production, monitoring</a:t>
                      </a:r>
                    </a:p>
                  </a:txBody>
                  <a:tcPr/>
                </a:tc>
              </a:tr>
              <a:tr h="768096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Microservices, microservices with Consul, Consul hands-on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Prerequisites &amp; Expectations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Familiarity with a programming or scripting language</a:t>
            </a:r>
          </a:p>
          <a:p>
            <a:r>
              <a:t> Basic understanding of Linux development environment</a:t>
            </a:r>
          </a:p>
          <a:p>
            <a:pPr lvl="1"/>
            <a:r>
              <a:t> Command line navigation</a:t>
            </a:r>
          </a:p>
          <a:p>
            <a:pPr lvl="1"/>
            <a:r>
              <a:t> Editing files (e.g. using VI or nano)</a:t>
            </a:r>
          </a:p>
          <a:p>
            <a:r>
              <a:t> This is an</a:t>
            </a:r>
            <a:r>
              <a:rPr b="1"/>
              <a:t> Infrastructure as Code (IaC) with Terraform</a:t>
            </a:r>
            <a:r>
              <a:t> class</a:t>
            </a:r>
          </a:p>
          <a:p>
            <a:pPr lvl="1"/>
            <a:r>
              <a:t> You may be missing some pre-requisites, that’s OK</a:t>
            </a:r>
          </a:p>
          <a:p>
            <a:pPr lvl="1"/>
            <a:r>
              <a:t> You should be willing to work hard, that is a must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Our Teaching Philosophy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Emphasis on concepts &amp; fundamentals</a:t>
            </a:r>
          </a:p>
          <a:p>
            <a:r>
              <a:t> No need to learn APIs by heart</a:t>
            </a:r>
          </a:p>
          <a:p>
            <a:r>
              <a:t> Highly interactive (questions, discussions, etc. are welcome)</a:t>
            </a:r>
          </a:p>
          <a:p>
            <a:r>
              <a:t> Hands-on (learn by doing)</a:t>
            </a:r>
          </a:p>
          <a:p>
            <a:r>
              <a:t> Build solid fundamentals of understanding and design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Analogy: Learning to Fly...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learn-to-fly.p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32588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Instruction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lassroom-instruction.p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32588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+ Flight Time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ockpit.p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32588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After the Class...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Terraform-I-Know.p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79576" y="1728216"/>
            <a:ext cx="7013448" cy="48280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About You and Me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About Instructor</a:t>
            </a:r>
          </a:p>
          <a:p>
            <a:r>
              <a:t> About you</a:t>
            </a:r>
          </a:p>
          <a:p>
            <a:pPr lvl="1"/>
            <a:r>
              <a:t> Your Name</a:t>
            </a:r>
          </a:p>
          <a:p>
            <a:pPr lvl="1"/>
            <a:r>
              <a:t> Your background (developer, admin, manager, ...)</a:t>
            </a:r>
          </a:p>
          <a:p>
            <a:pPr lvl="1"/>
            <a:r>
              <a:t> Technologies you are familiar with</a:t>
            </a:r>
          </a:p>
          <a:p>
            <a:pPr lvl="1"/>
            <a:r>
              <a:t> Familiarity with Terraform or IaC (scale of 1 - 4 ;  1 - new,   4 - expert)</a:t>
            </a:r>
          </a:p>
          <a:p>
            <a:pPr lvl="1"/>
            <a:r>
              <a:t> Something non-technical about you!(favorite ice cream flavor, hobby, etc.)</a:t>
            </a:r>
          </a:p>
          <a:p/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ice-cream-3.p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255264" y="5897880"/>
            <a:ext cx="2862072" cy="15544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false" compatLnSpc="true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false" compatLnSpc="true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2428</Words>
  <Application>WPS Presentation</Application>
  <PresentationFormat>Custom</PresentationFormat>
  <Paragraphs>163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0" baseType="lpstr">
      <vt:lpstr>Arial</vt:lpstr>
      <vt:lpstr>SimSun</vt:lpstr>
      <vt:lpstr>Wingdings</vt:lpstr>
      <vt:lpstr>Garamond</vt:lpstr>
      <vt:lpstr>Gubbi</vt:lpstr>
      <vt:lpstr>MS PGothic</vt:lpstr>
      <vt:lpstr>MS PGothic</vt:lpstr>
      <vt:lpstr>MS PGothic</vt:lpstr>
      <vt:lpstr>Droid Sans Fallback</vt:lpstr>
      <vt:lpstr>Verdana</vt:lpstr>
      <vt:lpstr>Webdings</vt:lpstr>
      <vt:lpstr>Arial Bold</vt:lpstr>
      <vt:lpstr>Times New Roman</vt:lpstr>
      <vt:lpstr>Monotype Sorts</vt:lpstr>
      <vt:lpstr>Courier New</vt:lpstr>
      <vt:lpstr>微软雅黑</vt:lpstr>
      <vt:lpstr>Arial Unicode MS</vt:lpstr>
      <vt:lpstr>LPc_New</vt:lpstr>
      <vt:lpstr>Vault and Consul</vt:lpstr>
      <vt:lpstr>Vault and Consul Class Outline</vt:lpstr>
      <vt:lpstr>Prerequisites &amp; Expectations</vt:lpstr>
      <vt:lpstr>Our Teaching Philosophy</vt:lpstr>
      <vt:lpstr>Analogy: Learning to Fly...</vt:lpstr>
      <vt:lpstr>Instruction</vt:lpstr>
      <vt:lpstr>+ Flight Time</vt:lpstr>
      <vt:lpstr>After the Class...</vt:lpstr>
      <vt:lpstr>About You and Me</vt:lpstr>
      <vt:lpstr>Class Logistics</vt:lpstr>
      <vt:lpstr>Typographic Conventions</vt:lpstr>
      <vt:lpstr>Questions?</vt:lpstr>
    </vt:vector>
  </TitlesOfParts>
  <Company>Elephant Scale LLC &amp; LearningPatterns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Elephant Scale</dc:creator>
  <dc:subject>Spark</dc:subject>
  <cp:lastModifiedBy>mark</cp:lastModifiedBy>
  <cp:revision>4136</cp:revision>
  <cp:lastPrinted>2021-04-07T02:48:45Z</cp:lastPrinted>
  <dcterms:created xsi:type="dcterms:W3CDTF">2021-04-07T02:48:45Z</dcterms:created>
  <dcterms:modified xsi:type="dcterms:W3CDTF">2021-04-07T02:48:45Z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