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a:p>
            <a:r>
              <a:t> Monolithic services are what we're trying to move away from.  Monolithic</a:t>
            </a:r>
            <a:r>
              <a:t> services are built from the "do everything" model.</a:t>
            </a:r>
          </a:p>
          <a:p>
            <a:r>
              <a:t> REST services provide a more minimalistic, uncluttered interface, but</a:t>
            </a:r>
            <a:r>
              <a:t> the still can wrap the functionality of an application that is still</a:t>
            </a:r>
            <a:r>
              <a:t> trying to do anything and everything.</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a:p>
            <a:r>
              <a:t> A rookie mistake is to split up a service into two just for the purpose of being small.</a:t>
            </a:r>
            <a:r>
              <a:t> If we have two services that only call each other, then there's no point in doing such</a:t>
            </a:r>
            <a:r>
              <a:t> a split.</a:t>
            </a: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a:p>
            <a:r>
              <a:t> Testability is one of the biggest liabilities of the monolithic service.</a:t>
            </a:r>
            <a:r>
              <a:t> Although we can write unit tests for each module within the service, there's no</a:t>
            </a:r>
            <a:r>
              <a:t> real easy way to design the entire service for testability, because the service</a:t>
            </a:r>
            <a:r>
              <a:t> itself is tightly coupled to so many other components.</a:t>
            </a:r>
          </a:p>
          <a:p>
            <a:r>
              <a:t> Monolithic services tend to be difficult to repurpose, because designed as</a:t>
            </a:r>
            <a:r>
              <a:t> an integrated system, they are of little use outside of the area for which they</a:t>
            </a:r>
            <a:r>
              <a:t> were originally designed.</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system’s complexity, the number of functions, market competition, and investor expectations are increasing, but human intelligence remains constant. No organization is certain whether it can find sufficient talents, regardless of the capabilities and funds. For an extremely complex system, there will always be something ignored by the operators. Erik believes that the best solution to this issue is to just “let it be.”</a:t>
            </a:r>
            <a:r>
              <a:t> We often encounter such issues during daily development tasks. Are the requirements raised by product managers too complex? If so, ignore some minor requirements and focus on the major ones first. Do the product managers have too many requirements? If yes, give up some functions.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Mike Gancarz cam up with the UNIX philosophy</a:t>
            </a:r>
            <a:r>
              <a:t> https://en.wikipedia.org/wiki/Unix_philosophy#Mike_Gancarz:_The_UNIX_Philosophy</a:t>
            </a:r>
          </a:p>
          <a:p>
            <a:r>
              <a:t> Participant Notes:</a:t>
            </a:r>
          </a:p>
          <a:p>
            <a:r>
              <a:t> Why does the UNIX Philosophy matter?  It is because this philosophy.</a:t>
            </a:r>
          </a:p>
          <a:p>
            <a:r>
              <a:t> Not to diminish the importance of Windows, but today, the vast majority</a:t>
            </a:r>
            <a:r>
              <a:t> of systems today are built on top of UNIX (the desktop PC being the primary</a:t>
            </a:r>
            <a:r>
              <a:t> exception).  Linux, Mac OS X, Android, iOS,</a:t>
            </a:r>
            <a:r>
              <a:t> and most embedded devices all use a UNIX-like OS.  There is a reason for</a:t>
            </a:r>
            <a:r>
              <a:t> its popularity in building modular systems.</a:t>
            </a:r>
          </a:p>
          <a:p>
            <a:r>
              <a:t> Unix's pipe and filter architecture means that out of a few dozen reusable</a:t>
            </a:r>
            <a:r>
              <a:t> components, one can design complex systems.  Shell scripts are then able</a:t>
            </a:r>
            <a:r>
              <a:t> to take that</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It's important to make clear to participants that the UNIX philosophy is not one that has to be used only on Linux,</a:t>
            </a:r>
            <a:r>
              <a:t> although it certainly is a natural fit for the environment.</a:t>
            </a:r>
          </a:p>
          <a:p>
            <a:r>
              <a:t> In this case, we are extending the idea to distributed systems.  Unix was invented long before there was such</a:t>
            </a:r>
            <a:r>
              <a:t> a thing as distributed systems, so we are more looking at the design pattern as it relates to a new area:</a:t>
            </a:r>
            <a:r>
              <a:t> distributed systems</a:t>
            </a:r>
          </a:p>
          <a:p>
            <a:r>
              <a:t> Participant Notes:</a:t>
            </a:r>
          </a:p>
          <a:p>
            <a:r>
              <a:t> Operating Systems are a mature technology, but design patterns in distributed systems are wide open .</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a:p>
            <a:r>
              <a:t> This guide defines what we mean by Microservices. This comes from the original article</a:t>
            </a:r>
            <a:r>
              <a:t> describing the idea behind microservices.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Instructor Notes:</a:t>
            </a:r>
          </a:p>
          <a:p>
            <a:r>
              <a:t> Participant Notes:</a:t>
            </a:r>
          </a:p>
          <a:p>
            <a:r>
              <a:t> Elasticity means that the application can be freely distributed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p:txBody>
      </p:sp>
      <p:sp>
        <p:nvSpPr>
          <p:cNvPr id="3" name="Title 2"/>
          <p:cNvSpPr>
            <a:spLocks noGrp="1"/>
          </p:cNvSpPr>
          <p:nvPr>
            <p:ph type="ctrTitle" sz="quarter"/>
          </p:nvPr>
        </p:nvSpPr>
        <p:spPr/>
        <p:txBody>
          <a:bodyPr/>
          <a:lstStyle/>
          <a:p>
            <a:pPr>
              <a:defRPr sz="4200"/>
            </a:pPr>
            <a:r>
              <a:t>Microservices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Microservices?</a:t>
            </a:r>
          </a:p>
        </p:txBody>
      </p:sp>
      <p:sp>
        <p:nvSpPr>
          <p:cNvPr id="3" name="Content Placeholder 2"/>
          <p:cNvSpPr>
            <a:spLocks noGrp="1"/>
          </p:cNvSpPr>
          <p:nvPr>
            <p:ph idx="1"/>
          </p:nvPr>
        </p:nvSpPr>
        <p:spPr/>
        <p:txBody>
          <a:bodyPr/>
          <a:lstStyle/>
          <a:p>
            <a:r>
              <a:t> "Do One Thing and Do It Well"</a:t>
            </a:r>
          </a:p>
          <a:p>
            <a:pPr lvl="1"/>
            <a:r>
              <a:t> Each microservice does minimal level of useful functionality</a:t>
            </a:r>
          </a:p>
          <a:p>
            <a:r>
              <a:t> Application Composed of interconnecting services</a:t>
            </a:r>
          </a:p>
          <a:p>
            <a:pPr lvl="1"/>
            <a:r>
              <a:t> Services communicate via RPC or Messaging</a:t>
            </a:r>
          </a:p>
          <a:p>
            <a:pPr lvl="1"/>
            <a:r>
              <a:t> Services do their own persistence</a:t>
            </a:r>
          </a:p>
          <a:p>
            <a:r>
              <a:t> Services are Testable</a:t>
            </a:r>
          </a:p>
          <a:p>
            <a:pPr lvl="1"/>
            <a:r>
              <a:t> Services have their own testing strategy</a:t>
            </a:r>
          </a:p>
          <a:p>
            <a:pPr lvl="1"/>
            <a:r>
              <a:t> Functionally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Philosophy</a:t>
            </a:r>
          </a:p>
        </p:txBody>
      </p:sp>
      <p:sp>
        <p:nvSpPr>
          <p:cNvPr id="3" name="Content Placeholder 2"/>
          <p:cNvSpPr>
            <a:spLocks noGrp="1"/>
          </p:cNvSpPr>
          <p:nvPr>
            <p:ph idx="1"/>
          </p:nvPr>
        </p:nvSpPr>
        <p:spPr/>
        <p:txBody>
          <a:bodyPr/>
          <a:lstStyle/>
          <a:p>
            <a:r>
              <a:t> Small is beautiful.</a:t>
            </a:r>
          </a:p>
          <a:p>
            <a:r>
              <a:t> Make each program do one thing well.</a:t>
            </a:r>
          </a:p>
          <a:p>
            <a:r>
              <a:t> Build a prototype as soon as possible.</a:t>
            </a:r>
          </a:p>
          <a:p>
            <a:r>
              <a:t> Choose portability over efficiency.</a:t>
            </a:r>
          </a:p>
          <a:p>
            <a:r>
              <a:t> Store data in flat text files.</a:t>
            </a:r>
          </a:p>
          <a:p>
            <a:r>
              <a:t> Use software leverage to your advantage.</a:t>
            </a:r>
          </a:p>
          <a:p>
            <a:r>
              <a:t> Use shell scripts to increase leverage and portability.</a:t>
            </a:r>
          </a:p>
          <a:p>
            <a:r>
              <a:t> Avoid captive user interfaces.</a:t>
            </a:r>
          </a:p>
          <a:p>
            <a:r>
              <a:t> Make every program a filter.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Distributed Systems</a:t>
            </a:r>
          </a:p>
        </p:txBody>
      </p:sp>
      <p:sp>
        <p:nvSpPr>
          <p:cNvPr id="3" name="Content Placeholder 2"/>
          <p:cNvSpPr>
            <a:spLocks noGrp="1"/>
          </p:cNvSpPr>
          <p:nvPr>
            <p:ph idx="1"/>
          </p:nvPr>
        </p:nvSpPr>
        <p:spPr/>
        <p:txBody>
          <a:bodyPr/>
          <a:lstStyle/>
          <a:p>
            <a:r>
              <a:t> Microservices are the "UNIX Philosophy"</a:t>
            </a:r>
          </a:p>
          <a:p>
            <a:pPr lvl="1"/>
            <a:r>
              <a:t> in distributed systems</a:t>
            </a:r>
          </a:p>
          <a:p>
            <a:pPr lvl="1"/>
            <a:r>
              <a:t> in services</a:t>
            </a:r>
          </a:p>
          <a:p>
            <a:r>
              <a:t> Does this mean that I can only do this on Linux?</a:t>
            </a:r>
          </a:p>
          <a:p>
            <a:pPr lvl="1"/>
            <a:r>
              <a:t> NO!</a:t>
            </a:r>
          </a:p>
          <a:p>
            <a:pPr lvl="1"/>
            <a:r>
              <a:t> "UNIX Philosophy" can be used on Windows too!</a:t>
            </a:r>
          </a:p>
          <a:p>
            <a:pPr lvl="1"/>
            <a:r>
              <a:t> It's just an idea</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Microservice Advantages</a:t>
            </a:r>
          </a:p>
        </p:txBody>
      </p:sp>
      <p:sp>
        <p:nvSpPr>
          <p:cNvPr id="3" name="Content Placeholder 2"/>
          <p:cNvSpPr>
            <a:spLocks noGrp="1"/>
          </p:cNvSpPr>
          <p:nvPr>
            <p:ph idx="1"/>
          </p:nvPr>
        </p:nvSpPr>
        <p:spPr/>
        <p:txBody>
          <a:bodyPr/>
          <a:lstStyle/>
          <a:p>
            <a:r>
              <a:t> Scalability</a:t>
            </a:r>
          </a:p>
          <a:p>
            <a:pPr lvl="1"/>
            <a:r>
              <a:t> Functionality already distributed</a:t>
            </a:r>
          </a:p>
          <a:p>
            <a:pPr lvl="1"/>
            <a:r>
              <a:t> Easy to Break it up as deployment</a:t>
            </a:r>
          </a:p>
          <a:p>
            <a:r>
              <a:t> Testability</a:t>
            </a:r>
          </a:p>
          <a:p>
            <a:pPr lvl="1"/>
            <a:r>
              <a:t> Each portion is minimal so easy to test</a:t>
            </a:r>
          </a:p>
          <a:p>
            <a:pPr lvl="1"/>
            <a:r>
              <a:t> TDD</a:t>
            </a:r>
          </a:p>
          <a:p>
            <a:r>
              <a:t> Re-usability</a:t>
            </a:r>
          </a:p>
          <a:p>
            <a:pPr lvl="1"/>
            <a:r>
              <a:t> Components have to focus on doing one task well.</a:t>
            </a:r>
          </a:p>
          <a:p>
            <a:pPr lvl="1"/>
            <a:r>
              <a:t> We avoid cluttering components with application specific code.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Microservice Architecture Principles</a:t>
            </a:r>
          </a:p>
        </p:txBody>
      </p:sp>
      <p:sp>
        <p:nvSpPr>
          <p:cNvPr id="3" name="Content Placeholder 2"/>
          <p:cNvSpPr>
            <a:spLocks noGrp="1"/>
          </p:cNvSpPr>
          <p:nvPr>
            <p:ph idx="1"/>
          </p:nvPr>
        </p:nvSpPr>
        <p:spPr/>
        <p:txBody>
          <a:bodyPr/>
          <a:lstStyle/>
          <a:p>
            <a:r>
              <a:t> Elastic</a:t>
            </a:r>
          </a:p>
          <a:p>
            <a:r>
              <a:t> Resilient</a:t>
            </a:r>
          </a:p>
          <a:p>
            <a:r>
              <a:t> Composable</a:t>
            </a:r>
          </a:p>
          <a:p>
            <a:r>
              <a:t> Minimal</a:t>
            </a:r>
          </a:p>
          <a:p>
            <a:r>
              <a:t> Complete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 1: Elastic</a:t>
            </a:r>
          </a:p>
        </p:txBody>
      </p:sp>
      <p:sp>
        <p:nvSpPr>
          <p:cNvPr id="3" name="Content Placeholder 2"/>
          <p:cNvSpPr>
            <a:spLocks noGrp="1"/>
          </p:cNvSpPr>
          <p:nvPr>
            <p:ph idx="1"/>
          </p:nvPr>
        </p:nvSpPr>
        <p:spPr/>
        <p:txBody>
          <a:bodyPr/>
          <a:lstStyle/>
          <a:p>
            <a:r>
              <a:t> Must be able to scale up or down</a:t>
            </a:r>
          </a:p>
          <a:p>
            <a:r>
              <a:t> Multiple Stateless Instances of Service</a:t>
            </a:r>
          </a:p>
          <a:p>
            <a:r>
              <a:t> Routing and Load Balancing</a:t>
            </a:r>
          </a:p>
          <a:p>
            <a:r>
              <a:t> Registration, Naming, and Discovery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 2: Resilient</a:t>
            </a:r>
          </a:p>
        </p:txBody>
      </p:sp>
      <p:sp>
        <p:nvSpPr>
          <p:cNvPr id="3" name="Content Placeholder 2"/>
          <p:cNvSpPr>
            <a:spLocks noGrp="1"/>
          </p:cNvSpPr>
          <p:nvPr>
            <p:ph idx="1"/>
          </p:nvPr>
        </p:nvSpPr>
        <p:spPr/>
        <p:txBody>
          <a:bodyPr/>
          <a:lstStyle/>
          <a:p>
            <a:r>
              <a:t> Service will have multiple Instances</a:t>
            </a:r>
          </a:p>
          <a:p>
            <a:r>
              <a:t> High Availability</a:t>
            </a:r>
          </a:p>
          <a:p>
            <a:pPr lvl="1"/>
            <a:r>
              <a:t> Redundancy</a:t>
            </a:r>
          </a:p>
          <a:p>
            <a:pPr lvl="1"/>
            <a:r>
              <a:t> Fault Tolerance</a:t>
            </a:r>
          </a:p>
          <a:p>
            <a:r>
              <a:t> No Single Point of Failure</a:t>
            </a:r>
          </a:p>
          <a:p>
            <a:pPr lvl="1"/>
            <a:r>
              <a:t> No one service is indispensable</a:t>
            </a:r>
          </a:p>
          <a:p>
            <a:pPr lvl="1"/>
            <a:r>
              <a:t> Load/Risk Distribution</a:t>
            </a:r>
          </a:p>
          <a:p>
            <a:r>
              <a:t> Service Instance Dynamic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 3: Composable</a:t>
            </a:r>
          </a:p>
        </p:txBody>
      </p:sp>
      <p:sp>
        <p:nvSpPr>
          <p:cNvPr id="3" name="Content Placeholder 2"/>
          <p:cNvSpPr>
            <a:spLocks noGrp="1"/>
          </p:cNvSpPr>
          <p:nvPr>
            <p:ph idx="1"/>
          </p:nvPr>
        </p:nvSpPr>
        <p:spPr/>
        <p:txBody>
          <a:bodyPr/>
          <a:lstStyle/>
          <a:p>
            <a:r>
              <a:t> Common, Uniform Interface</a:t>
            </a:r>
          </a:p>
          <a:p>
            <a:r>
              <a:t> REST Principles</a:t>
            </a:r>
          </a:p>
          <a:p>
            <a:r>
              <a:t> Composition Patterns:</a:t>
            </a:r>
          </a:p>
          <a:p>
            <a:pPr lvl="1"/>
            <a:r>
              <a:t> aggregation</a:t>
            </a:r>
          </a:p>
          <a:p>
            <a:pPr lvl="1"/>
            <a:r>
              <a:t> linking</a:t>
            </a:r>
          </a:p>
          <a:p>
            <a:pPr lvl="1"/>
            <a:r>
              <a:t> caching</a:t>
            </a:r>
          </a:p>
          <a:p>
            <a:pPr lvl="1"/>
            <a:r>
              <a:t> proxies</a:t>
            </a:r>
          </a:p>
          <a:p>
            <a:pPr lvl="1"/>
            <a:r>
              <a:t> gateways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 4: Minimal</a:t>
            </a:r>
          </a:p>
        </p:txBody>
      </p:sp>
      <p:sp>
        <p:nvSpPr>
          <p:cNvPr id="3" name="Content Placeholder 2"/>
          <p:cNvSpPr>
            <a:spLocks noGrp="1"/>
          </p:cNvSpPr>
          <p:nvPr>
            <p:ph idx="1"/>
          </p:nvPr>
        </p:nvSpPr>
        <p:spPr/>
        <p:txBody>
          <a:bodyPr/>
          <a:lstStyle/>
          <a:p>
            <a:r>
              <a:t> The "Micro" in Microservices!</a:t>
            </a:r>
          </a:p>
          <a:p>
            <a:r>
              <a:t> Entities should be</a:t>
            </a:r>
            <a:r>
              <a:rPr b="1"/>
              <a:t> cohesive</a:t>
            </a:r>
          </a:p>
          <a:p>
            <a:r>
              <a:t> SRP (Single Responsibility Principle</a:t>
            </a:r>
          </a:p>
          <a:p>
            <a:pPr lvl="1"/>
            <a:r>
              <a:rPr b="1"/>
              <a:t> One</a:t>
            </a:r>
            <a:r>
              <a:t> business function</a:t>
            </a:r>
          </a:p>
          <a:p>
            <a:r>
              <a:t> Not</a:t>
            </a:r>
            <a:r>
              <a:rPr b="1"/>
              <a:t> necessarily</a:t>
            </a:r>
            <a:r>
              <a:t> small in size</a:t>
            </a:r>
          </a:p>
          <a:p>
            <a:pPr lvl="1"/>
            <a:r>
              <a:t> (See next slide)</a:t>
            </a:r>
          </a:p>
          <a:p>
            <a:pPr lvl="1"/>
            <a:r>
              <a:t> But as as small as possible.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 5: Complete</a:t>
            </a:r>
          </a:p>
        </p:txBody>
      </p:sp>
      <p:sp>
        <p:nvSpPr>
          <p:cNvPr id="3" name="Content Placeholder 2"/>
          <p:cNvSpPr>
            <a:spLocks noGrp="1"/>
          </p:cNvSpPr>
          <p:nvPr>
            <p:ph idx="1"/>
          </p:nvPr>
        </p:nvSpPr>
        <p:spPr/>
        <p:txBody>
          <a:bodyPr/>
          <a:lstStyle/>
          <a:p>
            <a:r>
              <a:t> Minimize coupling With Other Services</a:t>
            </a:r>
          </a:p>
          <a:p>
            <a:pPr lvl="1"/>
            <a:r>
              <a:t> Tight Coupling limits re-usability.</a:t>
            </a:r>
          </a:p>
          <a:p>
            <a:r>
              <a:t> Should fully accomplish business function</a:t>
            </a:r>
          </a:p>
          <a:p>
            <a:pPr lvl="1"/>
            <a:r>
              <a:t> Don't "split" services for the sake of it</a:t>
            </a:r>
          </a:p>
          <a:p>
            <a:pPr lvl="1"/>
            <a:r>
              <a:t> Each module is as big as it needs to be</a:t>
            </a:r>
          </a:p>
          <a:p>
            <a:pPr lvl="1"/>
            <a:r>
              <a:t> "Micro" doesn't</a:t>
            </a:r>
            <a:r>
              <a:rPr b="1"/>
              <a:t> always</a:t>
            </a:r>
            <a:r>
              <a:t> mean small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Monolithic Services</a:t>
            </a:r>
          </a:p>
        </p:txBody>
      </p:sp>
      <p:sp>
        <p:nvSpPr>
          <p:cNvPr id="3" name="Content Placeholder 2"/>
          <p:cNvSpPr>
            <a:spLocks noGrp="1"/>
          </p:cNvSpPr>
          <p:nvPr>
            <p:ph idx="1"/>
          </p:nvPr>
        </p:nvSpPr>
        <p:spPr/>
        <p:txBody>
          <a:bodyPr/>
          <a:lstStyle/>
          <a:p>
            <a:r>
              <a:t> Traditional Services are defined as monolithic</a:t>
            </a:r>
          </a:p>
          <a:p>
            <a:r>
              <a:t> Monolithic Service Does all of the following:</a:t>
            </a:r>
          </a:p>
          <a:p>
            <a:pPr lvl="1"/>
            <a:r>
              <a:t> Presentation</a:t>
            </a:r>
          </a:p>
          <a:p>
            <a:pPr lvl="1"/>
            <a:r>
              <a:t> Business Logic</a:t>
            </a:r>
          </a:p>
          <a:p>
            <a:pPr lvl="1"/>
            <a:r>
              <a:t> DB Access</a:t>
            </a:r>
          </a:p>
          <a:p>
            <a:pPr lvl="1"/>
            <a:r>
              <a:t> Application Integration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Microservices and Containers</a:t>
            </a:r>
          </a:p>
        </p:txBody>
      </p:sp>
      <p:sp>
        <p:nvSpPr>
          <p:cNvPr id="3" name="Content Placeholder 2"/>
          <p:cNvSpPr>
            <a:spLocks noGrp="1"/>
          </p:cNvSpPr>
          <p:nvPr>
            <p:ph idx="1"/>
          </p:nvPr>
        </p:nvSpPr>
        <p:spPr/>
        <p:txBody>
          <a:bodyPr/>
          <a:lstStyle/>
          <a:p>
            <a:r>
              <a:t> Container frameworks facilitate microservices.</a:t>
            </a:r>
          </a:p>
          <a:p>
            <a:r>
              <a:t> Kubernetes Pods</a:t>
            </a:r>
          </a:p>
          <a:p>
            <a:pPr lvl="1"/>
            <a:r>
              <a:t> Allows groups of containers to run together.</a:t>
            </a:r>
          </a:p>
          <a:p>
            <a:pPr lvl="1"/>
            <a:r>
              <a:t> facilitates microservices.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Disadvantages to Monolithic Services</a:t>
            </a:r>
          </a:p>
        </p:txBody>
      </p:sp>
      <p:sp>
        <p:nvSpPr>
          <p:cNvPr id="3" name="Content Placeholder 2"/>
          <p:cNvSpPr>
            <a:spLocks noGrp="1"/>
          </p:cNvSpPr>
          <p:nvPr>
            <p:ph idx="1"/>
          </p:nvPr>
        </p:nvSpPr>
        <p:spPr/>
        <p:txBody>
          <a:bodyPr/>
          <a:lstStyle/>
          <a:p>
            <a:r>
              <a:t> Complexity to fully understand</a:t>
            </a:r>
          </a:p>
          <a:p>
            <a:r>
              <a:t> Difficult to Scale</a:t>
            </a:r>
          </a:p>
          <a:p>
            <a:r>
              <a:t> Reliability</a:t>
            </a:r>
          </a:p>
          <a:p>
            <a:r>
              <a:t> Difficult to Test</a:t>
            </a:r>
          </a:p>
          <a:p>
            <a:r>
              <a:t> Tight Coupling.</a:t>
            </a:r>
          </a:p>
          <a:p>
            <a:r>
              <a:t> Violation of Single Concern</a:t>
            </a:r>
          </a:p>
          <a:p>
            <a:r>
              <a:t> Difficult to Re-use components.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Conway's Law</a:t>
            </a:r>
          </a:p>
        </p:txBody>
      </p:sp>
      <p:sp>
        <p:nvSpPr>
          <p:cNvPr id="3" name="Content Placeholder 2"/>
          <p:cNvSpPr>
            <a:spLocks noGrp="1"/>
          </p:cNvSpPr>
          <p:nvPr>
            <p:ph idx="1"/>
          </p:nvPr>
        </p:nvSpPr>
        <p:spPr/>
        <p:txBody>
          <a:bodyPr/>
          <a:lstStyle/>
          <a:p>
            <a:r>
              <a:t> Melvin Conway (1967) stated Conway's Law:</a:t>
            </a:r>
          </a:p>
          <a:p>
            <a:pPr lvl="1"/>
            <a:r>
              <a:t> "Organizations which design systems -- are constrained to produce designs which are copies of the communication structures of those organizations"</a:t>
            </a:r>
          </a:p>
          <a:p>
            <a:r>
              <a:t> What does this mean?</a:t>
            </a:r>
          </a:p>
          <a:p>
            <a:pPr lvl="1"/>
            <a:r>
              <a:t> it means that are architecture will naturally match our own business structure</a:t>
            </a:r>
          </a:p>
          <a:p>
            <a:pPr lvl="1"/>
            <a:r>
              <a:t> 3 business units means likely three components</a:t>
            </a:r>
          </a:p>
          <a:p>
            <a:r>
              <a:t> What's wrong with that?</a:t>
            </a:r>
            <a:r>
              <a:t> - Should we match our *own* business structure?
- What about the business structure of our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Eric Raymond's Hacker Dictionary</a:t>
            </a:r>
          </a:p>
        </p:txBody>
      </p:sp>
      <p:sp>
        <p:nvSpPr>
          <p:cNvPr id="3" name="Content Placeholder 2"/>
          <p:cNvSpPr>
            <a:spLocks noGrp="1"/>
          </p:cNvSpPr>
          <p:nvPr>
            <p:ph idx="1"/>
          </p:nvPr>
        </p:nvSpPr>
        <p:spPr/>
        <p:txBody>
          <a:bodyPr/>
          <a:lstStyle/>
          <a:p>
            <a:r>
              <a:t> Eric Raymond re-states Conway's Law.</a:t>
            </a:r>
          </a:p>
          <a:p>
            <a:pPr lvl="1"/>
            <a:r>
              <a:t> "If you have four groups working on a compiler; you will get a four-stage compiler"</a:t>
            </a:r>
          </a:p>
          <a:p>
            <a:r>
              <a:t> The organization of the</a:t>
            </a:r>
            <a:r>
              <a:rPr i="1"/>
              <a:t> product</a:t>
            </a:r>
            <a:r>
              <a:t> is</a:t>
            </a:r>
            <a:r>
              <a:rPr b="1"/>
              <a:t> congruent</a:t>
            </a:r>
            <a:r>
              <a:t> with the organization of the organization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Conways Laws:</a:t>
            </a:r>
          </a:p>
        </p:txBody>
      </p:sp>
      <p:sp>
        <p:nvSpPr>
          <p:cNvPr id="3" name="Content Placeholder 2"/>
          <p:cNvSpPr>
            <a:spLocks noGrp="1"/>
          </p:cNvSpPr>
          <p:nvPr>
            <p:ph idx="1"/>
          </p:nvPr>
        </p:nvSpPr>
        <p:spPr/>
        <p:txBody>
          <a:bodyPr/>
          <a:lstStyle/>
          <a:p>
            <a:r>
              <a:t> Law 1:  Communication dictates design</a:t>
            </a:r>
          </a:p>
          <a:p>
            <a:r>
              <a:t> The mode of organizational communication is expressed through system design</a:t>
            </a:r>
          </a:p>
          <a:p>
            <a:r>
              <a:t> Law 2: There is never enough time to do something right, but there is always enough time to do it over</a:t>
            </a:r>
          </a:p>
          <a:p>
            <a:r>
              <a:t> A task can never be done perfectly, even with unlimited time, but there is always time to complete a task</a:t>
            </a:r>
          </a:p>
          <a:p>
            <a:r>
              <a:t> Law 3: There is a homomorphism from the linear graph of a system to the linear graph of its design organization</a:t>
            </a:r>
          </a:p>
          <a:p>
            <a:r>
              <a:t> Homomorphism exists between linear systems and linear organizational structures</a:t>
            </a:r>
          </a:p>
          <a:p>
            <a:r>
              <a:t> Law 4: The structures of large systems tend to disintegrate during development, qualitatively more so than small systems</a:t>
            </a:r>
          </a:p>
          <a:p>
            <a:r>
              <a:t> A large system organization is easier to decompose than a smaller one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Conway's First Law</a:t>
            </a:r>
          </a:p>
        </p:txBody>
      </p:sp>
      <p:sp>
        <p:nvSpPr>
          <p:cNvPr id="3" name="Content Placeholder 2"/>
          <p:cNvSpPr>
            <a:spLocks noGrp="1"/>
          </p:cNvSpPr>
          <p:nvPr>
            <p:ph idx="1"/>
          </p:nvPr>
        </p:nvSpPr>
        <p:spPr/>
        <p:txBody>
          <a:bodyPr/>
          <a:lstStyle/>
          <a:p>
            <a:r>
              <a:t> "Human beings are complex social animals."</a:t>
            </a:r>
          </a:p>
          <a:p>
            <a:r>
              <a:t> For a complex system, design topics always involve communication between human beings.</a:t>
            </a:r>
          </a:p>
          <a:p>
            <a:r>
              <a:t> "The Mythical Man-Month".</a:t>
            </a:r>
          </a:p>
          <a:p>
            <a:r>
              <a:t> “Adding manpower to a late software project makes it later” — Fred Brooks, (1975)</a:t>
            </a:r>
          </a:p>
          <a:p>
            <a:r>
              <a:rPr b="1"/>
              <a:t> Why?</a:t>
            </a:r>
          </a:p>
          <a:p>
            <a:r>
              <a:t> Communication cost increases exponentially with the number of people in a project:</a:t>
            </a:r>
          </a:p>
          <a:p>
            <a:pPr lvl="1"/>
            <a:r>
              <a:t> Communication Cost:</a:t>
            </a:r>
            <a:r>
              <a:rPr>
                <a:latin typeface="Courier New"/>
              </a:rPr>
              <a:t> n(n-1)/2</a:t>
            </a:r>
            <a:r>
              <a:t> , or</a:t>
            </a:r>
            <a:r>
              <a:rPr>
                <a:latin typeface="Courier New"/>
              </a:rPr>
              <a:t> O(n²)</a:t>
            </a:r>
          </a:p>
          <a:p>
            <a:pPr lvl="1"/>
            <a:r>
              <a:t> 5 members team:</a:t>
            </a:r>
            <a:r>
              <a:rPr>
                <a:latin typeface="Courier New"/>
              </a:rPr>
              <a:t> 5*(5–1)/2 = 10</a:t>
            </a:r>
            <a:r>
              <a:t> channels</a:t>
            </a:r>
          </a:p>
          <a:p>
            <a:pPr lvl="1"/>
            <a:r>
              <a:t> 15 member team:</a:t>
            </a:r>
            <a:r>
              <a:rPr>
                <a:latin typeface="Courier New"/>
              </a:rPr>
              <a:t> 15*(15–1)/2 = 105</a:t>
            </a:r>
            <a:r>
              <a:t> channels</a:t>
            </a:r>
          </a:p>
          <a:p>
            <a:pPr lvl="1"/>
            <a:r>
              <a:t> 50 member team:</a:t>
            </a:r>
            <a:r>
              <a:rPr>
                <a:latin typeface="Courier New"/>
              </a:rPr>
              <a:t> 50*(50–1)/2 = 1,225</a:t>
            </a:r>
            <a:r>
              <a:t> channels</a:t>
            </a:r>
          </a:p>
          <a:p>
            <a:r>
              <a:t> Dunbar Number: (Robin Dunbar)</a:t>
            </a:r>
          </a:p>
          <a:p>
            <a:pPr lvl="1"/>
            <a:r>
              <a:t> Human brains seem wired to have about 150 friends (5 of whom are intimate friends)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Conway's Second Law</a:t>
            </a:r>
          </a:p>
        </p:txBody>
      </p:sp>
      <p:sp>
        <p:nvSpPr>
          <p:cNvPr id="3" name="Content Placeholder 2"/>
          <p:cNvSpPr>
            <a:spLocks noGrp="1"/>
          </p:cNvSpPr>
          <p:nvPr>
            <p:ph idx="1"/>
          </p:nvPr>
        </p:nvSpPr>
        <p:spPr/>
        <p:txBody>
          <a:bodyPr/>
          <a:lstStyle/>
          <a:p>
            <a:r>
              <a:t> "Rome was not built in a day. Address the issues that can be addressed first."</a:t>
            </a:r>
          </a:p>
          <a:p>
            <a:r>
              <a:t> “Problem too complicated? Ignore details.  Not enough resources? Give up features.”</a:t>
            </a:r>
            <a:r>
              <a:t> – Erik Hollnagel (2009)</a:t>
            </a:r>
          </a:p>
          <a:p>
            <a:r>
              <a:t> Solution:</a:t>
            </a:r>
          </a:p>
          <a:p>
            <a:pPr lvl="1"/>
            <a:r>
              <a:t> Reslient</a:t>
            </a:r>
          </a:p>
          <a:p>
            <a:pPr lvl="1"/>
            <a:r>
              <a:t> Fault-Tolerant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Conway’s Third Law</a:t>
            </a:r>
          </a:p>
        </p:txBody>
      </p:sp>
      <p:sp>
        <p:nvSpPr>
          <p:cNvPr id="3" name="Content Placeholder 2"/>
          <p:cNvSpPr>
            <a:spLocks noGrp="1"/>
          </p:cNvSpPr>
          <p:nvPr>
            <p:ph idx="1"/>
          </p:nvPr>
        </p:nvSpPr>
        <p:spPr/>
        <p:txBody>
          <a:bodyPr/>
          <a:lstStyle/>
          <a:p>
            <a:r>
              <a:t> "Create independent subsystems to reduce the communication cost."</a:t>
            </a:r>
          </a:p>
          <a:p>
            <a:r>
              <a:t> Business Boundaries create small systems</a:t>
            </a:r>
          </a:p>
          <a:p>
            <a:r>
              <a:t> "Inter-operate, don't integrate"</a:t>
            </a:r>
          </a:p>
          <a:p>
            <a:pPr lvl="1"/>
            <a:r>
              <a:t> Interoperate: Define System Boundareis and interface</a:t>
            </a:r>
          </a:p>
          <a:p>
            <a:pPr lvl="1"/>
            <a:r>
              <a:t> Full stack to entire team</a:t>
            </a:r>
          </a:p>
          <a:p>
            <a:pPr lvl="1"/>
            <a:r>
              <a:t> Complete Autonomy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