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1"/>
    <p:sldId id="264" r:id="rId12"/>
    <p:sldId id="265" r:id="rId13"/>
    <p:sldId id="266" r:id="rId14"/>
  </p:sldIdLst>
  <p:sldSz cx="9372600" cy="8297545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algn="r"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1" compatLnSpc="1"/>
          <a:lstStyle>
            <a:lvl1pPr algn="ctr" defTabSz="965200" eaLnBrk="0" hangingPunct="0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defTabSz="965200"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6386" tIns="48194" rIns="96386" bIns="48194"/>
          <a:lstStyle/>
          <a:p>
            <a:pPr defTabSz="960755">
              <a:defRPr/>
            </a:pPr>
            <a:r>
              <a:rPr lang="en-US" sz="1200" b="1" u="sng" dirty="0">
                <a:latin typeface="Times New Roman" panose="02020603050405020304" pitchFamily="-110" charset="0"/>
                <a:cs typeface="Times New Roman" panose="02020603050405020304" pitchFamily="-110" charset="0"/>
              </a:rPr>
              <a:t>Notes:</a:t>
            </a:r>
            <a:endParaRPr lang="en-US" sz="1200" b="1" u="sng" dirty="0">
              <a:latin typeface="Times New Roman" panose="02020603050405020304" pitchFamily="-110" charset="0"/>
              <a:cs typeface="Times New Roman" panose="02020603050405020304" pitchFamily="-110" charset="0"/>
            </a:endParaRP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537" tIns="45768" rIns="91537" bIns="45768" numCol="1" anchor="t" anchorCtr="0" compatLnSpc="1"/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anose="05000000000000000000" pitchFamily="2" charset="2"/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2pPr>
    <a:lvl3pPr marL="744855" indent="-17335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http://aviation-schools.regionaldirectory.us/learn-to-fly-720.jpg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http://www.wikihow.com/Become-a-Certified-Flight-Instructor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>
            <a:fillRect/>
          </a:stretch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0" compatLnSpc="1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0" hangingPunct="0">
              <a:defRPr b="1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92007" tIns="46005" rIns="92007" bIns="46005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MS PGothic" pitchFamily="-110" charset="-128"/>
          <a:cs typeface="MS PGothic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9pPr>
    </p:titleStyle>
    <p:bodyStyle>
      <a:lvl1pPr marL="290830" indent="-2908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"/>
        <a:defRPr sz="2400">
          <a:solidFill>
            <a:srgbClr val="000000"/>
          </a:solidFill>
          <a:latin typeface="+mn-lt"/>
          <a:ea typeface="MS PGothic" pitchFamily="-110" charset="-128"/>
          <a:cs typeface="MS PGothic" pitchFamily="-110" charset="-128"/>
        </a:defRPr>
      </a:lvl1pPr>
      <a:lvl2pPr marL="63373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MS PGothic" pitchFamily="-110" charset="-128"/>
          <a:cs typeface="MS PGothic"/>
        </a:defRPr>
      </a:lvl2pPr>
      <a:lvl3pPr marL="97028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MS PGothic" pitchFamily="-110" charset="-128"/>
          <a:cs typeface="MS PGothic"/>
        </a:defRPr>
      </a:lvl3pPr>
      <a:lvl4pPr marL="1259205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MS PGothic" pitchFamily="-110" charset="-128"/>
          <a:cs typeface="MS PGothic"/>
        </a:defRPr>
      </a:lvl4pPr>
      <a:lvl5pPr marL="20561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  <a:cs typeface="MS PGothic"/>
        </a:defRPr>
      </a:lvl5pPr>
      <a:lvl6pPr marL="25133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6pPr>
      <a:lvl7pPr marL="29705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7pPr>
      <a:lvl8pPr marL="34277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8pPr>
      <a:lvl9pPr marL="38849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Secure Coding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Your class!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Yes, this is your class. What does this mean? You define the value.</a:t>
            </a:r>
          </a:p>
          <a:p>
            <a:r>
              <a:t> What is the most important ingredient of class – your participation!</a:t>
            </a:r>
          </a:p>
          <a:p>
            <a:r>
              <a:t> Your feedback and questions are always welcomed.</a:t>
            </a:r>
          </a:p>
          <a:p>
            <a:r>
              <a:t> There is no protocol in class. Speak up anytime!</a:t>
            </a:r>
          </a:p>
          <a:p>
            <a:r>
              <a:t> We value your comments during and after class. Just email</a:t>
            </a:r>
            <a:r>
              <a:rPr>
                <a:latin typeface="Courier New" panose="02070309020205020404"/>
              </a:rPr>
              <a:t> mark@elephantscale.com</a:t>
            </a:r>
            <a:r>
              <a:t>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You And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About Instructor</a:t>
            </a:r>
          </a:p>
          <a:p>
            <a:r>
              <a:t> About you</a:t>
            </a:r>
          </a:p>
          <a:p>
            <a:pPr lvl="1"/>
            <a:r>
              <a:t> Your Name</a:t>
            </a:r>
          </a:p>
          <a:p>
            <a:pPr lvl="1"/>
            <a:r>
              <a:t> Your background (developer, admin, manager, ...)</a:t>
            </a:r>
          </a:p>
          <a:p>
            <a:pPr lvl="1"/>
            <a:r>
              <a:t> Technologies you are familiar with</a:t>
            </a:r>
          </a:p>
          <a:p>
            <a:pPr lvl="1"/>
            <a:r>
              <a:t> Familiarity with security? (scale of 1 – 4:  1 – new,   4 – expert)</a:t>
            </a:r>
          </a:p>
          <a:p>
            <a:pPr lvl="1"/>
            <a:r>
              <a:t> Something non-technical about you!(favorite ice cream flavor or hobby…)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ice-crea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648" y="5038344"/>
            <a:ext cx="2130552" cy="1581912"/>
          </a:xfrm>
          <a:prstGeom prst="rect">
            <a:avLst/>
          </a:prstGeom>
        </p:spPr>
      </p:pic>
      <p:pic>
        <p:nvPicPr>
          <p:cNvPr id="6" name="Picture 5" descr="hik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0" y="5038344"/>
            <a:ext cx="2130552" cy="15819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 - 2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914400"/>
          <a:ext cx="89154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780"/>
                <a:gridCol w="2493010"/>
                <a:gridCol w="5134610"/>
              </a:tblGrid>
              <a:tr h="457200">
                <a:tc>
                  <a:txBody>
                    <a:bodyPr/>
                    <a:lstStyle/>
                    <a:p>
                      <a: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Detail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Introducing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Intro * Threat modeling * Common attacks * Countermeasures * Secure design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Secure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Modern security frameworks (Vault and Consul) *  Framework architecture  * Securing the runtime environment * Security future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Pre-requisites and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Basic coding knowledge is assumed</a:t>
            </a:r>
          </a:p>
          <a:p>
            <a:r>
              <a:t> Have a coding development environment</a:t>
            </a:r>
          </a:p>
          <a:p>
            <a:pPr lvl="1"/>
            <a:r>
              <a:t> We will set this up in class</a:t>
            </a:r>
          </a:p>
          <a:p>
            <a:pPr lvl="1"/>
            <a:r>
              <a:t> Or on the cloud</a:t>
            </a:r>
          </a:p>
          <a:p>
            <a:r>
              <a:t> Curiosity!</a:t>
            </a:r>
          </a:p>
          <a:p>
            <a:pPr lvl="1"/>
            <a:r>
              <a:t> Ask a lot of questions</a:t>
            </a:r>
          </a:p>
          <a:p>
            <a:r>
              <a:t> This is a Secure Coding class</a:t>
            </a:r>
          </a:p>
          <a:p>
            <a:pPr lvl="1"/>
            <a:r>
              <a:t> No previous knowledge is assumed (but may be helpful)</a:t>
            </a:r>
          </a:p>
          <a:p>
            <a:pPr lvl="1"/>
            <a:r>
              <a:t> Class will be based on the pace of majority of the students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Teaching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Emphasis on concepts &amp; fundamentals</a:t>
            </a:r>
          </a:p>
          <a:p>
            <a:r>
              <a:t> API - no need to learn anything by heart</a:t>
            </a:r>
          </a:p>
          <a:p>
            <a:r>
              <a:t> Highly interactive (questions and discussions are welcome)</a:t>
            </a:r>
          </a:p>
          <a:p>
            <a:r>
              <a:t> Hands-on (learn by doing)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Lots of Labs: Learn By Doing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Where is the ANY key?</a:t>
            </a:r>
          </a:p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any-key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472" y="2587752"/>
            <a:ext cx="4837176" cy="38953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Analogy: Learning To Fly…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learn-to-fly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lassroom-instruction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+ Flight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ockpi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Will Take A Lot Of Practice 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practic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2140</Words>
  <Application>WPS Presentation</Application>
  <PresentationFormat>Custom</PresentationFormat>
  <Paragraphs>165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SimSun</vt:lpstr>
      <vt:lpstr>Wingdings</vt:lpstr>
      <vt:lpstr>Garamond</vt:lpstr>
      <vt:lpstr>Gubbi</vt:lpstr>
      <vt:lpstr>MS PGothic</vt:lpstr>
      <vt:lpstr>MS PGothic</vt:lpstr>
      <vt:lpstr>MS PGothic</vt:lpstr>
      <vt:lpstr>Droid Sans Fallback</vt:lpstr>
      <vt:lpstr>Verdana</vt:lpstr>
      <vt:lpstr>OpenSymbol</vt:lpstr>
      <vt:lpstr>Arial Bold</vt:lpstr>
      <vt:lpstr>Times New Roman</vt:lpstr>
      <vt:lpstr>Monotype Sorts</vt:lpstr>
      <vt:lpstr>Webdings</vt:lpstr>
      <vt:lpstr>Courier New</vt:lpstr>
      <vt:lpstr>Microsoft YaHei</vt:lpstr>
      <vt:lpstr>Arial Unicode MS</vt:lpstr>
      <vt:lpstr>LPc_New</vt:lpstr>
      <vt:lpstr>Secure Coding</vt:lpstr>
      <vt:lpstr>Agenda - 2 days</vt:lpstr>
      <vt:lpstr>Pre-requisites and Expectations</vt:lpstr>
      <vt:lpstr>Our Teaching Philosophy</vt:lpstr>
      <vt:lpstr>Lots of Labs: Learn By Doing</vt:lpstr>
      <vt:lpstr>Analogy: Learning To Fly…</vt:lpstr>
      <vt:lpstr>Instruction</vt:lpstr>
      <vt:lpstr>+ Flight Time</vt:lpstr>
      <vt:lpstr>This Will Take A Lot Of Practice </vt:lpstr>
      <vt:lpstr>Your class!</vt:lpstr>
      <vt:lpstr>About You And Me</vt:lpstr>
    </vt:vector>
  </TitlesOfParts>
  <Company>Elephant Scale LLC &amp; LearningPatterns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Elephant Scale</dc:creator>
  <dc:subject>Spark</dc:subject>
  <cp:lastModifiedBy>mark</cp:lastModifiedBy>
  <cp:revision>4136</cp:revision>
  <cp:lastPrinted>2021-11-14T06:03:52Z</cp:lastPrinted>
  <dcterms:created xsi:type="dcterms:W3CDTF">2021-11-14T06:03:52Z</dcterms:created>
  <dcterms:modified xsi:type="dcterms:W3CDTF">2021-11-14T06:03:52Z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