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commentAuthors" Target="commentAuthors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algn="r"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pitchFamily="-110" charset="0"/>
                <a:cs typeface="Times New Roman" panose="02020603050405020304" pitchFamily="-110" charset="0"/>
              </a:rPr>
              <a:t>Notes:</a:t>
            </a:r>
            <a:endParaRPr lang="en-US" sz="1200" b="1" u="sng" dirty="0">
              <a:latin typeface="Times New Roman" panose="02020603050405020304" pitchFamily="-110" charset="0"/>
              <a:cs typeface="Times New Roman" panose="02020603050405020304" pitchFamily="-110" charset="0"/>
            </a:endParaRP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0" compatLnSpc="1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pring.io/guides/gs/securing-web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3200"/>
            </a:pPr>
            <a:r>
              <a:t>OAuth2</a:t>
            </a:r>
          </a:p>
          <a:p>
            <a:r>
              <a:t>Java Implementations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REST Endpoint Security (OAuth2)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grant type is used by confidential and public clients</a:t>
            </a:r>
          </a:p>
          <a:p>
            <a:r>
              <a:t> Exchanges an authorization code for an access token</a:t>
            </a:r>
          </a:p>
          <a:p>
            <a:r>
              <a:t> User returns to the client through redirect URL</a:t>
            </a:r>
          </a:p>
          <a:p>
            <a:r>
              <a:t> Then application gets the authorization code from URL</a:t>
            </a:r>
          </a:p>
          <a:p>
            <a:r>
              <a:t> Then use it to request an access token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Code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oauth_auth_cod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813816"/>
            <a:ext cx="7095744" cy="56875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Used by public clients</a:t>
            </a:r>
          </a:p>
          <a:p>
            <a:r>
              <a:t> Access token is returned without an extra authorization code exchange</a:t>
            </a:r>
          </a:p>
          <a:p>
            <a:r>
              <a:t> Some servers ban this flow</a:t>
            </a:r>
          </a:p>
          <a:p>
            <a:r>
              <a:t> It is not recommended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Implicit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oauth_implici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069848"/>
            <a:ext cx="7543800" cy="52760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 Owner Password Credentials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First-party clients use this type to exchange user's credential for a token</a:t>
            </a:r>
          </a:p>
          <a:p>
            <a:r>
              <a:t> Asks the user for their credential</a:t>
            </a:r>
          </a:p>
          <a:p>
            <a:r>
              <a:t> Don't let third party clients to use it</a:t>
            </a:r>
          </a:p>
          <a:p>
            <a:r>
              <a:t> Username and password are exchanged directly for a token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Password Credentials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oauth_re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" y="1042415"/>
            <a:ext cx="7772400" cy="54132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credentials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used by clients to obtain a token out of the user's context</a:t>
            </a:r>
          </a:p>
          <a:p>
            <a:r>
              <a:t> To access resources about themselves instead of accessing a user's resource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credentials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oauth_cli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2576" y="1005840"/>
            <a:ext cx="4727448" cy="50749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used by browserless or input-constrained devices</a:t>
            </a:r>
          </a:p>
          <a:p>
            <a:r>
              <a:t> To exchange a previously obtained device code for an access token</a:t>
            </a:r>
          </a:p>
          <a:p>
            <a:r>
              <a:t> Value:</a:t>
            </a:r>
            <a:r>
              <a:rPr>
                <a:latin typeface="Courier New" panose="02070309020205020404"/>
              </a:rPr>
              <a:t> urn:ietf:params:oauth:grant-type:device_code</a:t>
            </a:r>
            <a:endParaRPr>
              <a:latin typeface="Courier New" panose="020703090202050204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Types according to properties</a:t>
            </a:r>
          </a:p>
          <a:p>
            <a:pPr lvl="1"/>
            <a:r>
              <a:t> Bearer</a:t>
            </a:r>
          </a:p>
          <a:p>
            <a:pPr lvl="2"/>
            <a:r>
              <a:t> Large random</a:t>
            </a:r>
          </a:p>
          <a:p>
            <a:pPr lvl="2"/>
            <a:r>
              <a:t> Uses SSL to protect</a:t>
            </a:r>
          </a:p>
          <a:p>
            <a:pPr lvl="2"/>
            <a:r>
              <a:t> It is stored as a hash on the server</a:t>
            </a:r>
          </a:p>
          <a:p>
            <a:pPr lvl="1"/>
            <a:r>
              <a:t> Mac (Not Recommended)</a:t>
            </a:r>
          </a:p>
          <a:p>
            <a:pPr lvl="2"/>
            <a:r>
              <a:t> Uses a nonce to prevent replay</a:t>
            </a:r>
          </a:p>
          <a:p>
            <a:pPr lvl="2"/>
            <a:r>
              <a:t> Does not use SSL</a:t>
            </a:r>
          </a:p>
          <a:p>
            <a:pPr lvl="2"/>
            <a:r>
              <a:t> OAuth 1.0 only supported</a:t>
            </a:r>
          </a:p>
          <a:p>
            <a:r>
              <a:t> Types according the life cycle</a:t>
            </a:r>
          </a:p>
          <a:p>
            <a:pPr lvl="1"/>
            <a:r>
              <a:t> Access token</a:t>
            </a:r>
          </a:p>
          <a:p>
            <a:pPr lvl="2"/>
            <a:r>
              <a:t> Short</a:t>
            </a:r>
          </a:p>
          <a:p>
            <a:pPr lvl="1"/>
            <a:r>
              <a:t> Refresh token</a:t>
            </a:r>
          </a:p>
          <a:p>
            <a:pPr lvl="2"/>
            <a:r>
              <a:t> Long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Understand the needs that OAuth2 addresses</a:t>
            </a:r>
          </a:p>
          <a:p>
            <a:r>
              <a:t> Be familiar with OAuth2 capabilities and advantages</a:t>
            </a:r>
          </a:p>
          <a:p>
            <a:r>
              <a:t> Gain an understanding of a basic OAuth2 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Bearer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Predominant type of access token</a:t>
            </a:r>
          </a:p>
          <a:p>
            <a:r>
              <a:t> An opaque string, without any meaning</a:t>
            </a:r>
          </a:p>
          <a:p>
            <a:r>
              <a:t> Some servers issue short string and some issue</a:t>
            </a:r>
            <a:r>
              <a:rPr>
                <a:latin typeface="Courier New" panose="02070309020205020404"/>
              </a:rPr>
              <a:t> JSON Web Tokens</a:t>
            </a:r>
            <a:endParaRPr>
              <a:latin typeface="Courier New" panose="020703090202050204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Pros and Cons of OAuth2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Pros</a:t>
            </a:r>
          </a:p>
          <a:p>
            <a:pPr lvl="1"/>
            <a:r>
              <a:t> Enables integration of third party applications to websites</a:t>
            </a:r>
          </a:p>
          <a:p>
            <a:pPr lvl="1"/>
            <a:r>
              <a:t> Enables granting limited access either scope or duration</a:t>
            </a:r>
          </a:p>
          <a:p>
            <a:pPr lvl="1"/>
            <a:r>
              <a:t> User does not have to enter password on third party site</a:t>
            </a:r>
          </a:p>
          <a:p>
            <a:r>
              <a:t> Cons</a:t>
            </a:r>
          </a:p>
          <a:p>
            <a:pPr lvl="1"/>
            <a:r>
              <a:t> Complexity in development of authorization server</a:t>
            </a:r>
          </a:p>
          <a:p>
            <a:pPr lvl="1"/>
            <a:r>
              <a:t> Compatibility issues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3200"/>
            </a:pPr>
            <a:r>
              <a:t>OAuth2
</a:t>
            </a:r>
            <a:r>
              <a:rPr b="1"/>
              <a:t>Java Implementations
</a:t>
            </a:r>
            <a:endParaRPr b="1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Java Implementations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Some Java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Jersey</a:t>
            </a:r>
          </a:p>
          <a:p>
            <a:r>
              <a:t> Apache oltu</a:t>
            </a:r>
          </a:p>
          <a:p>
            <a:r>
              <a:t> Spring security (Popular option)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Jersey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It is an Open source RESTful web services framework</a:t>
            </a:r>
          </a:p>
          <a:p>
            <a:r>
              <a:t> Supports and extends JAX-RS API and extends</a:t>
            </a:r>
          </a:p>
          <a:p>
            <a:r>
              <a:t> Integrates with the Java EE  standard security</a:t>
            </a:r>
          </a:p>
          <a:p>
            <a:pPr lvl="1"/>
            <a:r>
              <a:rPr>
                <a:latin typeface="Courier New" panose="02070309020205020404"/>
              </a:rPr>
              <a:t> @RolesAllowed</a:t>
            </a:r>
            <a:endParaRPr>
              <a:latin typeface="Courier New" panose="02070309020205020404"/>
            </a:endParaRPr>
          </a:p>
          <a:p>
            <a:pPr lvl="1"/>
            <a:r>
              <a:rPr>
                <a:latin typeface="Courier New" panose="02070309020205020404"/>
              </a:rPr>
              <a:t> @PermitAll</a:t>
            </a:r>
            <a:endParaRPr>
              <a:latin typeface="Courier New" panose="02070309020205020404"/>
            </a:endParaRPr>
          </a:p>
          <a:p>
            <a:pPr lvl="1"/>
            <a:r>
              <a:rPr>
                <a:latin typeface="Courier New" panose="02070309020205020404"/>
              </a:rPr>
              <a:t> @DenyAll</a:t>
            </a:r>
            <a:endParaRPr>
              <a:latin typeface="Courier New" panose="02070309020205020404"/>
            </a:endParaRPr>
          </a:p>
          <a:p>
            <a:r>
              <a:t> Supports entity filtering</a:t>
            </a:r>
          </a:p>
          <a:p>
            <a:pPr lvl="1"/>
            <a:r>
              <a:rPr>
                <a:latin typeface="Courier New" panose="02070309020205020404"/>
              </a:rPr>
              <a:t> @EntityFiltering</a:t>
            </a:r>
            <a:endParaRPr>
              <a:latin typeface="Courier New" panose="02070309020205020404"/>
            </a:endParaRPr>
          </a:p>
          <a:p>
            <a:r>
              <a:t> Only supports OAuth2 at client 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Goals of Jersey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Track the JAX-RS API and provide regular releases of production quality Reference Implementations that ships with GlassFish</a:t>
            </a:r>
          </a:p>
          <a:p>
            <a:r>
              <a:t> Provide APIs to extend Jersey &amp; Build a community of users and developers; and finally</a:t>
            </a:r>
          </a:p>
          <a:p>
            <a:r>
              <a:t> Make it easy to build RESTful Web services utilising Java and the Java Virtual Machine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EE security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24712"/>
            <a:ext cx="9217152" cy="340156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58163"/>
            <a:ext cx="9372600" cy="50749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Apache Oltu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Apache OAuth protocol implementation</a:t>
            </a:r>
          </a:p>
          <a:p>
            <a:r>
              <a:t> Also covers other implementations</a:t>
            </a:r>
          </a:p>
          <a:p>
            <a:pPr lvl="1"/>
            <a:r>
              <a:t> JSON Web Token (JWT)</a:t>
            </a:r>
          </a:p>
          <a:p>
            <a:pPr lvl="1"/>
            <a:r>
              <a:t> JSON Web Signature (JWS)</a:t>
            </a:r>
          </a:p>
          <a:p>
            <a:pPr lvl="1"/>
            <a:r>
              <a:t> OpenID connect</a:t>
            </a:r>
          </a:p>
          <a:p>
            <a:r>
              <a:t> Supports OAuth2 features completely</a:t>
            </a:r>
          </a:p>
          <a:p>
            <a:pPr lvl="1"/>
            <a:r>
              <a:t> Authorization server</a:t>
            </a:r>
          </a:p>
          <a:p>
            <a:pPr lvl="1"/>
            <a:r>
              <a:t> Resource server</a:t>
            </a:r>
          </a:p>
          <a:p>
            <a:pPr lvl="1"/>
            <a:r>
              <a:t> Client</a:t>
            </a:r>
          </a:p>
          <a:p>
            <a:r>
              <a:t> Provides predefined OAuth2 client types</a:t>
            </a:r>
          </a:p>
          <a:p>
            <a:pPr lvl="1"/>
            <a:r>
              <a:rPr>
                <a:latin typeface="Courier New" panose="02070309020205020404"/>
              </a:rPr>
              <a:t> Github</a:t>
            </a:r>
            <a:r>
              <a:t> ,</a:t>
            </a:r>
            <a:r>
              <a:rPr>
                <a:latin typeface="Courier New" panose="02070309020205020404"/>
              </a:rPr>
              <a:t> Facebook</a:t>
            </a:r>
            <a:r>
              <a:t> ,</a:t>
            </a:r>
            <a:r>
              <a:rPr>
                <a:latin typeface="Courier New" panose="02070309020205020404"/>
              </a:rPr>
              <a:t> Google</a:t>
            </a:r>
            <a:r>
              <a:t> , etc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endpoint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32688"/>
            <a:ext cx="9372600" cy="4069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OAuth2
</a:t>
            </a:r>
            <a:r>
              <a:t>Java Implementations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OAuth2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Token endpoint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87552"/>
            <a:ext cx="9372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Protecting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87552"/>
            <a:ext cx="8906256" cy="446227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OAuth2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14984"/>
            <a:ext cx="8906256" cy="355701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security OAuth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Supports OAuth (1a) and OAuth2</a:t>
            </a:r>
          </a:p>
          <a:p>
            <a:r>
              <a:t> Implements 4 types of authorization grants</a:t>
            </a:r>
          </a:p>
          <a:p>
            <a:r>
              <a:t> Supports all OAuth2 features:</a:t>
            </a:r>
          </a:p>
          <a:p>
            <a:pPr lvl="1"/>
            <a:r>
              <a:t> Authorization server</a:t>
            </a:r>
          </a:p>
          <a:p>
            <a:pPr lvl="1"/>
            <a:r>
              <a:t> Resources server</a:t>
            </a:r>
          </a:p>
          <a:p>
            <a:pPr lvl="1"/>
            <a:r>
              <a:t> Client</a:t>
            </a:r>
          </a:p>
          <a:p>
            <a:r>
              <a:t> Good integration with JAX-RS and Spring MVC</a:t>
            </a:r>
          </a:p>
          <a:p>
            <a:r>
              <a:t> Configuration using annotation support</a:t>
            </a:r>
          </a:p>
          <a:p>
            <a:r>
              <a:t> Integrates with the</a:t>
            </a:r>
            <a:r>
              <a:rPr>
                <a:latin typeface="Courier New" panose="02070309020205020404"/>
              </a:rPr>
              <a:t> Spring</a:t>
            </a:r>
            <a:r>
              <a:t> platform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urier New" panose="02070309020205020404"/>
              </a:rPr>
              <a:t> @EnableAuthorizationServer</a:t>
            </a:r>
            <a:endParaRPr>
              <a:latin typeface="Courier New" panose="02070309020205020404"/>
            </a:endParaRPr>
          </a:p>
          <a:p>
            <a:pPr lvl="1"/>
            <a:r>
              <a:t> For configuring OAuth2 authorization server</a:t>
            </a:r>
          </a:p>
          <a:p>
            <a:pPr lvl="1"/>
            <a:r>
              <a:t> XML configuration related:</a:t>
            </a:r>
            <a:r>
              <a:rPr>
                <a:latin typeface="Courier New" panose="02070309020205020404"/>
              </a:rPr>
              <a:t> &lt;authorization-server/&gt;</a:t>
            </a:r>
            <a:endParaRPr>
              <a:latin typeface="Courier New" panose="02070309020205020404"/>
            </a:endParaRPr>
          </a:p>
          <a:p>
            <a:r>
              <a:rPr>
                <a:latin typeface="Courier New" panose="02070309020205020404"/>
              </a:rPr>
              <a:t> ClientDetailsServiceConfigurer</a:t>
            </a:r>
            <a:endParaRPr>
              <a:latin typeface="Courier New" panose="02070309020205020404"/>
            </a:endParaRPr>
          </a:p>
          <a:p>
            <a:pPr lvl="1"/>
            <a:r>
              <a:t> Defines the client details service</a:t>
            </a:r>
          </a:p>
          <a:p>
            <a:pPr lvl="1"/>
            <a:r>
              <a:t> In-memory or JDBC implementation</a:t>
            </a:r>
          </a:p>
          <a:p>
            <a:r>
              <a:rPr>
                <a:latin typeface="Courier New" panose="02070309020205020404"/>
              </a:rPr>
              <a:t> AuthorizationServerTokenServices</a:t>
            </a:r>
            <a:endParaRPr>
              <a:latin typeface="Courier New" panose="02070309020205020404"/>
            </a:endParaRPr>
          </a:p>
          <a:p>
            <a:pPr lvl="1"/>
            <a:r>
              <a:t> Operations to manage OAuth2 tokens</a:t>
            </a:r>
          </a:p>
          <a:p>
            <a:pPr lvl="1"/>
            <a:r>
              <a:t> Tokens in-memory, JDBC or JSON Web Token (JWT)</a:t>
            </a:r>
          </a:p>
          <a:p>
            <a:r>
              <a:rPr>
                <a:latin typeface="Courier New" panose="02070309020205020404"/>
              </a:rPr>
              <a:t> AuthorizationServerEndpointConfigurer</a:t>
            </a:r>
            <a:endParaRPr>
              <a:latin typeface="Courier New" panose="02070309020205020404"/>
            </a:endParaRPr>
          </a:p>
          <a:p>
            <a:pPr lvl="1"/>
            <a:r>
              <a:t> Supports grant types</a:t>
            </a:r>
          </a:p>
          <a:p>
            <a:pPr lvl="1"/>
            <a:r>
              <a:t> Password types not supported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can be the same as Authorization server or in a separate application</a:t>
            </a:r>
          </a:p>
          <a:p>
            <a:r>
              <a:t> Authentication filter for web protection</a:t>
            </a:r>
          </a:p>
          <a:p>
            <a:r>
              <a:rPr>
                <a:latin typeface="Courier New" panose="02070309020205020404"/>
              </a:rPr>
              <a:t> @EnableResourceServer</a:t>
            </a:r>
            <a:endParaRPr>
              <a:latin typeface="Courier New" panose="02070309020205020404"/>
            </a:endParaRPr>
          </a:p>
          <a:p>
            <a:pPr lvl="1"/>
            <a:r>
              <a:t> For configuring OAuth2 resource server</a:t>
            </a:r>
          </a:p>
          <a:p>
            <a:pPr lvl="1"/>
            <a:r>
              <a:rPr>
                <a:latin typeface="Courier New" panose="02070309020205020404"/>
              </a:rPr>
              <a:t> XML</a:t>
            </a:r>
            <a:r>
              <a:t> config</a:t>
            </a:r>
            <a:r>
              <a:rPr>
                <a:latin typeface="Courier New" panose="02070309020205020404"/>
              </a:rPr>
              <a:t> &lt;resource-server/&gt;</a:t>
            </a:r>
            <a:r>
              <a:t> *Supports expresson-based access control</a:t>
            </a:r>
          </a:p>
          <a:p>
            <a:pPr lvl="1"/>
            <a:r>
              <a:rPr>
                <a:latin typeface="Courier New" panose="02070309020205020404"/>
              </a:rPr>
              <a:t> #oauth2.clientHasRole</a:t>
            </a:r>
            <a:endParaRPr>
              <a:latin typeface="Courier New" panose="02070309020205020404"/>
            </a:endParaRPr>
          </a:p>
          <a:p>
            <a:pPr lvl="1"/>
            <a:r>
              <a:rPr>
                <a:latin typeface="Courier New" panose="02070309020205020404"/>
              </a:rPr>
              <a:t> #oauth2.clientHasAnyRole</a:t>
            </a:r>
            <a:endParaRPr>
              <a:latin typeface="Courier New" panose="02070309020205020404"/>
            </a:endParaRPr>
          </a:p>
          <a:p>
            <a:pPr lvl="1"/>
            <a:r>
              <a:rPr>
                <a:latin typeface="Courier New" panose="02070309020205020404"/>
              </a:rPr>
              <a:t> #oauth2.denyClient</a:t>
            </a:r>
            <a:endParaRPr>
              <a:latin typeface="Courier New" panose="020703090202050204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Storing the current request and context by creating filter</a:t>
            </a:r>
          </a:p>
          <a:p>
            <a:r>
              <a:t> Manages:</a:t>
            </a:r>
          </a:p>
          <a:p>
            <a:pPr lvl="1"/>
            <a:r>
              <a:t> redirection to OAuth</a:t>
            </a:r>
          </a:p>
          <a:p>
            <a:pPr lvl="1"/>
            <a:r>
              <a:t> redirection from OAuth</a:t>
            </a:r>
          </a:p>
          <a:p>
            <a:r>
              <a:rPr>
                <a:latin typeface="Courier New" panose="02070309020205020404"/>
              </a:rPr>
              <a:t> @EnableOAuth2Client</a:t>
            </a:r>
            <a:endParaRPr>
              <a:latin typeface="Courier New" panose="02070309020205020404"/>
            </a:endParaRPr>
          </a:p>
          <a:p>
            <a:pPr lvl="1"/>
            <a:r>
              <a:t> To configure OAuth2 client</a:t>
            </a:r>
          </a:p>
          <a:p>
            <a:pPr lvl="1"/>
            <a:r>
              <a:t> XML config related</a:t>
            </a:r>
            <a:r>
              <a:rPr>
                <a:latin typeface="Courier New" panose="02070309020205020404"/>
              </a:rPr>
              <a:t> &lt;client/&gt;</a:t>
            </a:r>
            <a:endParaRPr>
              <a:latin typeface="Courier New" panose="02070309020205020404"/>
            </a:endParaRPr>
          </a:p>
          <a:p>
            <a:r>
              <a:rPr>
                <a:latin typeface="Courier New" panose="02070309020205020404"/>
              </a:rPr>
              <a:t> OAuth2RestTemplate</a:t>
            </a:r>
            <a:endParaRPr>
              <a:latin typeface="Courier New" panose="02070309020205020404"/>
            </a:endParaRPr>
          </a:p>
          <a:p>
            <a:pPr lvl="1"/>
            <a:r>
              <a:t> Wrapper client object to access the resources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You will start with an insecure Spring install</a:t>
            </a:r>
          </a:p>
          <a:p>
            <a:r>
              <a:t> Then you will secure it</a:t>
            </a:r>
          </a:p>
          <a:p>
            <a:r>
              <a:t> Follow this guide</a:t>
            </a:r>
            <a:r>
              <a:rPr>
                <a:hlinkClick r:id="rId1"/>
              </a:rPr>
              <a:t> https://spring.io/guides/gs/securing-web/</a:t>
            </a:r>
            <a:endParaRPr>
              <a:hlinkClick r:id="rId1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oauth_mech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536" y="1581912"/>
            <a:ext cx="7662672" cy="41239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OAuth?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Third party applications can access user's resources without knowing their credentials</a:t>
            </a:r>
          </a:p>
          <a:p>
            <a:r>
              <a:t> Limits access to HTTP services</a:t>
            </a:r>
          </a:p>
          <a:p>
            <a:r>
              <a:t> Softwares and packages don't store user's credentials anymore (only tokens)</a:t>
            </a:r>
          </a:p>
          <a:p>
            <a:r>
              <a:t> Based on TLS/SSL</a:t>
            </a:r>
          </a:p>
          <a:p>
            <a:r>
              <a:t> No backward compatibility</a:t>
            </a:r>
          </a:p>
          <a:p>
            <a:r>
              <a:t> Easily revokable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Little of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OAuth 1.0</a:t>
            </a:r>
          </a:p>
          <a:p>
            <a:r>
              <a:t> Core specification - 2007</a:t>
            </a:r>
          </a:p>
          <a:p>
            <a:r>
              <a:t> OAuth 1.0a</a:t>
            </a:r>
          </a:p>
          <a:p>
            <a:r>
              <a:t> A security issue was fixed - 2009</a:t>
            </a:r>
          </a:p>
          <a:p>
            <a:r>
              <a:t> OAuth 2.0</a:t>
            </a:r>
          </a:p>
          <a:p>
            <a:r>
              <a:t> Standardized - 2012</a:t>
            </a:r>
          </a:p>
          <a:p>
            <a:r>
              <a:t> More security and simplicity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Good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 some websites you can invite your friends by importing your contant list</a:t>
            </a:r>
          </a:p>
          <a:p>
            <a:r>
              <a:t> Look at the address bar:</a:t>
            </a:r>
          </a:p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find_friend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2295144"/>
            <a:ext cx="5989320" cy="41330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Resource owner</a:t>
            </a:r>
          </a:p>
          <a:p>
            <a:r>
              <a:t> Resource server</a:t>
            </a:r>
          </a:p>
          <a:p>
            <a:r>
              <a:t> Client</a:t>
            </a:r>
          </a:p>
          <a:p>
            <a:r>
              <a:t> Authorization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Authorization code (web applications)</a:t>
            </a:r>
          </a:p>
          <a:p>
            <a:r>
              <a:t> Implicit (mobile and browser-based applications)</a:t>
            </a:r>
          </a:p>
          <a:p>
            <a:r>
              <a:t> Resource owner password credentials (user + password)</a:t>
            </a:r>
          </a:p>
          <a:p>
            <a:r>
              <a:t> Client credentials (application)</a:t>
            </a:r>
          </a:p>
          <a:p>
            <a:r>
              <a:t> Device Code (electronic device)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7517</Words>
  <Application>WPS Presentation</Application>
  <PresentationFormat>Custom</PresentationFormat>
  <Paragraphs>426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6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OpenSymbol</vt:lpstr>
      <vt:lpstr>Arial Bold</vt:lpstr>
      <vt:lpstr>Times New Roman</vt:lpstr>
      <vt:lpstr>Monotype Sorts</vt:lpstr>
      <vt:lpstr>Webdings</vt:lpstr>
      <vt:lpstr>Courier New</vt:lpstr>
      <vt:lpstr>Microsoft YaHei</vt:lpstr>
      <vt:lpstr>Arial Unicode MS</vt:lpstr>
      <vt:lpstr>LPc_New</vt:lpstr>
      <vt:lpstr>REST Endpoint Security (OAuth2)</vt:lpstr>
      <vt:lpstr>Lesson Objectives</vt:lpstr>
      <vt:lpstr>OAuth2</vt:lpstr>
      <vt:lpstr>What Is It?</vt:lpstr>
      <vt:lpstr>Why OAuth?</vt:lpstr>
      <vt:lpstr>A Little of History</vt:lpstr>
      <vt:lpstr>A Good Use Case</vt:lpstr>
      <vt:lpstr>Roles</vt:lpstr>
      <vt:lpstr>Grant Types</vt:lpstr>
      <vt:lpstr>Authorization Code</vt:lpstr>
      <vt:lpstr>Authorization Code In A Picture</vt:lpstr>
      <vt:lpstr>Implicit</vt:lpstr>
      <vt:lpstr>Implicit In A Picture</vt:lpstr>
      <vt:lpstr>Resource Owner Password Credentials</vt:lpstr>
      <vt:lpstr>Password Credentials In A Picture</vt:lpstr>
      <vt:lpstr>Client credentials</vt:lpstr>
      <vt:lpstr>Client credentials In A Picture</vt:lpstr>
      <vt:lpstr>Device Code</vt:lpstr>
      <vt:lpstr>Tokens</vt:lpstr>
      <vt:lpstr>Bearer Token</vt:lpstr>
      <vt:lpstr>Pros and Cons of OAuth2</vt:lpstr>
      <vt:lpstr>Java Implementations</vt:lpstr>
      <vt:lpstr>Some Java Implementations</vt:lpstr>
      <vt:lpstr>Jersey</vt:lpstr>
      <vt:lpstr>Goals of Jersey Project</vt:lpstr>
      <vt:lpstr>Java EE security integration</vt:lpstr>
      <vt:lpstr>Client support</vt:lpstr>
      <vt:lpstr>Apache Oltu</vt:lpstr>
      <vt:lpstr>Authorization endpoint</vt:lpstr>
      <vt:lpstr>Token endpoint</vt:lpstr>
      <vt:lpstr>Protecting resources</vt:lpstr>
      <vt:lpstr>OAuth2 client</vt:lpstr>
      <vt:lpstr>Spring security OAuth</vt:lpstr>
      <vt:lpstr>Authorization server</vt:lpstr>
      <vt:lpstr>Resource server</vt:lpstr>
      <vt:lpstr>Client</vt:lpstr>
      <vt:lpstr>Lab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4136</cp:revision>
  <cp:lastPrinted>2021-11-14T06:17:14Z</cp:lastPrinted>
  <dcterms:created xsi:type="dcterms:W3CDTF">2021-11-14T06:17:14Z</dcterms:created>
  <dcterms:modified xsi:type="dcterms:W3CDTF">2021-11-14T06:17:14Z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