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Basics</a:t>
            </a:r>
          </a:p>
          <a:p>
            <a:r>
              <a:t>Authorizing Access To API</a:t>
            </a:r>
          </a:p>
          <a:p>
            <a:r>
              <a:t>OpenID Connect</a:t>
            </a:r>
          </a:p>
          <a:p>
            <a:r>
              <a:t>OpenID Connect On Clients</a:t>
            </a:r>
          </a:p>
          <a:p>
            <a:r>
              <a:t>Impersonating The User</a:t>
            </a:r>
          </a:p>
          <a:p>
            <a:r>
              <a:t>Credentials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Introduction to OAuth2 in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Confidential clients:</a:t>
            </a:r>
          </a:p>
          <a:p>
            <a:pPr lvl="1"/>
            <a:r>
              <a:t> Clients that can maintain the confidentiality of their credentials</a:t>
            </a:r>
          </a:p>
          <a:p>
            <a:pPr lvl="1"/>
            <a:r>
              <a:t> Example: web applications</a:t>
            </a:r>
          </a:p>
          <a:p>
            <a:r>
              <a:t> Public clients:</a:t>
            </a:r>
          </a:p>
          <a:p>
            <a:pPr lvl="1"/>
            <a:r>
              <a:t> Clients that cannot maintain the confidentiality of their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JavaScript clients</a:t>
            </a:r>
          </a:p>
          <a:p>
            <a:pPr lvl="1"/>
            <a:r>
              <a:t> Native apps</a:t>
            </a:r>
          </a:p>
          <a:p>
            <a:pPr lvl="2"/>
            <a:r>
              <a:t> iOS</a:t>
            </a:r>
          </a:p>
          <a:p>
            <a:pPr lvl="2"/>
            <a:r>
              <a:t> Android</a:t>
            </a:r>
          </a:p>
          <a:p>
            <a:pPr lvl="2"/>
            <a:r>
              <a:t> Windows Phone apps built in a   native or compile to native language</a:t>
            </a:r>
          </a:p>
          <a:p>
            <a:pPr lvl="1"/>
            <a:r>
              <a:t> User-Agent based apps</a:t>
            </a:r>
          </a:p>
          <a:p>
            <a:pPr lvl="1"/>
            <a:r>
              <a:t> JavaScript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Endpoints: On Authorization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Authorization endpoint</a:t>
            </a:r>
          </a:p>
          <a:p>
            <a:pPr lvl="1"/>
            <a:r>
              <a:t> Used by the client to get authorization the owner of resource through user-agent redirection</a:t>
            </a:r>
          </a:p>
          <a:p>
            <a:r>
              <a:t> Token endpoint</a:t>
            </a:r>
          </a:p>
          <a:p>
            <a:pPr lvl="1"/>
            <a:r>
              <a:t> Client uses this token to exchange an authorization grant for an access tokent usualy with client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Endpoints: On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On client</a:t>
            </a:r>
          </a:p>
          <a:p>
            <a:pPr lvl="1"/>
            <a:r>
              <a:t> Redirection endpoint</a:t>
            </a:r>
          </a:p>
          <a:p>
            <a:pPr lvl="2"/>
            <a:r>
              <a:t> Authorization server uses it to return responses containing authorization credentials to the client through resource owner user=agent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About Authorization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don't have to implement Authorization server</a:t>
            </a:r>
          </a:p>
          <a:p>
            <a:pPr lvl="1"/>
            <a:r>
              <a:t> Identity server</a:t>
            </a:r>
          </a:p>
          <a:p>
            <a:pPr lvl="2"/>
            <a:r>
              <a:t> For example: @leastprivilege and @brockallen Implement OAuth 2.0 and OpenID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rPr b="1"/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Authorizing Access To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Credentials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Machine to machine communication</a:t>
            </a:r>
          </a:p>
          <a:p>
            <a:pPr lvl="1"/>
            <a:r>
              <a:t> No human or username and password involved</a:t>
            </a:r>
          </a:p>
          <a:p>
            <a:pPr lvl="1"/>
            <a:r>
              <a:t> Can be used to get access token using client credentials</a:t>
            </a:r>
          </a:p>
          <a:p>
            <a:r>
              <a:t> Is used only by  confidential clients</a:t>
            </a:r>
          </a:p>
          <a:p>
            <a:pPr lvl="1"/>
            <a:r>
              <a:t> A public client doesn't safely store the client secret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red_flo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752" y="1517904"/>
            <a:ext cx="8778240" cy="38221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About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Question: Can we use client credential for our Angular applications?</a:t>
            </a:r>
          </a:p>
          <a:p>
            <a:r>
              <a:t> Answer: Yes but</a:t>
            </a:r>
            <a:r>
              <a:rPr b="1"/>
              <a:t> It is not safe</a:t>
            </a:r>
            <a:endParaRPr b="1"/>
          </a:p>
          <a:p>
            <a:r>
              <a:t> It's like to lock the door but leave the key on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For public clients at predefined redirection URI and also might used by confidential clients (JavaScript or Angular apps)</a:t>
            </a:r>
          </a:p>
          <a:p>
            <a:r>
              <a:t> To obtain access tokens not refresh tokens</a:t>
            </a:r>
          </a:p>
          <a:p>
            <a:r>
              <a:t> No client authentication because a public user cannot store the secret safely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mplicit_flo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096" y="1280160"/>
            <a:ext cx="7827264" cy="43068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Optimized for confidential and public clients</a:t>
            </a:r>
          </a:p>
          <a:p>
            <a:r>
              <a:t> To get access and refresh tokens</a:t>
            </a:r>
          </a:p>
          <a:p>
            <a:r>
              <a:t> Includes a client authentication step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de_flo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248" y="1234440"/>
            <a:ext cx="7690104" cy="43799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Owner Password Credentials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Client has to be able to obtain the resource owner's credentials (for example via in-app login screen)</a:t>
            </a:r>
          </a:p>
          <a:p>
            <a:r>
              <a:t> Just for trusted applications</a:t>
            </a:r>
          </a:p>
          <a:p>
            <a:r>
              <a:t> Is used to obtain access and refresh tokens</a:t>
            </a:r>
          </a:p>
          <a:p>
            <a:r>
              <a:t> Inludes a client authentication step</a:t>
            </a:r>
          </a:p>
          <a:p>
            <a:r>
              <a:t> High risk in compared to other flows so it is the last choice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res_flo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224" y="1600200"/>
            <a:ext cx="8074152" cy="36484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Between devices that have Internet connection but not browser</a:t>
            </a:r>
          </a:p>
          <a:p>
            <a:r>
              <a:t> Flow between smart TVs, media consols,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devic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48329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And Cross-Origin Resource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Browsers prevent the web page from making AJAX requests to another domain</a:t>
            </a:r>
          </a:p>
          <a:p>
            <a:r>
              <a:rPr>
                <a:latin typeface="Courier New" panose="02070309020205020404"/>
              </a:rPr>
              <a:t> Cross-Origin Resource Sharing (CORS)</a:t>
            </a:r>
            <a:r>
              <a:t> is</a:t>
            </a:r>
            <a:r>
              <a:rPr>
                <a:latin typeface="Courier New" panose="02070309020205020404"/>
              </a:rPr>
              <a:t> W3C</a:t>
            </a:r>
            <a:r>
              <a:t> standard</a:t>
            </a:r>
          </a:p>
          <a:p>
            <a:r>
              <a:t> Allows server to relax the same origin policy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Origin: http://elephantscale.com</a:t>
            </a:r>
          </a:p>
          <a:p>
            <a:r>
              <a:t> Different domain: http://elephantscale.org</a:t>
            </a:r>
          </a:p>
          <a:p>
            <a:r>
              <a:t> Different port: http://elephantscale.com:2546</a:t>
            </a:r>
          </a:p>
          <a:p>
            <a:r>
              <a:t> Different scheme: https://elephantscale.com</a:t>
            </a:r>
          </a:p>
          <a:p>
            <a:r>
              <a:t> Different subdomain: http://www.elephantscale.com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rPr b="1"/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OpenID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def_oauth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2231136"/>
            <a:ext cx="7909560" cy="239572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OAuth 2 has to do with authorization</a:t>
            </a:r>
          </a:p>
          <a:p>
            <a:r>
              <a:t> How can we can handle authentication?</a:t>
            </a:r>
          </a:p>
          <a:p>
            <a:r>
              <a:t> How can we get information regarding identity</a:t>
            </a:r>
          </a:p>
          <a:p>
            <a:r>
              <a:t> Solution: OpenID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simple identity layer on the OAuth 2 protocol</a:t>
            </a:r>
          </a:p>
          <a:p>
            <a:r>
              <a:t> Core functionality:</a:t>
            </a:r>
          </a:p>
          <a:p>
            <a:pPr lvl="1"/>
            <a:r>
              <a:t> Authentication</a:t>
            </a:r>
          </a:p>
          <a:p>
            <a:pPr lvl="1"/>
            <a:r>
              <a:t> Claims about the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New type of token : ID token</a:t>
            </a:r>
          </a:p>
          <a:p>
            <a:r>
              <a:t> Example: A typical ID token: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92224"/>
            <a:ext cx="80264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 panose="02070309020205020404"/>
              </a:rPr>
              <a:t> id_token</a:t>
            </a:r>
            <a:r>
              <a:t> contains claims about the authentication of an end user (and other requested claims)</a:t>
            </a:r>
          </a:p>
          <a:p>
            <a:r>
              <a:rPr>
                <a:latin typeface="Courier New" panose="02070309020205020404"/>
              </a:rPr>
              <a:t> id_token</a:t>
            </a:r>
            <a:r>
              <a:t> can be used for signing in to an application</a:t>
            </a:r>
          </a:p>
          <a:p>
            <a:r>
              <a:t> Access tokens are for accessing resources</a:t>
            </a:r>
          </a:p>
          <a:p>
            <a:r>
              <a:rPr>
                <a:latin typeface="Courier New" panose="02070309020205020404"/>
              </a:rPr>
              <a:t> UserInfo</a:t>
            </a:r>
            <a:r>
              <a:t> endpoint:</a:t>
            </a:r>
          </a:p>
          <a:p>
            <a:r>
              <a:t> Can be used by the client to get more user information of the authenticated user</a:t>
            </a:r>
          </a:p>
          <a:p>
            <a:r>
              <a:t> These claims are requested with the</a:t>
            </a:r>
            <a:r>
              <a:rPr>
                <a:latin typeface="Courier New" panose="02070309020205020404"/>
              </a:rPr>
              <a:t> access_token</a:t>
            </a:r>
            <a:endParaRPr>
              <a:latin typeface="Courier New" panose="020703090202050204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Extends authorization code of OAuth 2 and implicit flow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openid_flo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984" y="1828800"/>
            <a:ext cx="734263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Scopes And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OpenID Connect adds</a:t>
            </a:r>
            <a:r>
              <a:rPr>
                <a:latin typeface="Courier New" panose="02070309020205020404"/>
              </a:rPr>
              <a:t> identity</a:t>
            </a:r>
            <a:r>
              <a:t> scopes to</a:t>
            </a:r>
            <a:r>
              <a:rPr>
                <a:latin typeface="Courier New" panose="02070309020205020404"/>
              </a:rPr>
              <a:t> OAuth 2.0</a:t>
            </a:r>
            <a:r>
              <a:t> resource scopes</a:t>
            </a:r>
          </a:p>
          <a:p>
            <a:r>
              <a:t> Example:</a:t>
            </a:r>
          </a:p>
          <a:p>
            <a:pPr lvl="1"/>
            <a:r>
              <a:t> profile scope:</a:t>
            </a:r>
          </a:p>
          <a:p>
            <a:pPr lvl="2"/>
            <a:r>
              <a:t> name</a:t>
            </a:r>
          </a:p>
          <a:p>
            <a:pPr lvl="2"/>
            <a:r>
              <a:t> family-name</a:t>
            </a:r>
          </a:p>
          <a:p>
            <a:pPr lvl="2"/>
            <a:r>
              <a:t> middle-name</a:t>
            </a:r>
          </a:p>
          <a:p>
            <a:pPr lvl="2"/>
            <a:r>
              <a:t>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Scopes And Claims,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Email and phone</a:t>
            </a:r>
          </a:p>
          <a:p>
            <a:pPr lvl="1"/>
            <a:r>
              <a:t> email scope:</a:t>
            </a:r>
          </a:p>
          <a:p>
            <a:pPr lvl="2"/>
            <a:r>
              <a:t> email</a:t>
            </a:r>
          </a:p>
          <a:p>
            <a:pPr lvl="2"/>
            <a:r>
              <a:t> verified-email</a:t>
            </a:r>
          </a:p>
          <a:p>
            <a:pPr lvl="1"/>
            <a:r>
              <a:t> phone scope:</a:t>
            </a:r>
          </a:p>
          <a:p>
            <a:pPr lvl="2"/>
            <a:r>
              <a:t> phone-num</a:t>
            </a:r>
          </a:p>
          <a:p>
            <a:pPr lvl="2"/>
            <a:r>
              <a:t> verified-num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rPr b="1"/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OpenID Connect On Clients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Depends on the</a:t>
            </a:r>
            <a:r>
              <a:rPr>
                <a:latin typeface="Courier New" panose="02070309020205020404"/>
              </a:rPr>
              <a:t> response_type</a:t>
            </a:r>
            <a:r>
              <a:t> is requested</a:t>
            </a:r>
          </a:p>
          <a:p>
            <a:r>
              <a:t> Authorization code: Confidential clients</a:t>
            </a:r>
          </a:p>
          <a:p>
            <a:r>
              <a:t> Implicit: Public clients</a:t>
            </a:r>
          </a:p>
          <a:p>
            <a:r>
              <a:t> Hybrid: Confidential or public clients if you send auth code to the server not user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Helper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Helper components for</a:t>
            </a:r>
            <a:r>
              <a:rPr>
                <a:latin typeface="Courier New" panose="02070309020205020404"/>
              </a:rPr>
              <a:t> JavaScript</a:t>
            </a:r>
            <a:r>
              <a:t> :</a:t>
            </a:r>
          </a:p>
          <a:p>
            <a:pPr lvl="1"/>
            <a:r>
              <a:rPr>
                <a:latin typeface="Courier New" panose="02070309020205020404"/>
              </a:rPr>
              <a:t> oidc</a:t>
            </a:r>
            <a:r>
              <a:t> client</a:t>
            </a:r>
          </a:p>
          <a:p>
            <a:pPr lvl="1"/>
            <a:r>
              <a:rPr>
                <a:latin typeface="Courier New" panose="02070309020205020404"/>
              </a:rPr>
              <a:t> oidc</a:t>
            </a:r>
            <a:r>
              <a:t> token manager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31136"/>
            <a:ext cx="84836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modern_app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1014984"/>
            <a:ext cx="7635240" cy="481888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rPr b="1"/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Impersonating The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Bit API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mp_us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536" y="1417320"/>
            <a:ext cx="7653527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Role-Based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are not authorizing access to actions depending on the user (Because of functional requirements)</a:t>
            </a:r>
          </a:p>
          <a:p>
            <a:r>
              <a:t> We can add additional claims in the acces token and use them for authorization</a:t>
            </a:r>
          </a:p>
          <a:p>
            <a:r>
              <a:t> A role claim is an example, and allows role-based authorization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rPr b="1"/>
              <a:t>Credentials
</a:t>
            </a:r>
            <a:endParaRPr b="1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r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768" y="1499616"/>
            <a:ext cx="8522208" cy="386791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2FA provides identification of users by means of the combination of two different components</a:t>
            </a:r>
          </a:p>
          <a:p>
            <a:r>
              <a:t> Something you know, something you posses, something that's inseparable from you</a:t>
            </a:r>
          </a:p>
          <a:p>
            <a:r>
              <a:t> Not all applications might require 2FA</a:t>
            </a:r>
          </a:p>
          <a:p>
            <a:r>
              <a:t> Use</a:t>
            </a:r>
            <a:r>
              <a:rPr>
                <a:latin typeface="Courier New" panose="02070309020205020404"/>
              </a:rPr>
              <a:t> acr_values</a:t>
            </a:r>
            <a:r>
              <a:t> parameter (to authorization endpoint)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ke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3547872"/>
            <a:ext cx="7507224" cy="342701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Entity Framework Persistence Layer</a:t>
            </a:r>
          </a:p>
          <a:p/>
          <a:p>
            <a:r>
              <a:t> </a:t>
            </a:r>
          </a:p>
          <a:p>
            <a:r>
              <a:t>Identity Manager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34490"/>
            <a:ext cx="9238615" cy="45339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3005836"/>
            <a:ext cx="8331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Payload of OAuth2 Access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51560"/>
            <a:ext cx="9189720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OAuth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not an authentication method</a:t>
            </a:r>
          </a:p>
          <a:p>
            <a:r>
              <a:t> Is an authorization method</a:t>
            </a:r>
          </a:p>
          <a:p>
            <a:r>
              <a:t> Standard is silent about the user</a:t>
            </a:r>
          </a:p>
          <a:p>
            <a:r>
              <a:t> RFC6749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oauth_actor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504" y="1316736"/>
            <a:ext cx="8165592" cy="4224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Different types of applications require different means to achieve authorization</a:t>
            </a:r>
          </a:p>
          <a:p>
            <a:r>
              <a:t> Where can the token be delivered to?</a:t>
            </a:r>
          </a:p>
          <a:p>
            <a:r>
              <a:t> Can the client application safely store secrets?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How can you safely achieve authorization?</a:t>
            </a:r>
          </a:p>
          <a:p>
            <a:r>
              <a:t> By answering to this question choose your type of application you are building:</a:t>
            </a:r>
          </a:p>
          <a:p>
            <a:pPr lvl="1"/>
            <a:r>
              <a:t> Client Credentials</a:t>
            </a:r>
          </a:p>
          <a:p>
            <a:pPr lvl="1"/>
            <a:r>
              <a:t> Implicit</a:t>
            </a:r>
          </a:p>
          <a:p>
            <a:pPr lvl="1"/>
            <a:r>
              <a:t> Authorization Code</a:t>
            </a:r>
          </a:p>
          <a:p>
            <a:pPr lvl="1"/>
            <a:r>
              <a:t> Resource Owner Password Credentials</a:t>
            </a:r>
          </a:p>
          <a:p>
            <a:pPr lvl="1"/>
            <a:r>
              <a:t> Device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8851</Words>
  <Application>WPS Presentation</Application>
  <PresentationFormat>Custom</PresentationFormat>
  <Paragraphs>511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Courier New</vt:lpstr>
      <vt:lpstr>Microsoft YaHei</vt:lpstr>
      <vt:lpstr>Arial Unicode MS</vt:lpstr>
      <vt:lpstr>LPc_New</vt:lpstr>
      <vt:lpstr>Introduction to OAuth2 in JavaScript</vt:lpstr>
      <vt:lpstr>Basics</vt:lpstr>
      <vt:lpstr>What Is It</vt:lpstr>
      <vt:lpstr>Application</vt:lpstr>
      <vt:lpstr>Typical Payload of OAuth2 Access Token</vt:lpstr>
      <vt:lpstr>Defining OAuth 2.0</vt:lpstr>
      <vt:lpstr>Actors</vt:lpstr>
      <vt:lpstr>Simple Questions</vt:lpstr>
      <vt:lpstr>Making Decision</vt:lpstr>
      <vt:lpstr>Clients</vt:lpstr>
      <vt:lpstr>Client Examples</vt:lpstr>
      <vt:lpstr>Endpoints: On Authorization Server</vt:lpstr>
      <vt:lpstr>Endpoints: On Client</vt:lpstr>
      <vt:lpstr>What About Authorization server?</vt:lpstr>
      <vt:lpstr>Authorizing Access To API</vt:lpstr>
      <vt:lpstr>Client Credentials Flow</vt:lpstr>
      <vt:lpstr>Flow In A Picture</vt:lpstr>
      <vt:lpstr>How About Angular?</vt:lpstr>
      <vt:lpstr>Implicit Flow</vt:lpstr>
      <vt:lpstr>Implicit Flow In A Picture</vt:lpstr>
      <vt:lpstr>Authorization Code Flow</vt:lpstr>
      <vt:lpstr>Authorization Code Flow In A Picture</vt:lpstr>
      <vt:lpstr>Resource Owner Password Credentials Flow</vt:lpstr>
      <vt:lpstr>Flow In A Picture</vt:lpstr>
      <vt:lpstr>Device Code Flow</vt:lpstr>
      <vt:lpstr>Device Code Flow In A Picture</vt:lpstr>
      <vt:lpstr>Angular And Cross-Origin Resource Sharing</vt:lpstr>
      <vt:lpstr>Example:</vt:lpstr>
      <vt:lpstr>OpenID Connect</vt:lpstr>
      <vt:lpstr>Problem?</vt:lpstr>
      <vt:lpstr>OpenID Connect</vt:lpstr>
      <vt:lpstr>How It Works?</vt:lpstr>
      <vt:lpstr>OpenID Connect token</vt:lpstr>
      <vt:lpstr>OpenID Connect Flow</vt:lpstr>
      <vt:lpstr>Scopes And Claims</vt:lpstr>
      <vt:lpstr>Scopes And Claims, cont'd</vt:lpstr>
      <vt:lpstr>OpenID Connect On Clients</vt:lpstr>
      <vt:lpstr>Choosing The Right Flow</vt:lpstr>
      <vt:lpstr>Helper Components</vt:lpstr>
      <vt:lpstr>Impersonating The User</vt:lpstr>
      <vt:lpstr>A Bit API Level</vt:lpstr>
      <vt:lpstr>Role-Based Authentication</vt:lpstr>
      <vt:lpstr>Credentials</vt:lpstr>
      <vt:lpstr>Diagram</vt:lpstr>
      <vt:lpstr>Two-Factor Authentication</vt:lpstr>
      <vt:lpstr>Additional Resources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2021-11-14T06:18:14Z</cp:lastPrinted>
  <dcterms:created xsi:type="dcterms:W3CDTF">2021-11-14T06:18:14Z</dcterms:created>
  <dcterms:modified xsi:type="dcterms:W3CDTF">2021-11-14T06:18:14Z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