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https://superuser.com/questions/874393/what-protocol-is-used-to-transfer-a-message-in-a-http-application</a:t>
            </a:r>
            <a:r>
              <a:t> Licensed for free use and sharing with attribution and without modification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</a:t>
            </a:r>
          </a:p>
          <a:p>
            <a:r>
              <a:t>Common Attacks by Layer</a:t>
            </a:r>
          </a:p>
          <a:p>
            <a:r>
              <a:t>Defense in Depth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OSI Security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Responsible for routing and transferring data packets between different nodes across various networks</a:t>
            </a:r>
          </a:p>
          <a:p>
            <a:r>
              <a:t> Includes the IP the Internet Protocol part of TCP/IP</a:t>
            </a:r>
          </a:p>
          <a:p>
            <a:r>
              <a:t> Of concern to IoT is that it also includes IPv4 and IPv6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Networ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Later where data transfer between two directly connected nodes in a network takes place</a:t>
            </a:r>
          </a:p>
          <a:p>
            <a:r>
              <a:t> Divided into two sub layers:</a:t>
            </a:r>
          </a:p>
          <a:p>
            <a:pPr lvl="1"/>
            <a:r>
              <a:t> Medium access control layer (MAC layer)</a:t>
            </a:r>
          </a:p>
          <a:p>
            <a:pPr lvl="1"/>
            <a:r>
              <a:t> Logical link control layer (LLC).</a:t>
            </a:r>
          </a:p>
          <a:p>
            <a:r>
              <a:t> Various IEEE 802 standards apply to this layer</a:t>
            </a:r>
          </a:p>
          <a:p>
            <a:pPr lvl="1"/>
            <a:r>
              <a:t> IEEE 802.15.4 or low rate Wireless PAN for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ata-Lin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Layer where networks are organized</a:t>
            </a:r>
          </a:p>
          <a:p>
            <a:r>
              <a:t> Foundation of IoT and its connected</a:t>
            </a:r>
          </a:p>
          <a:p>
            <a:r>
              <a:t> Includes the essential physical structure needed to make the IoT possible</a:t>
            </a:r>
          </a:p>
          <a:p>
            <a:pPr lvl="1"/>
            <a:r>
              <a:t> E.g., cables and radio frequency links</a:t>
            </a:r>
          </a:p>
          <a:p>
            <a:pPr lvl="1"/>
            <a:r>
              <a:t> Essential transmission specifications, communication protocols and hardware on a device and data level.=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hysical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OST Intuitive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OSI to figure out why an application isn’t working</a:t>
            </a:r>
          </a:p>
          <a:p>
            <a:pPr lvl="1"/>
            <a:r>
              <a:t> Layer 1: Physical</a:t>
            </a:r>
          </a:p>
          <a:p>
            <a:pPr lvl="2"/>
            <a:r>
              <a:t> Is the network cable plugged in?</a:t>
            </a:r>
          </a:p>
          <a:p>
            <a:pPr lvl="1"/>
            <a:r>
              <a:t> Layer 2: Data Link</a:t>
            </a:r>
          </a:p>
          <a:p>
            <a:pPr lvl="2"/>
            <a:r>
              <a:t> Do you have a link light?</a:t>
            </a:r>
          </a:p>
          <a:p>
            <a:pPr lvl="1"/>
            <a:r>
              <a:t> Layer 3: Network</a:t>
            </a:r>
          </a:p>
          <a:p>
            <a:pPr lvl="2"/>
            <a:r>
              <a:t> Are you getting an IP?</a:t>
            </a:r>
          </a:p>
          <a:p>
            <a:pPr lvl="1"/>
            <a:r>
              <a:t> Layer 4: Transport</a:t>
            </a:r>
          </a:p>
          <a:p>
            <a:pPr lvl="2"/>
            <a:r>
              <a:t> Can you connect to your default gateway?</a:t>
            </a:r>
          </a:p>
          <a:p>
            <a:pPr lvl="1"/>
            <a:r>
              <a:t> Layer 5: Session</a:t>
            </a:r>
          </a:p>
          <a:p>
            <a:pPr lvl="2"/>
            <a:r>
              <a:t> Do you have DNS server information?</a:t>
            </a:r>
          </a:p>
          <a:p>
            <a:pPr lvl="2"/>
            <a:r>
              <a:t> Can you ping 4.2.2.2 but not google.com?</a:t>
            </a:r>
          </a:p>
          <a:p>
            <a:pPr lvl="1"/>
            <a:r>
              <a:t> Layers 6&amp;7: Presentation &amp; Application</a:t>
            </a:r>
          </a:p>
          <a:p>
            <a:pPr lvl="2"/>
            <a:r>
              <a:t> Can you browse to a site?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rPr b="1"/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 by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Attacks at Each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Attack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Engineering, UserID/Password sniffing. Lack of role-based security for admin and support. Spoofing authentication credentials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Phishing, TLS/SSL sniffing Breaking weak or faulty encryption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Hacking – Telnet and FTP hacking Access to unsecured applications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TCP Sessions sniffing Port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 in the Middle Attacks Port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Spoofing MAC/ARP sniffing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Sniffing, physical device compromise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Refers to the applications that support the end user functions</a:t>
            </a:r>
          </a:p>
          <a:p>
            <a:pPr lvl="1"/>
            <a:r>
              <a:t> Applications at this layer include FTP, SMTP and other services</a:t>
            </a:r>
          </a:p>
          <a:p>
            <a:pPr lvl="1"/>
            <a:r>
              <a:t> Supports user applications with that authentication and authorization</a:t>
            </a:r>
          </a:p>
          <a:p>
            <a:r>
              <a:t> Main security challenge for IIoT is unauthorized access to control systems</a:t>
            </a:r>
          </a:p>
          <a:p>
            <a:pPr lvl="1"/>
            <a:r>
              <a:t> Entry point to introduce additional vectors – e.g, creating backdoors for future attacks</a:t>
            </a:r>
          </a:p>
          <a:p>
            <a:pPr lvl="1"/>
            <a:r>
              <a:t> Common attack vector using social engineering, phishing and other deceptive exploits</a:t>
            </a:r>
          </a:p>
          <a:p>
            <a:r>
              <a:t> First line of defense is strong organizational procedures and policies on issuing, revoking and changing authentication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UserID/Password is common authentication</a:t>
            </a:r>
          </a:p>
          <a:p>
            <a:pPr lvl="1"/>
            <a:r>
              <a:t> Often implemented with weak account policy</a:t>
            </a:r>
          </a:p>
          <a:p>
            <a:pPr lvl="1"/>
            <a:r>
              <a:t> Users suffer from password fatigue</a:t>
            </a:r>
          </a:p>
          <a:p>
            <a:pPr lvl="2"/>
            <a:r>
              <a:t> Tend to use the same password across accounts</a:t>
            </a:r>
          </a:p>
          <a:p>
            <a:pPr lvl="2"/>
            <a:r>
              <a:t> Tend to use short easy to guess passwords</a:t>
            </a:r>
          </a:p>
          <a:p>
            <a:pPr lvl="2"/>
            <a:r>
              <a:t> Tend to not change their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</a:t>
            </a:r>
          </a:p>
          <a:p>
            <a:pPr lvl="1"/>
            <a:r>
              <a:t> Password policy requiring strong passwords and regular rotations</a:t>
            </a:r>
          </a:p>
          <a:p>
            <a:pPr lvl="1"/>
            <a:r>
              <a:t> Use generated tokens instead of passwords</a:t>
            </a:r>
          </a:p>
          <a:p>
            <a:pPr lvl="2"/>
            <a:r>
              <a:t> These have higher entropy and are harder to crack</a:t>
            </a:r>
          </a:p>
          <a:p>
            <a:pPr lvl="2"/>
            <a:r>
              <a:t> Eliminates the problem of password reuse</a:t>
            </a:r>
          </a:p>
          <a:p>
            <a:pPr lvl="1"/>
            <a:r>
              <a:t> MFA – multi-factor authentication</a:t>
            </a:r>
          </a:p>
          <a:p>
            <a:pPr lvl="2"/>
            <a:r>
              <a:t> Requires authentication from two of three possible sources</a:t>
            </a:r>
          </a:p>
          <a:p>
            <a:pPr lvl="3"/>
            <a:r>
              <a:t> What the user knows – password or token</a:t>
            </a:r>
          </a:p>
          <a:p>
            <a:pPr lvl="3"/>
            <a:r>
              <a:t> Where the user is – specific IP address</a:t>
            </a:r>
          </a:p>
          <a:p>
            <a:pPr lvl="3"/>
            <a:r>
              <a:t> Something the user has – mobile phone for a confirmation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is performed at this layer</a:t>
            </a:r>
          </a:p>
          <a:p>
            <a:r>
              <a:t> Common attacks often involve weak or missing encryption</a:t>
            </a:r>
          </a:p>
          <a:p>
            <a:pPr lvl="1"/>
            <a:r>
              <a:t> There must be both encryption for data in transit and encryption for data at 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The OSI Layers
</a:t>
            </a:r>
            <a:r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Exploitable weaknesses can occur when:</a:t>
            </a:r>
          </a:p>
          <a:p>
            <a:pPr lvl="1"/>
            <a:r>
              <a:t> An encryption standard is used that is too weak, one that has known weaknesses for example</a:t>
            </a:r>
          </a:p>
          <a:p>
            <a:pPr lvl="1"/>
            <a:r>
              <a:t> Flawed implementation of the encryption such as:</a:t>
            </a:r>
          </a:p>
          <a:p>
            <a:pPr lvl="2"/>
            <a:r>
              <a:t> Keys are too short</a:t>
            </a:r>
          </a:p>
          <a:p>
            <a:pPr lvl="2"/>
            <a:r>
              <a:t> Salts are not used in digests allowing the use of rainbow tables to reverse engineer passwords</a:t>
            </a:r>
          </a:p>
          <a:p>
            <a:pPr lvl="2"/>
            <a:r>
              <a:t> Using an encryption library that has not been fully vetted</a:t>
            </a:r>
          </a:p>
          <a:p>
            <a:pPr lvl="2"/>
            <a:r>
              <a:t> Using a home-grown encryption library that is not full tested</a:t>
            </a:r>
          </a:p>
          <a:p>
            <a:pPr lvl="1"/>
            <a:r>
              <a:t> Flawed application of an encryption application</a:t>
            </a:r>
          </a:p>
          <a:p>
            <a:pPr lvl="2"/>
            <a:r>
              <a:t> Failure to encrypt data when it should be</a:t>
            </a:r>
          </a:p>
          <a:p>
            <a:pPr lvl="2"/>
            <a:r>
              <a:t> Not encrypting some data that is accessible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Presentation level security can be subverted at the application level</a:t>
            </a:r>
          </a:p>
          <a:p>
            <a:r>
              <a:t> Called a Man in the Browser (MiTB) attack</a:t>
            </a:r>
          </a:p>
          <a:p>
            <a:pPr lvl="1"/>
            <a:r>
              <a:t> Access is gained at the application level to steal or alter data before it become encrypted</a:t>
            </a:r>
          </a:p>
          <a:p>
            <a:r>
              <a:t> Often the result of human engineering</a:t>
            </a:r>
          </a:p>
          <a:p>
            <a:pPr lvl="1"/>
            <a:r>
              <a:t> Compromised user installs malware</a:t>
            </a:r>
          </a:p>
          <a:p>
            <a:pPr lvl="1"/>
            <a:r>
              <a:t> Or malware is installed from a phishing or other attack</a:t>
            </a:r>
          </a:p>
          <a:p>
            <a:r>
              <a:t> Can be mitigated to a degree by isolation</a:t>
            </a:r>
          </a:p>
          <a:p>
            <a:pPr lvl="1"/>
            <a:r>
              <a:t> Applications used for systems control do not have access to other applications</a:t>
            </a:r>
          </a:p>
          <a:p>
            <a:pPr lvl="1"/>
            <a:r>
              <a:t> No public access to the user control apps</a:t>
            </a:r>
          </a:p>
          <a:p>
            <a:pPr lvl="1"/>
            <a:r>
              <a:t> Only the absolute minimum network access to private networks</a:t>
            </a:r>
          </a:p>
          <a:p>
            <a:r>
              <a:t> Ideally, control systems only connect to the system they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20240"/>
            <a:ext cx="8741664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main attacks at this level deal with interfering with sessions or some sort of session hijack</a:t>
            </a:r>
          </a:p>
          <a:p>
            <a:r>
              <a:t> Man in the Middle (MiTD) attacks occur when an adversary can intercept communications between two parties in a session</a:t>
            </a:r>
          </a:p>
          <a:p>
            <a:r>
              <a:t> A main risk is that an adversary could take over an automated system by hijacking a session between the system and an operator</a:t>
            </a:r>
          </a:p>
          <a:p>
            <a:r>
              <a:t> Some potential exploits</a:t>
            </a:r>
          </a:p>
          <a:p>
            <a:pPr lvl="1"/>
            <a:r>
              <a:t> Failure to use regular confirmation of identity of participant</a:t>
            </a:r>
          </a:p>
          <a:p>
            <a:pPr lvl="2"/>
            <a:r>
              <a:t> Ignoring warning about expired TSL certificate for example</a:t>
            </a:r>
          </a:p>
          <a:p>
            <a:pPr lvl="1"/>
            <a:r>
              <a:t> Failure to rotate credentials during a session</a:t>
            </a:r>
          </a:p>
          <a:p>
            <a:pPr lvl="2"/>
            <a:r>
              <a:t> The longer a set of credentials is used, the more likely they are to be hacked</a:t>
            </a:r>
          </a:p>
          <a:p>
            <a:pPr lvl="1"/>
            <a:r>
              <a:t> Failure to securely transmit session information</a:t>
            </a:r>
          </a:p>
          <a:p>
            <a:pPr lvl="2"/>
            <a:r>
              <a:t> Often makes the session tokens or ids guessable by an adversary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Internet based attacks probe for open ports</a:t>
            </a:r>
          </a:p>
          <a:p>
            <a:pPr lvl="1"/>
            <a:r>
              <a:t> Can be used to inject malware</a:t>
            </a:r>
          </a:p>
          <a:p>
            <a:pPr lvl="1"/>
            <a:r>
              <a:t> Malware often opens other ports as a backdoor</a:t>
            </a:r>
          </a:p>
          <a:p>
            <a:r>
              <a:t> Mitigations involve</a:t>
            </a:r>
          </a:p>
          <a:p>
            <a:pPr lvl="1"/>
            <a:r>
              <a:t> Regular port scans</a:t>
            </a:r>
          </a:p>
          <a:p>
            <a:pPr lvl="1"/>
            <a:r>
              <a:t> Use of non-standard ports to confound probing for commonly used ports</a:t>
            </a:r>
          </a:p>
          <a:p>
            <a:pPr lvl="1"/>
            <a:r>
              <a:t> Firewalls to block access to most ports except those explicitly allowed on a whitelist</a:t>
            </a:r>
          </a:p>
          <a:p>
            <a:r>
              <a:t> Known or published IP addresses are potential targets</a:t>
            </a:r>
          </a:p>
          <a:p>
            <a:r>
              <a:t> Mitigations involve</a:t>
            </a:r>
          </a:p>
          <a:p>
            <a:pPr lvl="1"/>
            <a:r>
              <a:t> Use of an API gateway to map external IP addresses to internal addresses</a:t>
            </a:r>
          </a:p>
          <a:p>
            <a:pPr lvl="1"/>
            <a:r>
              <a:t> Use of filtering and firewalling on the gateway</a:t>
            </a:r>
          </a:p>
          <a:p>
            <a:pPr lvl="1"/>
            <a:r>
              <a:t> Establishment of a DNZ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Demilitarized Zone and Honey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DMZs connect internal networks to the outside world</a:t>
            </a:r>
          </a:p>
          <a:p>
            <a:pPr lvl="1"/>
            <a:r>
              <a:t> Internal networks cannot be accessed directly</a:t>
            </a:r>
          </a:p>
          <a:p>
            <a:pPr lvl="1"/>
            <a:r>
              <a:t> Must go through the DMZ</a:t>
            </a:r>
          </a:p>
          <a:p>
            <a:pPr lvl="1"/>
            <a:r>
              <a:t> Including standard application-level attacks</a:t>
            </a:r>
          </a:p>
          <a:p>
            <a:r>
              <a:t> Honeypots are fake networks</a:t>
            </a:r>
          </a:p>
          <a:p>
            <a:pPr lvl="1"/>
            <a:r>
              <a:t> Designed to distract attackers</a:t>
            </a:r>
          </a:p>
          <a:p>
            <a:pPr lvl="1"/>
            <a:r>
              <a:t> They wind up attacking the honeypot instead of the industrial system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urity-honeypot_place_in_network-f_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4407408"/>
            <a:ext cx="6409944" cy="32369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Level at which most network hardware operates</a:t>
            </a:r>
          </a:p>
          <a:p>
            <a:pPr lvl="1"/>
            <a:r>
              <a:t> Switches, routers, firewalls, etc.</a:t>
            </a:r>
          </a:p>
          <a:p>
            <a:r>
              <a:t> Attacker can reroute traffic via a compromised router</a:t>
            </a:r>
          </a:p>
          <a:p>
            <a:pPr lvl="1"/>
            <a:r>
              <a:t> Many commercial routers have security flaws</a:t>
            </a:r>
          </a:p>
          <a:p>
            <a:r>
              <a:t> Malware insertion into network devices is a common attack</a:t>
            </a:r>
          </a:p>
          <a:p>
            <a:pPr lvl="1"/>
            <a:r>
              <a:t> Used by the NSA as part of their Tailored Access Operations (TAO)</a:t>
            </a:r>
          </a:p>
          <a:p>
            <a:pPr lvl="1"/>
            <a:r>
              <a:t> Network devices are physically intercepted during shipment</a:t>
            </a:r>
          </a:p>
          <a:p>
            <a:pPr lvl="1"/>
            <a:r>
              <a:t> Malware is installed to create backdoors</a:t>
            </a:r>
          </a:p>
          <a:p>
            <a:r>
              <a:t> Security analyses often overlook off the shelf hardware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ARP Spoofing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093976"/>
            <a:ext cx="8631936" cy="47183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 involve</a:t>
            </a:r>
          </a:p>
          <a:p>
            <a:pPr lvl="1"/>
            <a:r>
              <a:t> Using NAT and other address translation strategies</a:t>
            </a:r>
          </a:p>
          <a:p>
            <a:pPr lvl="1"/>
            <a:r>
              <a:t> Physically secure network equipment</a:t>
            </a:r>
          </a:p>
          <a:p>
            <a:pPr lvl="1"/>
            <a:r>
              <a:t> Breeches at this layer commonly occur inside the organization</a:t>
            </a:r>
          </a:p>
          <a:p>
            <a:pPr lvl="1"/>
            <a:r>
              <a:t> The use of VPNs where possible</a:t>
            </a:r>
          </a:p>
          <a:p>
            <a:pPr lvl="1"/>
            <a:r>
              <a:t> However, this does add a layer of latency and complexity</a:t>
            </a:r>
          </a:p>
          <a:p>
            <a:pPr lvl="1"/>
            <a:r>
              <a:t> Full security audits of all network equipment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layer works on the MAC address and packet layer</a:t>
            </a:r>
          </a:p>
          <a:p>
            <a:r>
              <a:t> Common attack is to force a Network Interface Controller (NIC) into promiscuous mode</a:t>
            </a:r>
          </a:p>
          <a:p>
            <a:pPr lvl="1"/>
            <a:r>
              <a:t> This allows it to absorb traffic intended for other machines</a:t>
            </a:r>
          </a:p>
          <a:p>
            <a:r>
              <a:t> This is also the layer where attackers may spoof a MAC address</a:t>
            </a:r>
          </a:p>
          <a:p>
            <a:r>
              <a:t> Mitigation</a:t>
            </a:r>
          </a:p>
          <a:p>
            <a:pPr lvl="1"/>
            <a:r>
              <a:t> A common mitigation is to create separate virtual LANS (VLANs) on a single physical LAN</a:t>
            </a:r>
          </a:p>
          <a:p>
            <a:pPr lvl="1"/>
            <a:r>
              <a:t> Access control lists can then be applied to the different VLANs</a:t>
            </a:r>
          </a:p>
          <a:p>
            <a:pPr lvl="1"/>
            <a:r>
              <a:t> Disabling unused ports also helps at this layer too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 System Interconnection or OSI layers</a:t>
            </a:r>
          </a:p>
          <a:p>
            <a:r>
              <a:t> Reference model for how information from software in one device moves to an application on another computer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688336"/>
            <a:ext cx="6391656" cy="49011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attack is compromised physical devices</a:t>
            </a:r>
          </a:p>
          <a:p>
            <a:pPr lvl="1"/>
            <a:r>
              <a:t> Access to the devices creates opportunities for insertion of malware or physical taps or attacks</a:t>
            </a:r>
          </a:p>
          <a:p>
            <a:r>
              <a:t> First line of defense</a:t>
            </a:r>
          </a:p>
          <a:p>
            <a:pPr lvl="1"/>
            <a:r>
              <a:t> Physically isolate and lock up all the equipment</a:t>
            </a:r>
          </a:p>
          <a:p>
            <a:pPr lvl="1"/>
            <a:r>
              <a:t> Allow access only to vetted people who need access</a:t>
            </a:r>
          </a:p>
          <a:p>
            <a:pPr lvl="1"/>
            <a:r>
              <a:t> Use the lowest level of access needed</a:t>
            </a:r>
          </a:p>
          <a:p>
            <a:r>
              <a:t> Social engineering attacks try to convince staff to allow access to bad actors</a:t>
            </a:r>
          </a:p>
          <a:p>
            <a:pPr lvl="1"/>
            <a:r>
              <a:t> Mitigation is to have strongly enforced security measures</a:t>
            </a:r>
          </a:p>
          <a:p>
            <a:pPr lvl="1"/>
            <a:r>
              <a:t> “We will not open the server room for anyone who claims to have lost their keycard.”</a:t>
            </a:r>
          </a:p>
          <a:p>
            <a:r>
              <a:t> Physical interception is done by accessing cables and other devices – data taps for example</a:t>
            </a:r>
          </a:p>
          <a:p>
            <a:pPr lvl="1"/>
            <a:r>
              <a:t> Also done by monitoring EM signals from monitors and other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vector to disable physical devices</a:t>
            </a:r>
          </a:p>
          <a:p>
            <a:pPr lvl="1"/>
            <a:r>
              <a:t> Power overloads</a:t>
            </a:r>
          </a:p>
          <a:p>
            <a:pPr lvl="1"/>
            <a:r>
              <a:t> EM pulses or physical damage</a:t>
            </a:r>
          </a:p>
          <a:p>
            <a:r>
              <a:t> Mitigations</a:t>
            </a:r>
          </a:p>
          <a:p>
            <a:pPr lvl="1"/>
            <a:r>
              <a:t> Any device, cable or other “thing” connected to the network is vulnerable</a:t>
            </a:r>
          </a:p>
          <a:p>
            <a:pPr lvl="1"/>
            <a:r>
              <a:t> Use proper shielding and physical isolation when necessary</a:t>
            </a:r>
          </a:p>
          <a:p>
            <a:pPr lvl="1"/>
            <a:r>
              <a:t> Have a good disaster recover plan for loss of physical assets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t>Common Attacks by Layer
</a:t>
            </a:r>
            <a:r>
              <a:rPr b="1"/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Defense in Depth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IoT security solution must include a security model and plan for each of the OSI levels or their equivalent</a:t>
            </a:r>
          </a:p>
          <a:p>
            <a:r>
              <a:t> Any deployed system is as insecure as the security at its weakest level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2999232"/>
            <a:ext cx="564184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security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04" y="1600200"/>
            <a:ext cx="5879592" cy="56967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 One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Traditional cybersecurity improvements push attackers toward alternative paths</a:t>
            </a:r>
          </a:p>
          <a:p>
            <a:pPr lvl="1"/>
            <a:r>
              <a:t> The physical layer has become a fertile ground for attacks</a:t>
            </a:r>
          </a:p>
          <a:p>
            <a:pPr lvl="1"/>
            <a:r>
              <a:t> Effectively, the soft underbelly of cybersecurity</a:t>
            </a:r>
          </a:p>
          <a:p>
            <a:r>
              <a:t> Can take the form of a compromised employee planting a device on the network</a:t>
            </a:r>
          </a:p>
          <a:p>
            <a:r>
              <a:t> Rogue and insecure hardware is often missed during security audits</a:t>
            </a:r>
          </a:p>
          <a:p>
            <a:pPr lvl="1"/>
            <a:r>
              <a:t> Legitimate hardware can be altered to provide insecure access</a:t>
            </a:r>
          </a:p>
          <a:p>
            <a:r>
              <a:t> Zero-trust network security causes attackers to look at physical access via hardware exploits</a:t>
            </a:r>
          </a:p>
          <a:p>
            <a:pPr lvl="1"/>
            <a:r>
              <a:t> Even air-gapping is not an effective solution</a:t>
            </a:r>
          </a:p>
          <a:p>
            <a:pPr lvl="1"/>
            <a:r>
              <a:t> For example, STUXNET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Firmware can be updated with compromised versions</a:t>
            </a:r>
          </a:p>
          <a:p>
            <a:pPr lvl="1"/>
            <a:r>
              <a:t> Often overlooked in security testing</a:t>
            </a:r>
          </a:p>
          <a:p>
            <a:r>
              <a:t> Recommended mitigation</a:t>
            </a:r>
          </a:p>
          <a:p>
            <a:pPr lvl="1"/>
            <a:r>
              <a:t> automated security validation tools that can scan for configuration anomalies within their platform and evaluate security-sensitive bits within their firmware</a:t>
            </a:r>
          </a:p>
          <a:p>
            <a:r>
              <a:t> Hardware uses multiple components from different manufacturers, each using a different supply chain</a:t>
            </a:r>
          </a:p>
          <a:p>
            <a:pPr lvl="1"/>
            <a:r>
              <a:t> Security has to be enforced across the supply chain</a:t>
            </a:r>
          </a:p>
          <a:p>
            <a:r>
              <a:t> Problem made more urgent by the increased use of  systems on chips (SoCs)</a:t>
            </a:r>
          </a:p>
          <a:p>
            <a:pPr lvl="1"/>
            <a:r>
              <a:t> SoCs consolidate multiple traditional components on a single chip</a:t>
            </a:r>
          </a:p>
          <a:p>
            <a:pPr lvl="1"/>
            <a:r>
              <a:t> Bypasses the more traditional 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Maps to various implementations</a:t>
            </a:r>
          </a:p>
          <a:p>
            <a:r>
              <a:t> TCP/IP architecture for example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he-OSI-model-and-TCP-IP-model-compa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2441448"/>
            <a:ext cx="6071616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OSI maps to different protocols and standards for web and IoT worlds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oT-stack-and-web-stack-in-the-TCP-ip-view-640x3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2066543"/>
            <a:ext cx="7662672" cy="4764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Represents processes on the level of applications and users, IoT and otherwise</a:t>
            </a:r>
          </a:p>
          <a:p>
            <a:r>
              <a:t> Links the business application access to network services</a:t>
            </a:r>
          </a:p>
          <a:p>
            <a:r>
              <a:t> Messaging protocols found at this layer CoAP, MQTT, XMPP, AMPQP and HTTP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pplic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Formats and encrypts data for communication.</a:t>
            </a:r>
          </a:p>
          <a:p>
            <a:r>
              <a:t> Resolves compatibility issues in the communication between the application and the network.</a:t>
            </a:r>
          </a:p>
          <a:p>
            <a:r>
              <a:t> For example, TLS class of cryptographic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sent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Connections between local and remote applications are initiated, managed and terminated here</a:t>
            </a:r>
          </a:p>
          <a:p>
            <a:r>
              <a:t> Manages sessions over multiple devices on the same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ss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11296"/>
          <a:lstStyle/>
          <a:p/>
          <a:p>
            <a:r>
              <a:t> Manages the host-to-host data transmission</a:t>
            </a:r>
          </a:p>
          <a:p>
            <a:r>
              <a:t> Ensures that data transfers between hosts are completed.</a:t>
            </a:r>
          </a:p>
          <a:p>
            <a:r>
              <a:t> Manages error recovery and retransmission of lost data.</a:t>
            </a:r>
          </a:p>
          <a:p>
            <a:r>
              <a:t> TCP and UDP are two common protocols in this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ransport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234440"/>
            <a:ext cx="2944368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