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handoutMasterIdLst>
    <p:handoutMasterId r:id="rId77"/>
  </p:handout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 Only the expecting client who has the wrapping token can unwrap this secret Any Vault response can be distributed using the response wrapping Benefits of using the response wrapping:</a:t>
            </a:r>
          </a:p>
          <a:p>
            <a:r>
              <a:t> It provides cover by ensuring that the value being transmitted across the wire is not the actual secret. It's a reference to the secret. It provides malfeasance detection by ensuring that only a single party can ever unwrap the token and see what's inside It limits the lifetime of the secret exposure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true"/>
          </p:cNvSpPr>
          <p:nvPr>
            <p:ph type="ctrTitle" sz="quarter"/>
          </p:nvPr>
        </p:nvSpPr>
        <p:spPr/>
        <p:txBody>
          <a:bodyPr/>
          <a:lstStyle/>
          <a:p>
            <a:pPr>
              <a:defRPr sz="4200"/>
            </a:pPr>
            <a:r>
              <a:t>Vault Configuration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 your entropy sufficient?</a:t>
            </a:r>
          </a:p>
        </p:txBody>
      </p:sp>
      <p:sp>
        <p:nvSpPr>
          <p:cNvPr id="3" name="Content Placeholder 2"/>
          <p:cNvSpPr>
            <a:spLocks noGrp="true"/>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Seal Wrap</a:t>
            </a:r>
          </a:p>
        </p:txBody>
      </p:sp>
      <p:sp>
        <p:nvSpPr>
          <p:cNvPr id="3" name="Content Placeholder 2"/>
          <p:cNvSpPr>
            <a:spLocks noGrp="true"/>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 standard of FIPS 140-2</a:t>
            </a:r>
          </a:p>
        </p:txBody>
      </p:sp>
      <p:sp>
        <p:nvSpPr>
          <p:cNvPr id="3" name="Content Placeholder 2"/>
          <p:cNvSpPr>
            <a:spLocks noGrp="true"/>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
</a:t>
            </a:r>
            <a:r>
              <a:rPr b="1"/>
              <a:t>Static secrets
</a:t>
            </a:r>
            <a:r>
              <a:t>Dynamic secrets
Secret management
</a:t>
            </a:r>
          </a:p>
        </p:txBody>
      </p:sp>
      <p:sp>
        <p:nvSpPr>
          <p:cNvPr id="3" name="Title 2"/>
          <p:cNvSpPr>
            <a:spLocks noGrp="true"/>
          </p:cNvSpPr>
          <p:nvPr>
            <p:ph type="ctrTitle" sz="quarter"/>
          </p:nvPr>
        </p:nvSpPr>
        <p:spPr/>
        <p:txBody>
          <a:bodyPr/>
          <a:lstStyle/>
          <a:p>
            <a:pPr>
              <a:defRPr sz="4200"/>
            </a:pPr>
            <a:r>
              <a:t>Static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Key/Value Secrets Engine</a:t>
            </a:r>
          </a:p>
        </p:txBody>
      </p:sp>
      <p:sp>
        <p:nvSpPr>
          <p:cNvPr id="3" name="Content Placeholder 2"/>
          <p:cNvSpPr>
            <a:spLocks noGrp="true"/>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Static secret scenario</a:t>
            </a:r>
          </a:p>
        </p:txBody>
      </p:sp>
      <p:sp>
        <p:nvSpPr>
          <p:cNvPr id="3" name="Content Placeholder 2"/>
          <p:cNvSpPr>
            <a:spLocks noGrp="true"/>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Solution</a:t>
            </a:r>
          </a:p>
        </p:txBody>
      </p:sp>
      <p:sp>
        <p:nvSpPr>
          <p:cNvPr id="3" name="Content Placeholder 2"/>
          <p:cNvSpPr>
            <a:spLocks noGrp="true"/>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Static Secret</a:t>
            </a:r>
          </a:p>
        </p:txBody>
      </p:sp>
      <p:sp>
        <p:nvSpPr>
          <p:cNvPr id="3" name="Content Placeholder 2"/>
          <p:cNvSpPr>
            <a:spLocks noGrp="true"/>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1"/>
              </a:rPr>
              <a:t> https://github.com/elephantscale/vault-consul-labs-answers/tree/main/lab21</a:t>
            </a:r>
            <a:endParaRPr>
              <a:hlinkClick r:id="rId1"/>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
Static secrets
</a:t>
            </a:r>
            <a:r>
              <a:rPr b="1"/>
              <a:t>Dynamic secrets
</a:t>
            </a:r>
            <a:r>
              <a:t>Secret management
</a:t>
            </a:r>
          </a:p>
        </p:txBody>
      </p:sp>
      <p:sp>
        <p:nvSpPr>
          <p:cNvPr id="3" name="Title 2"/>
          <p:cNvSpPr>
            <a:spLocks noGrp="true"/>
          </p:cNvSpPr>
          <p:nvPr>
            <p:ph type="ctrTitle" sz="quarter"/>
          </p:nvPr>
        </p:nvSpPr>
        <p:spPr/>
        <p:txBody>
          <a:bodyPr/>
          <a:lstStyle/>
          <a:p>
            <a:pPr>
              <a:defRPr sz="4200"/>
            </a:pPr>
            <a:r>
              <a:t>Dynamic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Dynamic Secrets: Database Secrets Engine</a:t>
            </a:r>
          </a:p>
        </p:txBody>
      </p:sp>
      <p:sp>
        <p:nvSpPr>
          <p:cNvPr id="3" name="Content Placeholder 2"/>
          <p:cNvSpPr>
            <a:spLocks noGrp="true"/>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How does Vault encrypt data?
</a:t>
            </a:r>
            <a:r>
              <a:t>Static secrets
Dynamic secrets
Secret management
</a:t>
            </a:r>
          </a:p>
        </p:txBody>
      </p:sp>
      <p:sp>
        <p:nvSpPr>
          <p:cNvPr id="3" name="Title 2"/>
          <p:cNvSpPr>
            <a:spLocks noGrp="true"/>
          </p:cNvSpPr>
          <p:nvPr>
            <p:ph type="ctrTitle" sz="quarter"/>
          </p:nvPr>
        </p:nvSpPr>
        <p:spPr/>
        <p:txBody>
          <a:bodyPr/>
          <a:lstStyle/>
          <a:p>
            <a:pPr>
              <a:defRPr sz="4200"/>
            </a:pPr>
            <a:r>
              <a:t>How does Vault encrypt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Dynamic secrets</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1.png"/>
          <p:cNvPicPr>
            <a:picLocks noChangeAspect="true"/>
          </p:cNvPicPr>
          <p:nvPr/>
        </p:nvPicPr>
        <p:blipFill>
          <a:blip r:embed="rId1"/>
          <a:stretch>
            <a:fillRect/>
          </a:stretch>
        </p:blipFill>
        <p:spPr>
          <a:xfrm>
            <a:off x="474980" y="1993265"/>
            <a:ext cx="8422005" cy="3457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Start Postgres</a:t>
            </a:r>
          </a:p>
        </p:txBody>
      </p:sp>
      <p:sp>
        <p:nvSpPr>
          <p:cNvPr id="3" name="Content Placeholder 2"/>
          <p:cNvSpPr>
            <a:spLocks noGrp="true"/>
          </p:cNvSpPr>
          <p:nvPr>
            <p:ph idx="1"/>
          </p:nvPr>
        </p:nvSpPr>
        <p:spPr/>
        <p:txBody>
          <a:bodyPr/>
          <a:lstStyle/>
          <a:p>
            <a:r>
              <a:t> The lab requires a Postgres database. Docker provides a Postgres server image that satisfies this requirement.</a:t>
            </a:r>
          </a:p>
          <a:p>
            <a:pPr lvl="1"/>
            <a:r>
              <a:t> NOTE: This lab works for an existing Postgres database given appropriate credentials and connection information.</a:t>
            </a:r>
          </a:p>
          <a:p>
            <a:pPr lvl="1"/>
            <a:r>
              <a:t> Pull a Postgres server image with</a:t>
            </a:r>
            <a:r>
              <a:rPr>
                <a:latin typeface="Courier New" panose="02070309020205020404"/>
              </a:rPr>
              <a:t> docker</a:t>
            </a:r>
            <a:r>
              <a:t> .</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986783"/>
            <a:ext cx="4826000" cy="520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a user</a:t>
            </a:r>
          </a:p>
        </p:txBody>
      </p:sp>
      <p:sp>
        <p:nvSpPr>
          <p:cNvPr id="3" name="Content Placeholder 2"/>
          <p:cNvSpPr>
            <a:spLocks noGrp="true"/>
          </p:cNvSpPr>
          <p:nvPr>
            <p:ph idx="1"/>
          </p:nvPr>
        </p:nvSpPr>
        <p:spPr/>
        <p:txBody>
          <a:bodyPr/>
          <a:lstStyle/>
          <a:p>
            <a:r>
              <a:t> Create a Postgres database with a root user named root with the password rootpassword.</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7416800" cy="2120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Talk to DB</a:t>
            </a:r>
          </a:p>
        </p:txBody>
      </p:sp>
      <p:sp>
        <p:nvSpPr>
          <p:cNvPr id="3" name="Content Placeholder 2"/>
          <p:cNvSpPr>
            <a:spLocks noGrp="true"/>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p>
            <a:r>
              <a:t> Create a role named ro.</a:t>
            </a:r>
          </a:p>
          <a:p/>
          <a:p/>
          <a:p>
            <a:r>
              <a:t> Grant the ability to read all tables to the role named ro</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5130800" cy="520700"/>
          </a:xfrm>
          <a:prstGeom prst="rect">
            <a:avLst/>
          </a:prstGeom>
        </p:spPr>
      </p:pic>
      <p:pic>
        <p:nvPicPr>
          <p:cNvPr id="6" name="Picture 5" descr="1.png"/>
          <p:cNvPicPr>
            <a:picLocks noChangeAspect="true"/>
          </p:cNvPicPr>
          <p:nvPr/>
        </p:nvPicPr>
        <p:blipFill>
          <a:blip r:embed="rId2"/>
          <a:stretch>
            <a:fillRect/>
          </a:stretch>
        </p:blipFill>
        <p:spPr>
          <a:xfrm>
            <a:off x="0" y="4315078"/>
            <a:ext cx="4521200" cy="520700"/>
          </a:xfrm>
          <a:prstGeom prst="rect">
            <a:avLst/>
          </a:prstGeom>
        </p:spPr>
      </p:pic>
      <p:pic>
        <p:nvPicPr>
          <p:cNvPr id="7" name="Picture 6" descr="1.png"/>
          <p:cNvPicPr>
            <a:picLocks noChangeAspect="true"/>
          </p:cNvPicPr>
          <p:nvPr/>
        </p:nvPicPr>
        <p:blipFill>
          <a:blip r:embed="rId3"/>
          <a:stretch>
            <a:fillRect/>
          </a:stretch>
        </p:blipFill>
        <p:spPr>
          <a:xfrm>
            <a:off x="69215" y="5984240"/>
            <a:ext cx="9241790" cy="5041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Start Vault</a:t>
            </a:r>
          </a:p>
        </p:txBody>
      </p:sp>
      <p:sp>
        <p:nvSpPr>
          <p:cNvPr id="3" name="Content Placeholder 2"/>
          <p:cNvSpPr>
            <a:spLocks noGrp="true"/>
          </p:cNvSpPr>
          <p:nvPr>
            <p:ph idx="1"/>
          </p:nvPr>
        </p:nvSpPr>
        <p:spPr/>
        <p:txBody>
          <a:bodyPr/>
          <a:lstStyle/>
          <a:p>
            <a:r>
              <a:t> In another terminal, start a Vault dev server with root as the root token.</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2172589"/>
            <a:ext cx="6959600" cy="520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Export environment variables</a:t>
            </a:r>
          </a:p>
        </p:txBody>
      </p:sp>
      <p:sp>
        <p:nvSpPr>
          <p:cNvPr id="3" name="Content Placeholder 2"/>
          <p:cNvSpPr>
            <a:spLocks noGrp="true"/>
          </p:cNvSpPr>
          <p:nvPr>
            <p:ph idx="1"/>
          </p:nvPr>
        </p:nvSpPr>
        <p:spPr/>
        <p:txBody>
          <a:bodyPr/>
          <a:lstStyle/>
          <a:p/>
          <a:p>
            <a:r>
              <a:t> </a:t>
            </a:r>
          </a:p>
          <a:p/>
          <a:p>
            <a:r>
              <a:t>Export an environment variable for the vault CLI to authenticate with the Vault server.</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207770"/>
            <a:ext cx="6654800" cy="520700"/>
          </a:xfrm>
          <a:prstGeom prst="rect">
            <a:avLst/>
          </a:prstGeom>
        </p:spPr>
      </p:pic>
      <p:pic>
        <p:nvPicPr>
          <p:cNvPr id="6" name="Picture 5" descr="1.png"/>
          <p:cNvPicPr>
            <a:picLocks noChangeAspect="true"/>
          </p:cNvPicPr>
          <p:nvPr/>
        </p:nvPicPr>
        <p:blipFill>
          <a:blip r:embed="rId2"/>
          <a:stretch>
            <a:fillRect/>
          </a:stretch>
        </p:blipFill>
        <p:spPr>
          <a:xfrm>
            <a:off x="234950" y="3299841"/>
            <a:ext cx="4216400" cy="520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Scenario</a:t>
            </a:r>
          </a:p>
        </p:txBody>
      </p:sp>
      <p:sp>
        <p:nvSpPr>
          <p:cNvPr id="3" name="Content Placeholder 2"/>
          <p:cNvSpPr>
            <a:spLocks noGrp="true"/>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Enable the database secrets engine</a:t>
            </a:r>
          </a:p>
        </p:txBody>
      </p:sp>
      <p:sp>
        <p:nvSpPr>
          <p:cNvPr id="3" name="Content Placeholder 2"/>
          <p:cNvSpPr>
            <a:spLocks noGrp="true"/>
          </p:cNvSpPr>
          <p:nvPr>
            <p:ph idx="1"/>
          </p:nvPr>
        </p:nvSpPr>
        <p:spPr/>
        <p:txBody>
          <a:bodyPr/>
          <a:lstStyle/>
          <a:p>
            <a:r>
              <a:t> Enable the database secrets engine at the database/ path.</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5130800" cy="520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Configure PostgreSQL secrets engine</a:t>
            </a:r>
          </a:p>
        </p:txBody>
      </p:sp>
      <p:sp>
        <p:nvSpPr>
          <p:cNvPr id="3" name="Content Placeholder 2"/>
          <p:cNvSpPr>
            <a:spLocks noGrp="true"/>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915400" cy="10169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a role</a:t>
            </a:r>
          </a:p>
        </p:txBody>
      </p:sp>
      <p:sp>
        <p:nvSpPr>
          <p:cNvPr id="3" name="Content Placeholder 2"/>
          <p:cNvSpPr>
            <a:spLocks noGrp="true"/>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915400" cy="775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does Vault encrypt data?</a:t>
            </a:r>
          </a:p>
        </p:txBody>
      </p:sp>
      <p:sp>
        <p:nvSpPr>
          <p:cNvPr id="3" name="Content Placeholder 2"/>
          <p:cNvSpPr>
            <a:spLocks noGrp="true"/>
          </p:cNvSpPr>
          <p:nvPr>
            <p:ph idx="1"/>
          </p:nvPr>
        </p:nvSpPr>
        <p:spPr/>
        <p:txBody>
          <a:bodyPr/>
          <a:lstStyle/>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o-logo.png"/>
          <p:cNvPicPr>
            <a:picLocks noChangeAspect="true"/>
          </p:cNvPicPr>
          <p:nvPr/>
        </p:nvPicPr>
        <p:blipFill>
          <a:blip r:embed="rId1"/>
          <a:stretch>
            <a:fillRect/>
          </a:stretch>
        </p:blipFill>
        <p:spPr>
          <a:xfrm>
            <a:off x="704088" y="3547872"/>
            <a:ext cx="2927913" cy="33101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the role named readonly</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959600" cy="1587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Request PostgreSQL credentials</a:t>
            </a:r>
          </a:p>
        </p:txBody>
      </p:sp>
      <p:sp>
        <p:nvSpPr>
          <p:cNvPr id="3" name="Content Placeholder 2"/>
          <p:cNvSpPr>
            <a:spLocks noGrp="true"/>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795" y="3143123"/>
            <a:ext cx="5892800" cy="520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a:t>
            </a:r>
          </a:p>
        </p:txBody>
      </p:sp>
      <p:sp>
        <p:nvSpPr>
          <p:cNvPr id="3" name="Content Placeholder 2"/>
          <p:cNvSpPr>
            <a:spLocks noGrp="true"/>
          </p:cNvSpPr>
          <p:nvPr>
            <p:ph idx="1"/>
          </p:nvPr>
        </p:nvSpPr>
        <p:spPr/>
        <p:txBody>
          <a:bodyPr/>
          <a:lstStyle/>
          <a:p>
            <a:r>
              <a:t> You will get something like this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2.png"/>
          <p:cNvPicPr>
            <a:picLocks noChangeAspect="true"/>
          </p:cNvPicPr>
          <p:nvPr/>
        </p:nvPicPr>
        <p:blipFill>
          <a:blip r:embed="rId1"/>
          <a:stretch>
            <a:fillRect/>
          </a:stretch>
        </p:blipFill>
        <p:spPr>
          <a:xfrm>
            <a:off x="704088" y="1990852"/>
            <a:ext cx="7848600" cy="1854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Validation</a:t>
            </a:r>
          </a:p>
        </p:txBody>
      </p:sp>
      <p:sp>
        <p:nvSpPr>
          <p:cNvPr id="3" name="Content Placeholder 2"/>
          <p:cNvSpPr>
            <a:spLocks noGrp="true"/>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6502400" cy="520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Users</a:t>
            </a:r>
          </a:p>
        </p:txBody>
      </p:sp>
      <p:sp>
        <p:nvSpPr>
          <p:cNvPr id="3" name="Content Placeholder 2"/>
          <p:cNvSpPr>
            <a:spLocks noGrp="true"/>
          </p:cNvSpPr>
          <p:nvPr>
            <p:ph idx="1"/>
          </p:nvPr>
        </p:nvSpPr>
        <p:spPr/>
        <p:txBody>
          <a:bodyPr/>
          <a:lstStyle/>
          <a:p>
            <a:r>
              <a:t> You will see this kind of output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3.png"/>
          <p:cNvPicPr>
            <a:picLocks noChangeAspect="true"/>
          </p:cNvPicPr>
          <p:nvPr/>
        </p:nvPicPr>
        <p:blipFill>
          <a:blip r:embed="rId1"/>
          <a:stretch>
            <a:fillRect/>
          </a:stretch>
        </p:blipFill>
        <p:spPr>
          <a:xfrm>
            <a:off x="387223" y="1970532"/>
            <a:ext cx="8750300" cy="1485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Manage leases</a:t>
            </a:r>
          </a:p>
        </p:txBody>
      </p:sp>
      <p:sp>
        <p:nvSpPr>
          <p:cNvPr id="3" name="Content Placeholder 2"/>
          <p:cNvSpPr>
            <a:spLocks noGrp="true"/>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8636000" cy="520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Leases</a:t>
            </a:r>
          </a:p>
        </p:txBody>
      </p:sp>
      <p:sp>
        <p:nvSpPr>
          <p:cNvPr id="3" name="Content Placeholder 2"/>
          <p:cNvSpPr>
            <a:spLocks noGrp="true"/>
          </p:cNvSpPr>
          <p:nvPr>
            <p:ph idx="1"/>
          </p:nvPr>
        </p:nvSpPr>
        <p:spPr/>
        <p:txBody>
          <a:bodyPr/>
          <a:lstStyle/>
          <a:p>
            <a:r>
              <a:t> All valid leases for database credentials are displayed.</a:t>
            </a:r>
          </a:p>
          <a:p>
            <a:r>
              <a:t> Create a variable that stores the first lease ID.</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231136"/>
            <a:ext cx="8915400" cy="31511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Lease renew</a:t>
            </a:r>
          </a:p>
        </p:txBody>
      </p:sp>
      <p:sp>
        <p:nvSpPr>
          <p:cNvPr id="3" name="Content Placeholder 2"/>
          <p:cNvSpPr>
            <a:spLocks noGrp="true"/>
          </p:cNvSpPr>
          <p:nvPr>
            <p:ph idx="1"/>
          </p:nvPr>
        </p:nvSpPr>
        <p:spPr/>
        <p:txBody>
          <a:bodyPr/>
          <a:lstStyle/>
          <a:p>
            <a:r>
              <a:t> Renew the lease for the database credential by passing its lease ID.</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8483600" cy="520700"/>
          </a:xfrm>
          <a:prstGeom prst="rect">
            <a:avLst/>
          </a:prstGeom>
        </p:spPr>
      </p:pic>
      <p:pic>
        <p:nvPicPr>
          <p:cNvPr id="6" name="Picture 5" descr="fig22-4.png"/>
          <p:cNvPicPr>
            <a:picLocks noChangeAspect="true"/>
          </p:cNvPicPr>
          <p:nvPr/>
        </p:nvPicPr>
        <p:blipFill>
          <a:blip r:embed="rId2"/>
          <a:stretch>
            <a:fillRect/>
          </a:stretch>
        </p:blipFill>
        <p:spPr>
          <a:xfrm>
            <a:off x="495173" y="3033141"/>
            <a:ext cx="7988300" cy="1206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Revoke</a:t>
            </a:r>
          </a:p>
        </p:txBody>
      </p:sp>
      <p:sp>
        <p:nvSpPr>
          <p:cNvPr id="3" name="Content Placeholder 2"/>
          <p:cNvSpPr>
            <a:spLocks noGrp="true"/>
          </p:cNvSpPr>
          <p:nvPr>
            <p:ph idx="1"/>
          </p:nvPr>
        </p:nvSpPr>
        <p:spPr/>
        <p:txBody>
          <a:bodyPr/>
          <a:lstStyle/>
          <a:p>
            <a:r>
              <a:t> Revoke the lease without waiting for its expiration.</a:t>
            </a:r>
          </a:p>
          <a:p/>
          <a:p/>
          <a:p>
            <a:r>
              <a:t> Observe success status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51435" y="1702562"/>
            <a:ext cx="8636000" cy="520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List leases</a:t>
            </a:r>
          </a:p>
        </p:txBody>
      </p:sp>
      <p:sp>
        <p:nvSpPr>
          <p:cNvPr id="3" name="Content Placeholder 2"/>
          <p:cNvSpPr>
            <a:spLocks noGrp="true"/>
          </p:cNvSpPr>
          <p:nvPr>
            <p:ph idx="1"/>
          </p:nvPr>
        </p:nvSpPr>
        <p:spPr/>
        <p:txBody>
          <a:bodyPr/>
          <a:lstStyle/>
          <a:p>
            <a:r>
              <a:t> List the existing leases.</a:t>
            </a:r>
          </a:p>
          <a:p/>
          <a:p/>
          <a:p>
            <a:r>
              <a:t> The lease is no longer valid and is not displayed.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0955" y="1774952"/>
            <a:ext cx="8636000" cy="52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cryptography libraries</a:t>
            </a:r>
          </a:p>
        </p:txBody>
      </p:sp>
      <p:sp>
        <p:nvSpPr>
          <p:cNvPr id="3" name="Content Placeholder 2"/>
          <p:cNvSpPr>
            <a:spLocks noGrp="true"/>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 new creds</a:t>
            </a:r>
          </a:p>
        </p:txBody>
      </p:sp>
      <p:sp>
        <p:nvSpPr>
          <p:cNvPr id="3" name="Content Placeholder 2"/>
          <p:cNvSpPr>
            <a:spLocks noGrp="true"/>
          </p:cNvSpPr>
          <p:nvPr>
            <p:ph idx="1"/>
          </p:nvPr>
        </p:nvSpPr>
        <p:spPr/>
        <p:txBody>
          <a:bodyPr/>
          <a:lstStyle/>
          <a:p>
            <a:r>
              <a:t> Read new credentials from the readonly database role.</a:t>
            </a:r>
          </a:p>
          <a:p/>
          <a:p/>
          <a:p/>
          <a:p/>
          <a:p>
            <a:r>
              <a:t> All leases associated with a path may be removed.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1630807"/>
            <a:ext cx="5892800" cy="520700"/>
          </a:xfrm>
          <a:prstGeom prst="rect">
            <a:avLst/>
          </a:prstGeom>
        </p:spPr>
      </p:pic>
      <p:pic>
        <p:nvPicPr>
          <p:cNvPr id="6" name="Picture 5" descr="fig22-5.png"/>
          <p:cNvPicPr>
            <a:picLocks noChangeAspect="true"/>
          </p:cNvPicPr>
          <p:nvPr/>
        </p:nvPicPr>
        <p:blipFill>
          <a:blip r:embed="rId2"/>
          <a:stretch>
            <a:fillRect/>
          </a:stretch>
        </p:blipFill>
        <p:spPr>
          <a:xfrm>
            <a:off x="704088" y="2481199"/>
            <a:ext cx="7797800" cy="1714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Revoke</a:t>
            </a:r>
          </a:p>
        </p:txBody>
      </p:sp>
      <p:sp>
        <p:nvSpPr>
          <p:cNvPr id="3" name="Content Placeholder 2"/>
          <p:cNvSpPr>
            <a:spLocks noGrp="true"/>
          </p:cNvSpPr>
          <p:nvPr>
            <p:ph idx="1"/>
          </p:nvPr>
        </p:nvSpPr>
        <p:spPr/>
        <p:txBody>
          <a:bodyPr/>
          <a:lstStyle/>
          <a:p>
            <a:r>
              <a:t> Revoke all the leases with the prefix database/creds/readonly.</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915414"/>
            <a:ext cx="8331200" cy="5207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Define a password policy</a:t>
            </a:r>
          </a:p>
        </p:txBody>
      </p:sp>
      <p:sp>
        <p:nvSpPr>
          <p:cNvPr id="3" name="Content Placeholder 2"/>
          <p:cNvSpPr>
            <a:spLocks noGrp="true"/>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Password policy</a:t>
            </a:r>
          </a:p>
        </p:txBody>
      </p:sp>
      <p:sp>
        <p:nvSpPr>
          <p:cNvPr id="3" name="Content Placeholder 2"/>
          <p:cNvSpPr>
            <a:spLocks noGrp="true"/>
          </p:cNvSpPr>
          <p:nvPr>
            <p:ph idx="1"/>
          </p:nvPr>
        </p:nvSpPr>
        <p:spPr/>
        <p:txBody>
          <a:bodyPr/>
          <a:lstStyle/>
          <a:p>
            <a:r>
              <a:t> Define this password policy in a file named example_policy.hcl.</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93395" y="1801495"/>
            <a:ext cx="6416675" cy="60217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policy</a:t>
            </a:r>
          </a:p>
        </p:txBody>
      </p:sp>
      <p:sp>
        <p:nvSpPr>
          <p:cNvPr id="3" name="Content Placeholder 2"/>
          <p:cNvSpPr>
            <a:spLocks noGrp="true"/>
          </p:cNvSpPr>
          <p:nvPr>
            <p:ph idx="1"/>
          </p:nvPr>
        </p:nvSpPr>
        <p:spPr/>
        <p:txBody>
          <a:bodyPr/>
          <a:lstStyle/>
          <a:p>
            <a:r>
              <a:t> Create a Vault password policy named example with the password policy rules defined in example_policy.hcl.</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2458085"/>
            <a:ext cx="9362440" cy="4400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Generate</a:t>
            </a:r>
          </a:p>
        </p:txBody>
      </p:sp>
      <p:sp>
        <p:nvSpPr>
          <p:cNvPr id="3" name="Content Placeholder 2"/>
          <p:cNvSpPr>
            <a:spLocks noGrp="true"/>
          </p:cNvSpPr>
          <p:nvPr>
            <p:ph idx="1"/>
          </p:nvPr>
        </p:nvSpPr>
        <p:spPr/>
        <p:txBody>
          <a:bodyPr/>
          <a:lstStyle/>
          <a:p>
            <a:r>
              <a:t> Generate a password from the example password policy.</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33677"/>
            <a:ext cx="8178800" cy="520700"/>
          </a:xfrm>
          <a:prstGeom prst="rect">
            <a:avLst/>
          </a:prstGeom>
        </p:spPr>
      </p:pic>
      <p:pic>
        <p:nvPicPr>
          <p:cNvPr id="6" name="Picture 5" descr="1.png"/>
          <p:cNvPicPr>
            <a:picLocks noChangeAspect="true"/>
          </p:cNvPicPr>
          <p:nvPr/>
        </p:nvPicPr>
        <p:blipFill>
          <a:blip r:embed="rId2"/>
          <a:stretch>
            <a:fillRect/>
          </a:stretch>
        </p:blipFill>
        <p:spPr>
          <a:xfrm>
            <a:off x="0" y="3046349"/>
            <a:ext cx="5588000" cy="1054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Apply the password policy</a:t>
            </a:r>
          </a:p>
        </p:txBody>
      </p:sp>
      <p:sp>
        <p:nvSpPr>
          <p:cNvPr id="3" name="Content Placeholder 2"/>
          <p:cNvSpPr>
            <a:spLocks noGrp="true"/>
          </p:cNvSpPr>
          <p:nvPr>
            <p:ph idx="1"/>
          </p:nvPr>
        </p:nvSpPr>
        <p:spPr/>
        <p:txBody>
          <a:bodyPr/>
          <a:lstStyle/>
          <a:p>
            <a:r>
              <a:t> Configure the database secrets engine with the example password policy.</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555625" y="2265299"/>
            <a:ext cx="6807200" cy="787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 creds</a:t>
            </a:r>
          </a:p>
        </p:txBody>
      </p:sp>
      <p:sp>
        <p:nvSpPr>
          <p:cNvPr id="3" name="Content Placeholder 2"/>
          <p:cNvSpPr>
            <a:spLocks noGrp="true"/>
          </p:cNvSpPr>
          <p:nvPr>
            <p:ph idx="1"/>
          </p:nvPr>
        </p:nvSpPr>
        <p:spPr/>
        <p:txBody>
          <a:bodyPr/>
          <a:lstStyle/>
          <a:p>
            <a:r>
              <a:t> Read credentials from the readonly database role.</a:t>
            </a:r>
          </a:p>
          <a:p/>
          <a:p/>
          <a:p>
            <a:r>
              <a:t> You will get similar output</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2870" y="1651127"/>
            <a:ext cx="5892800" cy="520700"/>
          </a:xfrm>
          <a:prstGeom prst="rect">
            <a:avLst/>
          </a:prstGeom>
        </p:spPr>
      </p:pic>
      <p:pic>
        <p:nvPicPr>
          <p:cNvPr id="6" name="Picture 5" descr="fig22-6.png"/>
          <p:cNvPicPr>
            <a:picLocks noChangeAspect="true"/>
          </p:cNvPicPr>
          <p:nvPr/>
        </p:nvPicPr>
        <p:blipFill>
          <a:blip r:embed="rId2"/>
          <a:stretch>
            <a:fillRect/>
          </a:stretch>
        </p:blipFill>
        <p:spPr>
          <a:xfrm>
            <a:off x="692023" y="3094736"/>
            <a:ext cx="7988300" cy="182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Define a username template</a:t>
            </a:r>
          </a:p>
        </p:txBody>
      </p:sp>
      <p:sp>
        <p:nvSpPr>
          <p:cNvPr id="3" name="Content Placeholder 2"/>
          <p:cNvSpPr>
            <a:spLocks noGrp="true"/>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5892800" cy="520700"/>
          </a:xfrm>
          <a:prstGeom prst="rect">
            <a:avLst/>
          </a:prstGeom>
        </p:spPr>
      </p:pic>
      <p:pic>
        <p:nvPicPr>
          <p:cNvPr id="6" name="Picture 5" descr="fig22-7.png"/>
          <p:cNvPicPr>
            <a:picLocks noChangeAspect="true"/>
          </p:cNvPicPr>
          <p:nvPr/>
        </p:nvPicPr>
        <p:blipFill>
          <a:blip r:embed="rId2"/>
          <a:stretch>
            <a:fillRect/>
          </a:stretch>
        </p:blipFill>
        <p:spPr>
          <a:xfrm>
            <a:off x="704088" y="5399278"/>
            <a:ext cx="7797800" cy="1663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Configure</a:t>
            </a:r>
          </a:p>
        </p:txBody>
      </p:sp>
      <p:sp>
        <p:nvSpPr>
          <p:cNvPr id="3" name="Content Placeholder 2"/>
          <p:cNvSpPr>
            <a:spLocks noGrp="true"/>
          </p:cNvSpPr>
          <p:nvPr>
            <p:ph idx="1"/>
          </p:nvPr>
        </p:nvSpPr>
        <p:spPr/>
        <p:txBody>
          <a:bodyPr/>
          <a:lstStyle/>
          <a:p>
            <a:r>
              <a:t> Configure the database secrets engine with the username template.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3505" y="2328545"/>
            <a:ext cx="9269095" cy="641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Cryptography at HashiCorp</a:t>
            </a:r>
          </a:p>
        </p:txBody>
      </p:sp>
      <p:sp>
        <p:nvSpPr>
          <p:cNvPr id="3" name="Content Placeholder 2"/>
          <p:cNvSpPr>
            <a:spLocks noGrp="true"/>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 creds</a:t>
            </a:r>
          </a:p>
        </p:txBody>
      </p:sp>
      <p:sp>
        <p:nvSpPr>
          <p:cNvPr id="3" name="Content Placeholder 2"/>
          <p:cNvSpPr>
            <a:spLocks noGrp="true"/>
          </p:cNvSpPr>
          <p:nvPr>
            <p:ph idx="1"/>
          </p:nvPr>
        </p:nvSpPr>
        <p:spPr/>
        <p:txBody>
          <a:bodyPr/>
          <a:lstStyle/>
          <a:p>
            <a:r>
              <a:t> Read credentials from the readonly database role.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671447"/>
            <a:ext cx="5892800" cy="520700"/>
          </a:xfrm>
          <a:prstGeom prst="rect">
            <a:avLst/>
          </a:prstGeom>
        </p:spPr>
      </p:pic>
      <p:pic>
        <p:nvPicPr>
          <p:cNvPr id="6" name="Picture 5" descr="fig22-8.png"/>
          <p:cNvPicPr>
            <a:picLocks noChangeAspect="true"/>
          </p:cNvPicPr>
          <p:nvPr/>
        </p:nvPicPr>
        <p:blipFill>
          <a:blip r:embed="rId2"/>
          <a:stretch>
            <a:fillRect/>
          </a:stretch>
        </p:blipFill>
        <p:spPr>
          <a:xfrm>
            <a:off x="704723" y="2738374"/>
            <a:ext cx="7924800" cy="16637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
Static secrets
Dynamic secrets
</a:t>
            </a:r>
            <a:r>
              <a:rPr b="1"/>
              <a:t>Secret management
</a:t>
            </a:r>
            <a:endParaRPr b="1"/>
          </a:p>
        </p:txBody>
      </p:sp>
      <p:sp>
        <p:nvSpPr>
          <p:cNvPr id="3" name="Title 2"/>
          <p:cNvSpPr>
            <a:spLocks noGrp="true"/>
          </p:cNvSpPr>
          <p:nvPr>
            <p:ph type="ctrTitle" sz="quarter"/>
          </p:nvPr>
        </p:nvSpPr>
        <p:spPr/>
        <p:txBody>
          <a:bodyPr/>
          <a:lstStyle/>
          <a:p>
            <a:pPr>
              <a:defRPr sz="4200"/>
            </a:pPr>
            <a:r>
              <a:t>Secret management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Secrets engines</a:t>
            </a:r>
          </a:p>
        </p:txBody>
      </p:sp>
      <p:sp>
        <p:nvSpPr>
          <p:cNvPr id="3" name="Content Placeholder 2"/>
          <p:cNvSpPr>
            <a:spLocks noGrp="true"/>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Secrets engines cont'd</a:t>
            </a:r>
          </a:p>
        </p:txBody>
      </p:sp>
      <p:sp>
        <p:nvSpPr>
          <p:cNvPr id="3" name="Content Placeholder 2"/>
          <p:cNvSpPr>
            <a:spLocks noGrp="true"/>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Secrets Engine</a:t>
            </a:r>
          </a:p>
        </p:txBody>
      </p:sp>
      <p:sp>
        <p:nvSpPr>
          <p:cNvPr id="3" name="Content Placeholder 2"/>
          <p:cNvSpPr>
            <a:spLocks noGrp="true"/>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scenario</a:t>
            </a:r>
          </a:p>
        </p:txBody>
      </p:sp>
      <p:sp>
        <p:nvSpPr>
          <p:cNvPr id="3" name="Content Placeholder 2"/>
          <p:cNvSpPr>
            <a:spLocks noGrp="true"/>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solution</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1.png"/>
          <p:cNvPicPr>
            <a:picLocks noChangeAspect="true"/>
          </p:cNvPicPr>
          <p:nvPr/>
        </p:nvPicPr>
        <p:blipFill>
          <a:blip r:embed="rId1"/>
          <a:stretch>
            <a:fillRect/>
          </a:stretch>
        </p:blipFill>
        <p:spPr>
          <a:xfrm>
            <a:off x="191770" y="1562100"/>
            <a:ext cx="8989060" cy="30530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solution</a:t>
            </a:r>
          </a:p>
        </p:txBody>
      </p:sp>
      <p:sp>
        <p:nvSpPr>
          <p:cNvPr id="3" name="Content Placeholder 2"/>
          <p:cNvSpPr>
            <a:spLocks noGrp="true"/>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Secret Engine</a:t>
            </a:r>
          </a:p>
        </p:txBody>
      </p:sp>
      <p:sp>
        <p:nvSpPr>
          <p:cNvPr id="3" name="Content Placeholder 2"/>
          <p:cNvSpPr>
            <a:spLocks noGrp="true"/>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Scenario</a:t>
            </a:r>
          </a:p>
        </p:txBody>
      </p:sp>
      <p:sp>
        <p:nvSpPr>
          <p:cNvPr id="3" name="Content Placeholder 2"/>
          <p:cNvSpPr>
            <a:spLocks noGrp="true"/>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key management</a:t>
            </a:r>
          </a:p>
        </p:txBody>
      </p:sp>
      <p:sp>
        <p:nvSpPr>
          <p:cNvPr id="3" name="Content Placeholder 2"/>
          <p:cNvSpPr>
            <a:spLocks noGrp="true"/>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solution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2.png"/>
          <p:cNvPicPr>
            <a:picLocks noChangeAspect="true"/>
          </p:cNvPicPr>
          <p:nvPr/>
        </p:nvPicPr>
        <p:blipFill>
          <a:blip r:embed="rId1"/>
          <a:stretch>
            <a:fillRect/>
          </a:stretch>
        </p:blipFill>
        <p:spPr>
          <a:xfrm>
            <a:off x="56515" y="2219960"/>
            <a:ext cx="9301480" cy="368363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solution</a:t>
            </a:r>
          </a:p>
        </p:txBody>
      </p:sp>
      <p:sp>
        <p:nvSpPr>
          <p:cNvPr id="3" name="Content Placeholder 2"/>
          <p:cNvSpPr>
            <a:spLocks noGrp="true"/>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Couchbase Secrets Engine</a:t>
            </a:r>
          </a:p>
        </p:txBody>
      </p:sp>
      <p:sp>
        <p:nvSpPr>
          <p:cNvPr id="3" name="Content Placeholder 2"/>
          <p:cNvSpPr>
            <a:spLocks noGrp="true"/>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Couchbase challenge</a:t>
            </a:r>
          </a:p>
        </p:txBody>
      </p:sp>
      <p:sp>
        <p:nvSpPr>
          <p:cNvPr id="3" name="Content Placeholder 2"/>
          <p:cNvSpPr>
            <a:spLocks noGrp="true"/>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Couchbase solution</a:t>
            </a:r>
          </a:p>
        </p:txBody>
      </p:sp>
      <p:sp>
        <p:nvSpPr>
          <p:cNvPr id="3" name="Content Placeholder 2"/>
          <p:cNvSpPr>
            <a:spLocks noGrp="true"/>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Secrets Engine with MongoDB</a:t>
            </a:r>
          </a:p>
        </p:txBody>
      </p:sp>
      <p:sp>
        <p:nvSpPr>
          <p:cNvPr id="3" name="Content Placeholder 2"/>
          <p:cNvSpPr>
            <a:spLocks noGrp="true"/>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a:t>
            </a:r>
          </a:p>
        </p:txBody>
      </p:sp>
      <p:sp>
        <p:nvSpPr>
          <p:cNvPr id="3" name="Content Placeholder 2"/>
          <p:cNvSpPr>
            <a:spLocks noGrp="true"/>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Root Credential Rotation - challenge</a:t>
            </a:r>
          </a:p>
        </p:txBody>
      </p:sp>
      <p:sp>
        <p:nvSpPr>
          <p:cNvPr id="3" name="Content Placeholder 2"/>
          <p:cNvSpPr>
            <a:spLocks noGrp="true"/>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 - solution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3.png"/>
          <p:cNvPicPr>
            <a:picLocks noChangeAspect="true"/>
          </p:cNvPicPr>
          <p:nvPr/>
        </p:nvPicPr>
        <p:blipFill>
          <a:blip r:embed="rId1"/>
          <a:stretch>
            <a:fillRect/>
          </a:stretch>
        </p:blipFill>
        <p:spPr>
          <a:xfrm>
            <a:off x="118110" y="2713990"/>
            <a:ext cx="9156700" cy="372681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 - solution</a:t>
            </a:r>
          </a:p>
        </p:txBody>
      </p:sp>
      <p:sp>
        <p:nvSpPr>
          <p:cNvPr id="3" name="Content Placeholder 2"/>
          <p:cNvSpPr>
            <a:spLocks noGrp="true"/>
          </p:cNvSpPr>
          <p:nvPr>
            <p:ph idx="1"/>
          </p:nvPr>
        </p:nvSpPr>
        <p:spPr/>
        <p:txBody>
          <a:bodyPr/>
          <a:lstStyle/>
          <a:p>
            <a:r>
              <a:t> Use the Vault's</a:t>
            </a:r>
            <a:r>
              <a:rPr>
                <a:latin typeface="Courier New" panose="02070309020205020404"/>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Entropy and Cybersecurity</a:t>
            </a:r>
          </a:p>
        </p:txBody>
      </p:sp>
      <p:sp>
        <p:nvSpPr>
          <p:cNvPr id="3" name="Content Placeholder 2"/>
          <p:cNvSpPr>
            <a:spLocks noGrp="true"/>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Static Roles and Credential Rotation</a:t>
            </a:r>
          </a:p>
        </p:txBody>
      </p:sp>
      <p:sp>
        <p:nvSpPr>
          <p:cNvPr id="3" name="Content Placeholder 2"/>
          <p:cNvSpPr>
            <a:spLocks noGrp="true"/>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15875" y="0"/>
            <a:ext cx="9356725" cy="835660"/>
          </a:xfrm>
        </p:spPr>
        <p:txBody>
          <a:bodyPr>
            <a:normAutofit/>
          </a:bodyPr>
          <a:lstStyle/>
          <a:p>
            <a:r>
              <a:t>Static Roles and Credential Rotation - solution</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4.png"/>
          <p:cNvPicPr>
            <a:picLocks noChangeAspect="true"/>
          </p:cNvPicPr>
          <p:nvPr/>
        </p:nvPicPr>
        <p:blipFill>
          <a:blip r:embed="rId1"/>
          <a:stretch>
            <a:fillRect/>
          </a:stretch>
        </p:blipFill>
        <p:spPr>
          <a:xfrm>
            <a:off x="15875" y="2432050"/>
            <a:ext cx="9290050" cy="421449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Active Directory Service Account</a:t>
            </a:r>
          </a:p>
        </p:txBody>
      </p:sp>
      <p:sp>
        <p:nvSpPr>
          <p:cNvPr id="3" name="Content Placeholder 2"/>
          <p:cNvSpPr>
            <a:spLocks noGrp="true"/>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Active Directory Service Account - solution</a:t>
            </a:r>
          </a:p>
        </p:txBody>
      </p:sp>
      <p:sp>
        <p:nvSpPr>
          <p:cNvPr id="3" name="Content Placeholder 2"/>
          <p:cNvSpPr>
            <a:spLocks noGrp="true"/>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5.png"/>
          <p:cNvPicPr>
            <a:picLocks noChangeAspect="true"/>
          </p:cNvPicPr>
          <p:nvPr/>
        </p:nvPicPr>
        <p:blipFill>
          <a:blip r:embed="rId1"/>
          <a:stretch>
            <a:fillRect/>
          </a:stretch>
        </p:blipFill>
        <p:spPr>
          <a:xfrm>
            <a:off x="43815" y="3441065"/>
            <a:ext cx="9328785" cy="2818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cryptography integrations</a:t>
            </a:r>
          </a:p>
        </p:txBody>
      </p:sp>
      <p:sp>
        <p:nvSpPr>
          <p:cNvPr id="3" name="Content Placeholder 2"/>
          <p:cNvSpPr>
            <a:spLocks noGrp="true"/>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Entropy in Vault</a:t>
            </a:r>
          </a:p>
        </p:txBody>
      </p:sp>
      <p:sp>
        <p:nvSpPr>
          <p:cNvPr id="3" name="Content Placeholder 2"/>
          <p:cNvSpPr>
            <a:spLocks noGrp="true"/>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19688</Words>
  <Application>WPS Presentation</Application>
  <PresentationFormat>Custom</PresentationFormat>
  <Paragraphs>702</Paragraphs>
  <Slides>73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73</vt:i4>
      </vt:variant>
    </vt:vector>
  </HeadingPairs>
  <TitlesOfParts>
    <vt:vector size="92"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DejaVu Sans</vt:lpstr>
      <vt:lpstr>LPc_New</vt:lpstr>
      <vt:lpstr>Vault Configuration</vt:lpstr>
      <vt:lpstr>How does Vault encrypt data?</vt:lpstr>
      <vt:lpstr>How does Vault encrypt data?</vt:lpstr>
      <vt:lpstr>Vault cryptography libraries</vt:lpstr>
      <vt:lpstr>Cryptography at HashiCorp</vt:lpstr>
      <vt:lpstr>Vault key management</vt:lpstr>
      <vt:lpstr>Entropy and Cybersecurity</vt:lpstr>
      <vt:lpstr>Vault cryptography integrations</vt:lpstr>
      <vt:lpstr>Entropy in Vault</vt:lpstr>
      <vt:lpstr>Is your entropy sufficient?</vt:lpstr>
      <vt:lpstr>Seal Wrap</vt:lpstr>
      <vt:lpstr>US standard of FIPS 140-2</vt:lpstr>
      <vt:lpstr>Static secrets</vt:lpstr>
      <vt:lpstr>Key/Value Secrets Engine</vt:lpstr>
      <vt:lpstr>Static secret scenario</vt:lpstr>
      <vt:lpstr>Solution</vt:lpstr>
      <vt:lpstr>Lab: Static Secret</vt:lpstr>
      <vt:lpstr>Dynamic secrets</vt:lpstr>
      <vt:lpstr>Dynamic Secrets: Database Secrets Engine</vt:lpstr>
      <vt:lpstr>Dynamic secrets</vt:lpstr>
      <vt:lpstr>Start Postgres</vt:lpstr>
      <vt:lpstr>Create a user</vt:lpstr>
      <vt:lpstr>Talk to DB</vt:lpstr>
      <vt:lpstr>Start Vault</vt:lpstr>
      <vt:lpstr>Export environment variables</vt:lpstr>
      <vt:lpstr>Scenario</vt:lpstr>
      <vt:lpstr>Enable the database secrets engine</vt:lpstr>
      <vt:lpstr>Configure PostgreSQL secrets engine</vt:lpstr>
      <vt:lpstr>Create a role</vt:lpstr>
      <vt:lpstr>Create the role named readonly</vt:lpstr>
      <vt:lpstr>Request PostgreSQL credentials</vt:lpstr>
      <vt:lpstr>Result</vt:lpstr>
      <vt:lpstr>Validation</vt:lpstr>
      <vt:lpstr>Users</vt:lpstr>
      <vt:lpstr>Manage leases</vt:lpstr>
      <vt:lpstr>Leases</vt:lpstr>
      <vt:lpstr>Lease renew</vt:lpstr>
      <vt:lpstr>Revoke</vt:lpstr>
      <vt:lpstr>List leases</vt:lpstr>
      <vt:lpstr>Read new creds</vt:lpstr>
      <vt:lpstr>Revoke</vt:lpstr>
      <vt:lpstr>Define a password policy</vt:lpstr>
      <vt:lpstr>Password policy</vt:lpstr>
      <vt:lpstr>Create policy</vt:lpstr>
      <vt:lpstr>Generate</vt:lpstr>
      <vt:lpstr>Apply the password policy</vt:lpstr>
      <vt:lpstr>Read creds</vt:lpstr>
      <vt:lpstr>Define a username template</vt:lpstr>
      <vt:lpstr>Configure</vt:lpstr>
      <vt:lpstr>Read creds</vt:lpstr>
      <vt:lpstr>Secret management</vt:lpstr>
      <vt:lpstr>Secrets engines</vt:lpstr>
      <vt:lpstr>Secrets engines cont'd</vt:lpstr>
      <vt:lpstr>Versioned Key/Value Secrets Engine</vt:lpstr>
      <vt:lpstr>Versioned Key/Value scenario</vt:lpstr>
      <vt:lpstr>Versioned Key/Value solution</vt:lpstr>
      <vt:lpstr>Versioned Key/Value solution</vt:lpstr>
      <vt:lpstr>Cubbyhole Secret Engine</vt:lpstr>
      <vt:lpstr>Cubbyhole Scenario</vt:lpstr>
      <vt:lpstr>Cubbyhole solution</vt:lpstr>
      <vt:lpstr>Cubbyhole solution</vt:lpstr>
      <vt:lpstr>Couchbase Secrets Engine</vt:lpstr>
      <vt:lpstr>Couchbase challenge</vt:lpstr>
      <vt:lpstr>Couchbase solution</vt:lpstr>
      <vt:lpstr>Database Secrets Engine with MongoDB</vt:lpstr>
      <vt:lpstr>Database Root Credential Rotation</vt:lpstr>
      <vt:lpstr>Database Root Credential Rotation - challenge</vt:lpstr>
      <vt:lpstr>Database Root Credential Rotation - solution</vt:lpstr>
      <vt:lpstr>Database Root Credential Rotation - solution</vt:lpstr>
      <vt:lpstr>Database Static Roles and Credential Rotation</vt:lpstr>
      <vt:lpstr>Database Static Roles and Credential Rotation - solution</vt:lpstr>
      <vt:lpstr>Active Directory Service Account</vt:lpstr>
      <vt:lpstr>Active Directory Service Account - solution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4139</cp:revision>
  <cp:lastPrinted>2021-06-30T04:05:58Z</cp:lastPrinted>
  <dcterms:created xsi:type="dcterms:W3CDTF">2021-06-30T04:05:58Z</dcterms:created>
  <dcterms:modified xsi:type="dcterms:W3CDTF">2021-06-30T04:05:58Z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