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3726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20B7DC-A122-4489-9560-8E46AF52FE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0C14F8E-64EE-44D8-BEF6-A8F8E0ED79E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959FD07-E61C-49A3-A4E3-9AB6498E2A0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5DD99B6-9E6B-4B8E-B4C5-D54BBFE81C6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0FB6F80-14A2-476A-8EDD-7B2142961A8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66002DE-9C09-4A14-8ABC-220FEEDB828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4247BF9-A07F-411D-B911-F676799B3A9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439DB2D-C5D1-4C8F-9CF7-1A7C0DFD25A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5B2EB73-5E9D-40D4-A5B5-6B44F0968E6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E408369-7ADD-4227-ABF0-8E54F9CEE2D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4BF571F-4D76-43F3-AA89-696E9D19D03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4CAFEE5-337B-4FBD-8D4C-6B387C2013C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1DBC5BB-38A5-4262-BB4F-179C18F036A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3AF383F-7137-4121-838D-E0C6A8B10C6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17FBF65-063A-4C18-B797-CF1CA7756A8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AD3713A-0D31-4327-9DA6-AD3A529182E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FEDA056-EA31-4BD7-9787-856099F7B39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4E37448-3F40-4E01-ACC4-F1FB9B49CED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25CF594-6BC1-4463-A8D8-77C620E4515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2CF9F20-51C6-4A74-9EC0-AF60D53B173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A910A1A-FD6B-4556-B752-B49FC65399B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441F53A-5F1F-462D-BC74-2E9E72B4CEC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ACD6627-3155-447E-8A1C-0146BF7C0A2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1DA4F65-2472-4C17-9871-4E4FFE1E7A1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EA75D13-9FA0-4CD3-8CED-6C68AA36687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13476AA-DFA5-4F4B-B66C-E6D623859B6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B2297CC-7C50-4D5C-A01B-AE0344003EE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50F3BE1-0C59-40F5-8CC7-7B49E6B34E5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C77E6BC-5CEE-452C-B534-45D9646925B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0975D94-B484-4621-B918-572838B7702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0800" cy="47494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817424A-9B6D-4EB2-9361-29B28455563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B9198E4-5369-4C8A-B257-F3E4ADAD487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664E3F5-5335-4B80-8041-774B499CC78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29CF328-9524-4C3A-952B-E1E674FEF76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40B00FC-AC37-491D-B248-7B3B59CB25D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5718512-522E-45B8-AEEF-C4F691A08EB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7045AD1-88C9-40E8-AEF2-10F021C9FD6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BD16790-8F9F-42EF-A139-2005B945039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4EE99F-A0EB-4DFF-8F8D-423D849A3FB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4C6A4FF-84F0-44A2-B2F2-82CA8FCFFB1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314BF1F-0DCB-480A-9D74-A4BB95FA1B1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F47522F-C2D1-4857-9A1A-0A681EA9655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2179381-EEF2-4F59-9653-85370A7C118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6D53178-47EB-46EC-8F81-88913A048F4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E1DDD39-CE1B-4580-8DF6-C04F3671697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03B6E8F-36FE-488C-B4C6-9ED66599926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9C81888-FD25-4C71-B23C-8D8C7CC9972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F37142E-CF43-4A6C-95FE-C27C11454BA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Copyright © LearningPatterns Inc. 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0B34F35-4B23-4F35-8903-43B05B2DE9DC}" type="slidenum">
              <a:rPr b="1" lang="en-US" sz="14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22200" y="74520"/>
            <a:ext cx="2846880" cy="170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Spark for Developers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322200" y="5462640"/>
            <a:ext cx="4629600" cy="3670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3954600" y="52560"/>
            <a:ext cx="2962800" cy="17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Session nn: MLlib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C96C2FA-165E-4C96-B554-8335344CC5F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0800" cy="474948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BAC06AB-B2C3-441F-80F6-2E332C1B8C1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9E06394-189F-4058-A7B8-D5AEFBD95E9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B939F04-F6A2-4C7A-99F7-267C3320C58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880270D-679D-4A62-99F9-9B8325EB51C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1880" cy="475020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000" cy="3750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365120" y="9388440"/>
            <a:ext cx="457740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2016-2017 ElephantScale.com. All rights reserved.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6400800" y="9388440"/>
            <a:ext cx="552960" cy="17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803A03-4657-48A3-A133-01AFF077888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360" y="368208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79052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32028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17256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836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32028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17256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68360" y="273600"/>
            <a:ext cx="843480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9052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8360" y="368208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79052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32028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72560" y="160452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836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32028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172560" y="3682080"/>
            <a:ext cx="2715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68360" y="273600"/>
            <a:ext cx="843480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90520" y="368208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90520" y="1604520"/>
            <a:ext cx="4115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360" y="3682080"/>
            <a:ext cx="8434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703800" cy="68940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086280" y="6569640"/>
            <a:ext cx="42552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© 2016- 2017 ElephantScale.com. All rights reserved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80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703800" cy="689400"/>
          </a:xfrm>
          <a:prstGeom prst="rect">
            <a:avLst/>
          </a:prstGeom>
          <a:ln w="9360"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/>
          <a:srcRect l="0" t="19473" r="0" b="0"/>
          <a:stretch/>
        </p:blipFill>
        <p:spPr>
          <a:xfrm>
            <a:off x="0" y="-1440"/>
            <a:ext cx="2497680" cy="6865920"/>
          </a:xfrm>
          <a:prstGeom prst="rect">
            <a:avLst/>
          </a:prstGeom>
          <a:ln w="936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273600"/>
            <a:ext cx="843444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00-02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C61A50-B978-4061-BD9E-FFD19C83F80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1409760" y="1981080"/>
          <a:ext cx="6247800" cy="3005640"/>
        </p:xfrm>
        <a:graphic>
          <a:graphicData uri="http://schemas.openxmlformats.org/drawingml/2006/table">
            <a:tbl>
              <a:tblPr/>
              <a:tblGrid>
                <a:gridCol w="1041120"/>
                <a:gridCol w="1041120"/>
                <a:gridCol w="1041120"/>
                <a:gridCol w="1041120"/>
                <a:gridCol w="1041120"/>
                <a:gridCol w="1042560"/>
              </a:tblGrid>
              <a:tr h="61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User/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Classification-College-Admission-01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4885676-5FE1-4BDC-B4A0-B1669EC77EE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866960" y="1143000"/>
          <a:ext cx="5333400" cy="4571280"/>
        </p:xfrm>
        <a:graphic>
          <a:graphicData uri="http://schemas.openxmlformats.org/drawingml/2006/table">
            <a:tbl>
              <a:tblPr/>
              <a:tblGrid>
                <a:gridCol w="1333440"/>
                <a:gridCol w="1333440"/>
                <a:gridCol w="1333440"/>
                <a:gridCol w="1333440"/>
              </a:tblGrid>
              <a:tr h="45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gpa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rank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admitted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5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1FD978F-7F89-4C81-BD8C-6B134F0CB8F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33" name="Table 3"/>
          <p:cNvGraphicFramePr/>
          <p:nvPr/>
        </p:nvGraphicFramePr>
        <p:xfrm>
          <a:off x="1333440" y="2362320"/>
          <a:ext cx="6468840" cy="2285640"/>
        </p:xfrm>
        <a:graphic>
          <a:graphicData uri="http://schemas.openxmlformats.org/drawingml/2006/table">
            <a:tbl>
              <a:tblPr/>
              <a:tblGrid>
                <a:gridCol w="1131120"/>
                <a:gridCol w="1681920"/>
                <a:gridCol w="1349640"/>
                <a:gridCol w="1086840"/>
                <a:gridCol w="1219680"/>
              </a:tblGrid>
              <a:tr h="457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57200">
                <a:tc rowSpan="4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Rabbit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2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Cat (8)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</a:tr>
              <a:tr h="4572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Dog (6)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2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Rabbit (13)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F1C1C67-3947-4BA3-9683-ACC26065DDC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647640" y="1066680"/>
          <a:ext cx="7390800" cy="3372120"/>
        </p:xfrm>
        <a:graphic>
          <a:graphicData uri="http://schemas.openxmlformats.org/drawingml/2006/table">
            <a:tbl>
              <a:tblPr/>
              <a:tblGrid>
                <a:gridCol w="1592280"/>
                <a:gridCol w="2368080"/>
                <a:gridCol w="1900080"/>
                <a:gridCol w="1530720"/>
              </a:tblGrid>
              <a:tr h="498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96660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30)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138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Confusion-Matrix-03-Accuracy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A8D8EB-6552-4198-8E08-040E322CE1A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39" name="Table 3"/>
          <p:cNvGraphicFramePr/>
          <p:nvPr/>
        </p:nvGraphicFramePr>
        <p:xfrm>
          <a:off x="647640" y="1066680"/>
          <a:ext cx="7390800" cy="3372120"/>
        </p:xfrm>
        <a:graphic>
          <a:graphicData uri="http://schemas.openxmlformats.org/drawingml/2006/table">
            <a:tbl>
              <a:tblPr/>
              <a:tblGrid>
                <a:gridCol w="1592280"/>
                <a:gridCol w="2368080"/>
                <a:gridCol w="1900080"/>
                <a:gridCol w="1530720"/>
              </a:tblGrid>
              <a:tr h="498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96660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(n=100)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138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98)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98)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1EB463C-12CA-4ED1-B064-AD02292149B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2000160" y="2248920"/>
          <a:ext cx="6573960" cy="3886560"/>
        </p:xfrm>
        <a:graphic>
          <a:graphicData uri="http://schemas.openxmlformats.org/drawingml/2006/table">
            <a:tbl>
              <a:tblPr/>
              <a:tblGrid>
                <a:gridCol w="1845720"/>
                <a:gridCol w="2442600"/>
                <a:gridCol w="228600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classification =&gt;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Spam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(predicted)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Not 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(predicted)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167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 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(6 total)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count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66% accuracy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Correct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True-Positive Rate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(sensitivity)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count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33%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Incorrect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 rate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(miss rate)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67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 Not Spam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(4 total)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count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25%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Incorrect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False-positive rate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(fall-out)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count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75%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Correct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rate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(specificity)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4"/>
          <p:cNvSpPr/>
          <p:nvPr/>
        </p:nvSpPr>
        <p:spPr>
          <a:xfrm>
            <a:off x="343080" y="3886200"/>
            <a:ext cx="1218240" cy="144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8cfff"/>
          </a:solidFill>
          <a:ln w="12600">
            <a:solidFill>
              <a:srgbClr val="b8c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Rows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(actual)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991040" y="1143000"/>
            <a:ext cx="2513520" cy="97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8c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Columns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(predicted)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confusion-matrix-06-null-error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0658D27-274B-4F01-9A23-B3EF9821C88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47" name="Table 3"/>
          <p:cNvGraphicFramePr/>
          <p:nvPr/>
        </p:nvGraphicFramePr>
        <p:xfrm>
          <a:off x="1104840" y="1523880"/>
          <a:ext cx="7102800" cy="4037760"/>
        </p:xfrm>
        <a:graphic>
          <a:graphicData uri="http://schemas.openxmlformats.org/drawingml/2006/table">
            <a:tbl>
              <a:tblPr/>
              <a:tblGrid>
                <a:gridCol w="1526760"/>
                <a:gridCol w="1216080"/>
                <a:gridCol w="2115000"/>
                <a:gridCol w="2245320"/>
              </a:tblGrid>
              <a:tr h="554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95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16100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TPR=75%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30)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4266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FPR=12.5%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Specificity=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87.5%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confusion-matrix-08-Threshold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1E74383-3A0B-4F7E-BA68-06910D1CF85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952560" y="1143000"/>
          <a:ext cx="7390800" cy="3847680"/>
        </p:xfrm>
        <a:graphic>
          <a:graphicData uri="http://schemas.openxmlformats.org/drawingml/2006/table">
            <a:tbl>
              <a:tblPr/>
              <a:tblGrid>
                <a:gridCol w="1588680"/>
                <a:gridCol w="1265400"/>
                <a:gridCol w="2200680"/>
                <a:gridCol w="2336400"/>
              </a:tblGrid>
              <a:tr h="397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9256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Threshold=0.7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Spam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Not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36836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TPR=TP /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=90 / 120=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30)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4893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FPR=FP/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=10 / 80=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confusion-matrix-09-Threshold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CA6BC55-D59F-4CB6-A7F6-CAADE288797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952560" y="1143000"/>
          <a:ext cx="7390800" cy="3978360"/>
        </p:xfrm>
        <a:graphic>
          <a:graphicData uri="http://schemas.openxmlformats.org/drawingml/2006/table">
            <a:tbl>
              <a:tblPr/>
              <a:tblGrid>
                <a:gridCol w="1588680"/>
                <a:gridCol w="1265400"/>
                <a:gridCol w="2200680"/>
                <a:gridCol w="2336400"/>
              </a:tblGrid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6896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Threshold=0.8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(higher)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Spam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Not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44612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TPR=TP /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=70 / 120=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58.33%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50)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446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Spam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FPR=FP/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=8 / 80=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72)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confusion-matrix-10-TPR-FPR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97C94A4-AFB3-456D-8CCC-39644CC5BE5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56" name="Table 3"/>
          <p:cNvGraphicFramePr/>
          <p:nvPr/>
        </p:nvGraphicFramePr>
        <p:xfrm>
          <a:off x="1104840" y="1523880"/>
          <a:ext cx="7102800" cy="3806280"/>
        </p:xfrm>
        <a:graphic>
          <a:graphicData uri="http://schemas.openxmlformats.org/drawingml/2006/table">
            <a:tbl>
              <a:tblPr/>
              <a:tblGrid>
                <a:gridCol w="1526760"/>
                <a:gridCol w="1216080"/>
                <a:gridCol w="2115000"/>
                <a:gridCol w="2245320"/>
              </a:tblGrid>
              <a:tr h="536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12248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TPR=75%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30)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3788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FPR=12.5%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confusion-matrix-12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71DBDF2-1103-451F-A5C5-DEBD8656F7E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647640" y="1066680"/>
          <a:ext cx="8000280" cy="4971960"/>
        </p:xfrm>
        <a:graphic>
          <a:graphicData uri="http://schemas.openxmlformats.org/drawingml/2006/table">
            <a:tbl>
              <a:tblPr/>
              <a:tblGrid>
                <a:gridCol w="1786320"/>
                <a:gridCol w="1475640"/>
                <a:gridCol w="2528640"/>
                <a:gridCol w="2210040"/>
              </a:tblGrid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Positive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Negative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67184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 condition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(a cancer diagnostic)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(has caner)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730073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Patients Who have cancer are correctly identified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730073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Miss rate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 cancer patient is missed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Guilty prisoner was not convicted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21232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(does not have cancer)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730073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Sensitivity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 healthy patient is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flagged incorrectly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alarm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‘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Crying Wolf’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Hiring someone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who is not qualified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730073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Patients who do not Have cancer are Correctly identified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00-03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326BA99-BA95-455E-B4FE-735973E8F8C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1562040" y="2988360"/>
          <a:ext cx="6247800" cy="3005640"/>
        </p:xfrm>
        <a:graphic>
          <a:graphicData uri="http://schemas.openxmlformats.org/drawingml/2006/table">
            <a:tbl>
              <a:tblPr/>
              <a:tblGrid>
                <a:gridCol w="1041120"/>
                <a:gridCol w="1041120"/>
                <a:gridCol w="1041120"/>
                <a:gridCol w="1041120"/>
                <a:gridCol w="1041120"/>
                <a:gridCol w="1042560"/>
              </a:tblGrid>
              <a:tr h="61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User/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4"/>
          <p:cNvSpPr/>
          <p:nvPr/>
        </p:nvSpPr>
        <p:spPr>
          <a:xfrm>
            <a:off x="5568480" y="3505320"/>
            <a:ext cx="684720" cy="684720"/>
          </a:xfrm>
          <a:prstGeom prst="ellipse">
            <a:avLst/>
          </a:prstGeom>
          <a:noFill/>
          <a:ln w="381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2414880" y="3505320"/>
            <a:ext cx="684720" cy="6847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2324160" y="1600200"/>
            <a:ext cx="1904040" cy="5324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1d2e"/>
                </a:solidFill>
                <a:latin typeface="Arial"/>
                <a:ea typeface="ＭＳ Ｐゴシック"/>
              </a:rPr>
              <a:t>Similar Taste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416200" y="1600200"/>
            <a:ext cx="2393280" cy="5324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1d2e"/>
                </a:solidFill>
                <a:latin typeface="Arial"/>
                <a:ea typeface="ＭＳ Ｐゴシック"/>
              </a:rPr>
              <a:t>Recommendation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686480" y="1447920"/>
            <a:ext cx="684720" cy="684720"/>
          </a:xfrm>
          <a:prstGeom prst="ellipse">
            <a:avLst/>
          </a:prstGeom>
          <a:noFill/>
          <a:ln w="381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4539600" y="3505320"/>
            <a:ext cx="684720" cy="6847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2414880" y="5410080"/>
            <a:ext cx="684720" cy="6847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4539600" y="5410080"/>
            <a:ext cx="684720" cy="6847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1562040" y="1447920"/>
            <a:ext cx="684720" cy="6847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Cross-Validation-Example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26F075-CA0C-447B-ABF0-589670E75BC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419040" y="3048120"/>
          <a:ext cx="8533800" cy="2234160"/>
        </p:xfrm>
        <a:graphic>
          <a:graphicData uri="http://schemas.openxmlformats.org/drawingml/2006/table">
            <a:tbl>
              <a:tblPr/>
              <a:tblGrid>
                <a:gridCol w="990360"/>
                <a:gridCol w="990360"/>
                <a:gridCol w="1066680"/>
                <a:gridCol w="1066680"/>
                <a:gridCol w="990360"/>
                <a:gridCol w="990360"/>
                <a:gridCol w="1176840"/>
                <a:gridCol w="1262520"/>
              </a:tblGrid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Runs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5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Splits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Run  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Run  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Run  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Run  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86%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2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Run  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 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82%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Data-Exploration-Covariance-Matrix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D207E8D-93AB-45E1-9542-A73C7BD7A29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181160" y="1346040"/>
          <a:ext cx="7086240" cy="3682440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736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Var(x1)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Cov(x1,x2)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Cov(x1,x3)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Cov(x1,x4)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Cov(x2,x1)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Var(x2)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Cov(x2,x3)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Cov(x2,x4)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Cov(x3,x1)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Cov(x3,x2)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Var(x3)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Cov(x3,x4)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Cov(x4,x1)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Cov(x4,x2)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Cov(x4,x3)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Var(x4)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Data-Exploration-Correlation-Matrix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CC857C6-DE99-4BFA-9F71-36FCC02DEC9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1181160" y="1346040"/>
          <a:ext cx="7086240" cy="3682440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736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Cor(x1,x2)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Cor(x1,x3)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Cor(x1,x4)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Cor(x2,x1)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Cor(x2,x3)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Cor(x2,x4)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Cor(x3,x1)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Cor(x3,x2)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Cor(x3,x4)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ea1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Cor(x4,x1)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Cor(x4,x2)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Cor(x4,x3)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Data-Exploration-Structured-Data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EA29C10-2F45-41EA-B41E-8246C2FCC6C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608040" y="1745640"/>
          <a:ext cx="8155800" cy="2149920"/>
        </p:xfrm>
        <a:graphic>
          <a:graphicData uri="http://schemas.openxmlformats.org/drawingml/2006/table">
            <a:tbl>
              <a:tblPr/>
              <a:tblGrid>
                <a:gridCol w="1790280"/>
                <a:gridCol w="636588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DataFrame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Spreadsheet like data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Feature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Column in the table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Attribute / input / predictor / variable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Outcome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Predicted.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Dependent variable / response / target / out put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Records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 row in the DataFrame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4"/>
          <p:cNvGraphicFramePr/>
          <p:nvPr/>
        </p:nvGraphicFramePr>
        <p:xfrm>
          <a:off x="1333440" y="4876920"/>
          <a:ext cx="6705000" cy="1482480"/>
        </p:xfrm>
        <a:graphic>
          <a:graphicData uri="http://schemas.openxmlformats.org/drawingml/2006/table">
            <a:tbl>
              <a:tblPr/>
              <a:tblGrid>
                <a:gridCol w="1676160"/>
                <a:gridCol w="1371600"/>
                <a:gridCol w="1752480"/>
                <a:gridCol w="1905120"/>
              </a:tblGrid>
              <a:tr h="351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Assets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Approved?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51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Application 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1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Application 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173" name="CustomShape 5"/>
          <p:cNvSpPr/>
          <p:nvPr/>
        </p:nvSpPr>
        <p:spPr>
          <a:xfrm>
            <a:off x="6743880" y="4114800"/>
            <a:ext cx="1294200" cy="608400"/>
          </a:xfrm>
          <a:prstGeom prst="wedgeRoundRectCallout">
            <a:avLst>
              <a:gd name="adj1" fmla="val -24407"/>
              <a:gd name="adj2" fmla="val 79589"/>
              <a:gd name="adj3" fmla="val 16667"/>
            </a:avLst>
          </a:prstGeom>
          <a:solidFill>
            <a:srgbClr val="b8cfff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Outcome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686480" y="4114800"/>
            <a:ext cx="1294200" cy="564480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Feature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399400" y="4114800"/>
            <a:ext cx="1143000" cy="564480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Feature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611640" y="4114800"/>
            <a:ext cx="1559160" cy="564480"/>
          </a:xfrm>
          <a:prstGeom prst="wedgeRoundRectCallout">
            <a:avLst>
              <a:gd name="adj1" fmla="val -2962"/>
              <a:gd name="adj2" fmla="val 87480"/>
              <a:gd name="adj3" fmla="val 16667"/>
            </a:avLst>
          </a:prstGeom>
          <a:solidFill>
            <a:srgbClr val="b8cfff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Dataframe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 rot="16200000">
            <a:off x="419040" y="5335200"/>
            <a:ext cx="532440" cy="837000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3280" y="5562720"/>
            <a:ext cx="126396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Row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data-practitioner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7E7ABF3-A8BE-4CA8-A142-9B6ABA4D0C5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266760" y="947880"/>
          <a:ext cx="8851320" cy="4479480"/>
        </p:xfrm>
        <a:graphic>
          <a:graphicData uri="http://schemas.openxmlformats.org/drawingml/2006/table">
            <a:tbl>
              <a:tblPr/>
              <a:tblGrid>
                <a:gridCol w="1528920"/>
                <a:gridCol w="2333520"/>
                <a:gridCol w="2766600"/>
                <a:gridCol w="2222640"/>
              </a:tblGrid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API users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practitioners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Scientists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a Nutshell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What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What &amp; Why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What, Why &amp; How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Background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developers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Developers, analysts, architects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Scientists (usually PhDs)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Knows the basics of API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Sound API knowledge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Excellent API Knowledge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2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Knowledge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 understanding of models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Knows the fundamentals of model behinds API.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(Not necessarily the math / stats theories powering the model)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Has deep understanding of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math / stats behind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Verify models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Copy-paste and pray!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Knows how to test and improve the model. Knows wide toolset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Knows how to test and improve the 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Further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“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Is there a sample code I can copy paste?”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 adopt new algorithms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 adopt and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write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new algorithms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Decision-Trees-Alogorithm-Summary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912761F-5F31-4DD6-BE55-2A917BD8950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84" name="Table 3"/>
          <p:cNvGraphicFramePr/>
          <p:nvPr/>
        </p:nvGraphicFramePr>
        <p:xfrm>
          <a:off x="428760" y="960120"/>
          <a:ext cx="8416080" cy="509616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89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891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891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 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91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4"/>
          <p:cNvSpPr/>
          <p:nvPr/>
        </p:nvSpPr>
        <p:spPr>
          <a:xfrm>
            <a:off x="6591240" y="335268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Dummy-Variables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09A6B8B-E8C8-4F99-B44A-59E90D9F355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88" name="Table 3"/>
          <p:cNvGraphicFramePr/>
          <p:nvPr/>
        </p:nvGraphicFramePr>
        <p:xfrm>
          <a:off x="190440" y="2499480"/>
          <a:ext cx="2056680" cy="2471760"/>
        </p:xfrm>
        <a:graphic>
          <a:graphicData uri="http://schemas.openxmlformats.org/drawingml/2006/table">
            <a:tbl>
              <a:tblPr/>
              <a:tblGrid>
                <a:gridCol w="761760"/>
                <a:gridCol w="1295280"/>
              </a:tblGrid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Divorced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 4"/>
          <p:cNvGraphicFramePr/>
          <p:nvPr/>
        </p:nvGraphicFramePr>
        <p:xfrm>
          <a:off x="2933640" y="2498760"/>
          <a:ext cx="1828080" cy="2224080"/>
        </p:xfrm>
        <a:graphic>
          <a:graphicData uri="http://schemas.openxmlformats.org/drawingml/2006/table">
            <a:tbl>
              <a:tblPr/>
              <a:tblGrid>
                <a:gridCol w="431280"/>
                <a:gridCol w="13971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 idx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Table 5"/>
          <p:cNvGraphicFramePr/>
          <p:nvPr/>
        </p:nvGraphicFramePr>
        <p:xfrm>
          <a:off x="5448240" y="2498760"/>
          <a:ext cx="3745800" cy="2198520"/>
        </p:xfrm>
        <a:graphic>
          <a:graphicData uri="http://schemas.openxmlformats.org/drawingml/2006/table">
            <a:tbl>
              <a:tblPr/>
              <a:tblGrid>
                <a:gridCol w="526680"/>
                <a:gridCol w="1258920"/>
                <a:gridCol w="858240"/>
                <a:gridCol w="110232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divorced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3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6"/>
          <p:cNvSpPr/>
          <p:nvPr/>
        </p:nvSpPr>
        <p:spPr>
          <a:xfrm>
            <a:off x="2351160" y="3581280"/>
            <a:ext cx="5054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175c8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4865760" y="3615120"/>
            <a:ext cx="505440" cy="45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175c8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factorization-0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5B866D4-3C24-4572-B0A2-3E38064C5BF9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704880" y="2499480"/>
          <a:ext cx="2056680" cy="2471760"/>
        </p:xfrm>
        <a:graphic>
          <a:graphicData uri="http://schemas.openxmlformats.org/drawingml/2006/table">
            <a:tbl>
              <a:tblPr/>
              <a:tblGrid>
                <a:gridCol w="761760"/>
                <a:gridCol w="1295280"/>
              </a:tblGrid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Divorced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 4"/>
          <p:cNvGraphicFramePr/>
          <p:nvPr/>
        </p:nvGraphicFramePr>
        <p:xfrm>
          <a:off x="6000840" y="2499480"/>
          <a:ext cx="1439640" cy="2224080"/>
        </p:xfrm>
        <a:graphic>
          <a:graphicData uri="http://schemas.openxmlformats.org/drawingml/2006/table">
            <a:tbl>
              <a:tblPr/>
              <a:tblGrid>
                <a:gridCol w="449280"/>
                <a:gridCol w="99072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3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60006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60006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3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60006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6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60006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3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60006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197" name="CustomShape 5"/>
          <p:cNvSpPr/>
          <p:nvPr/>
        </p:nvSpPr>
        <p:spPr>
          <a:xfrm>
            <a:off x="3124080" y="2499480"/>
            <a:ext cx="2513520" cy="243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6b8eb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Married = 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Single =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Divorced = 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feature-envgineering-1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5336002-2AED-41FF-8D35-B1BA20ABAAF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00" name="Table 3"/>
          <p:cNvGraphicFramePr/>
          <p:nvPr/>
        </p:nvGraphicFramePr>
        <p:xfrm>
          <a:off x="1181160" y="1485360"/>
          <a:ext cx="6857640" cy="3283560"/>
        </p:xfrm>
        <a:graphic>
          <a:graphicData uri="http://schemas.openxmlformats.org/drawingml/2006/table">
            <a:tbl>
              <a:tblPr/>
              <a:tblGrid>
                <a:gridCol w="1600200"/>
                <a:gridCol w="1371600"/>
                <a:gridCol w="1600200"/>
                <a:gridCol w="2286000"/>
              </a:tblGrid>
              <a:tr h="83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City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782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House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Price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782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Sq. ft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782c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Price / sq.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feet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42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San Jose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$ 800k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$ 400 / sqft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60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Mountain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View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$ 1,200 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(1.2M)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$ 800 / sqft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806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Francisco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$ 1,000 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 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$ 1000 / sqft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61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Gilroy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$ 700 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$ 175 / sqft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Feature-Extraction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07A745D-F1B5-48D1-A9DA-555B463A08E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03" name="Table 3"/>
          <p:cNvGraphicFramePr/>
          <p:nvPr/>
        </p:nvGraphicFramePr>
        <p:xfrm>
          <a:off x="647640" y="1346040"/>
          <a:ext cx="8152560" cy="1177920"/>
        </p:xfrm>
        <a:graphic>
          <a:graphicData uri="http://schemas.openxmlformats.org/drawingml/2006/table">
            <a:tbl>
              <a:tblPr/>
              <a:tblGrid>
                <a:gridCol w="1164600"/>
                <a:gridCol w="1164600"/>
                <a:gridCol w="1164600"/>
                <a:gridCol w="1164600"/>
                <a:gridCol w="1164600"/>
                <a:gridCol w="1164600"/>
                <a:gridCol w="116532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Customer _ 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Zipcode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Marital 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Owns a Home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11111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45,000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Jane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22222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2247840" y="2833560"/>
            <a:ext cx="608400" cy="594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cc2fc"/>
          </a:solidFill>
          <a:ln w="12600">
            <a:solidFill>
              <a:srgbClr val="6cc2fc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5" name="Table 5"/>
          <p:cNvGraphicFramePr/>
          <p:nvPr/>
        </p:nvGraphicFramePr>
        <p:xfrm>
          <a:off x="647640" y="3505320"/>
          <a:ext cx="8152560" cy="1177920"/>
        </p:xfrm>
        <a:graphic>
          <a:graphicData uri="http://schemas.openxmlformats.org/drawingml/2006/table">
            <a:tbl>
              <a:tblPr/>
              <a:tblGrid>
                <a:gridCol w="1164600"/>
                <a:gridCol w="1164600"/>
                <a:gridCol w="1164600"/>
                <a:gridCol w="1164600"/>
                <a:gridCol w="1164600"/>
                <a:gridCol w="1164600"/>
                <a:gridCol w="1165320"/>
              </a:tblGrid>
              <a:tr h="543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Marital 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Owns a Home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45,000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 rot="5400000">
            <a:off x="2424600" y="4858200"/>
            <a:ext cx="1092240" cy="1139400"/>
          </a:xfrm>
          <a:prstGeom prst="bentUpArrow">
            <a:avLst>
              <a:gd name="adj1" fmla="val 33426"/>
              <a:gd name="adj2" fmla="val 24036"/>
              <a:gd name="adj3" fmla="val 32082"/>
            </a:avLst>
          </a:prstGeom>
          <a:solidFill>
            <a:srgbClr val="6cc2fc"/>
          </a:solidFill>
          <a:ln w="12600">
            <a:solidFill>
              <a:srgbClr val="6cc2f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3848040" y="5334120"/>
            <a:ext cx="1675440" cy="589320"/>
          </a:xfrm>
          <a:prstGeom prst="rect">
            <a:avLst/>
          </a:prstGeom>
          <a:solidFill>
            <a:srgbClr val="f4b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Algorithm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6896160" y="5444280"/>
            <a:ext cx="1904040" cy="368640"/>
          </a:xfrm>
          <a:prstGeom prst="rect">
            <a:avLst/>
          </a:prstGeom>
          <a:solidFill>
            <a:srgbClr val="a7dbfd"/>
          </a:solidFill>
          <a:ln w="12600">
            <a:solidFill>
              <a:srgbClr val="6cc2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Credit Limit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829480" y="5429160"/>
            <a:ext cx="761040" cy="494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2857680" y="2927160"/>
            <a:ext cx="2361240" cy="39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Feature Extraction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00-04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1C0F5E2-83C5-47C0-98B9-50727490B58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790640" y="1066680"/>
          <a:ext cx="5637960" cy="3005640"/>
        </p:xfrm>
        <a:graphic>
          <a:graphicData uri="http://schemas.openxmlformats.org/drawingml/2006/table">
            <a:tbl>
              <a:tblPr/>
              <a:tblGrid>
                <a:gridCol w="939600"/>
                <a:gridCol w="939600"/>
                <a:gridCol w="939600"/>
                <a:gridCol w="939600"/>
                <a:gridCol w="939600"/>
                <a:gridCol w="940320"/>
              </a:tblGrid>
              <a:tr h="61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User/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0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4"/>
          <p:cNvGraphicFramePr/>
          <p:nvPr/>
        </p:nvGraphicFramePr>
        <p:xfrm>
          <a:off x="1790640" y="4474440"/>
          <a:ext cx="4726440" cy="1599480"/>
        </p:xfrm>
        <a:graphic>
          <a:graphicData uri="http://schemas.openxmlformats.org/drawingml/2006/table">
            <a:tbl>
              <a:tblPr/>
              <a:tblGrid>
                <a:gridCol w="945360"/>
                <a:gridCol w="945360"/>
                <a:gridCol w="945360"/>
                <a:gridCol w="945360"/>
                <a:gridCol w="945360"/>
              </a:tblGrid>
              <a:tr h="639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1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3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one-hot-encoding-09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351E62-7176-4690-800E-4C50876D4F6E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13" name="Table 3"/>
          <p:cNvGraphicFramePr/>
          <p:nvPr/>
        </p:nvGraphicFramePr>
        <p:xfrm>
          <a:off x="190440" y="2499480"/>
          <a:ext cx="2056680" cy="2471760"/>
        </p:xfrm>
        <a:graphic>
          <a:graphicData uri="http://schemas.openxmlformats.org/drawingml/2006/table">
            <a:tbl>
              <a:tblPr/>
              <a:tblGrid>
                <a:gridCol w="761760"/>
                <a:gridCol w="1295280"/>
              </a:tblGrid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Divorced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1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 4"/>
          <p:cNvGraphicFramePr/>
          <p:nvPr/>
        </p:nvGraphicFramePr>
        <p:xfrm>
          <a:off x="2933640" y="2498760"/>
          <a:ext cx="1828080" cy="2224080"/>
        </p:xfrm>
        <a:graphic>
          <a:graphicData uri="http://schemas.openxmlformats.org/drawingml/2006/table">
            <a:tbl>
              <a:tblPr/>
              <a:tblGrid>
                <a:gridCol w="431280"/>
                <a:gridCol w="13971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Status idx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 5"/>
          <p:cNvGraphicFramePr/>
          <p:nvPr/>
        </p:nvGraphicFramePr>
        <p:xfrm>
          <a:off x="5448240" y="2498760"/>
          <a:ext cx="3745800" cy="2198520"/>
        </p:xfrm>
        <a:graphic>
          <a:graphicData uri="http://schemas.openxmlformats.org/drawingml/2006/table">
            <a:tbl>
              <a:tblPr/>
              <a:tblGrid>
                <a:gridCol w="526680"/>
                <a:gridCol w="1258920"/>
                <a:gridCol w="858240"/>
                <a:gridCol w="110232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is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divorced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31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30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picture1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0622414-329A-4DF0-A452-DA9051F59F0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18" name="Table 3"/>
          <p:cNvGraphicFramePr/>
          <p:nvPr/>
        </p:nvGraphicFramePr>
        <p:xfrm>
          <a:off x="1562040" y="2133720"/>
          <a:ext cx="6247800" cy="2342160"/>
        </p:xfrm>
        <a:graphic>
          <a:graphicData uri="http://schemas.openxmlformats.org/drawingml/2006/table">
            <a:tbl>
              <a:tblPr/>
              <a:tblGrid>
                <a:gridCol w="1562040"/>
                <a:gridCol w="1562040"/>
                <a:gridCol w="1562040"/>
                <a:gridCol w="1562040"/>
              </a:tblGrid>
              <a:tr h="34776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Independent variables / predictors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outcome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gpa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(1,2,3,4)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Admitted?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6e2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Regressions-Generic-01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620680F-30D4-4D4C-B0DB-D9ADA1BCC57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21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22" name="CustomShape 4"/>
          <p:cNvSpPr/>
          <p:nvPr/>
        </p:nvSpPr>
        <p:spPr>
          <a:xfrm>
            <a:off x="6438960" y="144792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Regressions-Generic-02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932034E-8020-4520-B59B-8FEEDFEED2A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428760" y="960120"/>
          <a:ext cx="8416080" cy="423000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26" name="CustomShape 4"/>
          <p:cNvSpPr/>
          <p:nvPr/>
        </p:nvSpPr>
        <p:spPr>
          <a:xfrm>
            <a:off x="6438960" y="144792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Regressions-Generic-06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2695BB1-67A4-4A3F-A3C2-D9E6A2CEE52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29" name="Table 3"/>
          <p:cNvGraphicFramePr/>
          <p:nvPr/>
        </p:nvGraphicFramePr>
        <p:xfrm>
          <a:off x="428760" y="960120"/>
          <a:ext cx="8416080" cy="423000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30" name="CustomShape 4"/>
          <p:cNvSpPr/>
          <p:nvPr/>
        </p:nvSpPr>
        <p:spPr>
          <a:xfrm>
            <a:off x="6438960" y="220968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Residuals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EAA85A5-49AD-462B-AC96-29682E5BECD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33" name="Table 3"/>
          <p:cNvGraphicFramePr/>
          <p:nvPr/>
        </p:nvGraphicFramePr>
        <p:xfrm>
          <a:off x="3009960" y="1447920"/>
          <a:ext cx="3504600" cy="4336560"/>
        </p:xfrm>
        <a:graphic>
          <a:graphicData uri="http://schemas.openxmlformats.org/drawingml/2006/table">
            <a:tbl>
              <a:tblPr/>
              <a:tblGrid>
                <a:gridCol w="1168200"/>
                <a:gridCol w="1168200"/>
                <a:gridCol w="1168560"/>
              </a:tblGrid>
              <a:tr h="658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Meal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Tip ($)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Residual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6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57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Session-Unsupervised-Learning-Why-Dimensionality-Reduction--0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DD43BB2-48B2-43D3-A108-9012E1EC324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36" name="Table 3"/>
          <p:cNvGraphicFramePr/>
          <p:nvPr/>
        </p:nvGraphicFramePr>
        <p:xfrm>
          <a:off x="190440" y="2666880"/>
          <a:ext cx="5054040" cy="1980000"/>
        </p:xfrm>
        <a:graphic>
          <a:graphicData uri="http://schemas.openxmlformats.org/drawingml/2006/table">
            <a:tbl>
              <a:tblPr/>
              <a:tblGrid>
                <a:gridCol w="1010880"/>
                <a:gridCol w="1010880"/>
                <a:gridCol w="1010880"/>
                <a:gridCol w="1010880"/>
                <a:gridCol w="1010880"/>
              </a:tblGrid>
              <a:tr h="49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Height (cm)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Weight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(kg)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Height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(ft)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Weight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(lb)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Shoe size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6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237" name="CustomShape 4"/>
          <p:cNvSpPr/>
          <p:nvPr/>
        </p:nvSpPr>
        <p:spPr>
          <a:xfrm flipV="1">
            <a:off x="5803560" y="2629440"/>
            <a:ext cx="360" cy="20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1">
                <a:lumMod val="2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5803560" y="4710600"/>
            <a:ext cx="314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1">
                <a:lumMod val="2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6"/>
          <p:cNvSpPr/>
          <p:nvPr/>
        </p:nvSpPr>
        <p:spPr>
          <a:xfrm flipV="1">
            <a:off x="5981400" y="2782440"/>
            <a:ext cx="2514600" cy="175284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"/>
          <p:cNvSpPr/>
          <p:nvPr/>
        </p:nvSpPr>
        <p:spPr>
          <a:xfrm>
            <a:off x="6095880" y="423036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6626880" y="418104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6819840" y="370116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"/>
          <p:cNvSpPr/>
          <p:nvPr/>
        </p:nvSpPr>
        <p:spPr>
          <a:xfrm>
            <a:off x="7297560" y="343800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7231320" y="370116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7658280" y="345312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Garamond"/>
                <a:ea typeface="ＭＳ Ｐゴシック"/>
              </a:rPr>
              <a:t>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7940160" y="2974320"/>
            <a:ext cx="97920" cy="97920"/>
          </a:xfrm>
          <a:prstGeom prst="ellipse">
            <a:avLst/>
          </a:prstGeom>
          <a:solidFill>
            <a:srgbClr val="ffc000"/>
          </a:solidFill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4"/>
          <p:cNvSpPr/>
          <p:nvPr/>
        </p:nvSpPr>
        <p:spPr>
          <a:xfrm>
            <a:off x="7475400" y="361332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5"/>
          <p:cNvSpPr/>
          <p:nvPr/>
        </p:nvSpPr>
        <p:spPr>
          <a:xfrm>
            <a:off x="7330320" y="327816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6"/>
          <p:cNvSpPr/>
          <p:nvPr/>
        </p:nvSpPr>
        <p:spPr>
          <a:xfrm>
            <a:off x="7740000" y="315036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7"/>
          <p:cNvSpPr/>
          <p:nvPr/>
        </p:nvSpPr>
        <p:spPr>
          <a:xfrm>
            <a:off x="8104680" y="313812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8"/>
          <p:cNvSpPr/>
          <p:nvPr/>
        </p:nvSpPr>
        <p:spPr>
          <a:xfrm>
            <a:off x="6700680" y="384768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9"/>
          <p:cNvSpPr/>
          <p:nvPr/>
        </p:nvSpPr>
        <p:spPr>
          <a:xfrm>
            <a:off x="6402240" y="434160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0"/>
          <p:cNvSpPr/>
          <p:nvPr/>
        </p:nvSpPr>
        <p:spPr>
          <a:xfrm>
            <a:off x="7247880" y="3854160"/>
            <a:ext cx="97920" cy="97920"/>
          </a:xfrm>
          <a:prstGeom prst="ellipse">
            <a:avLst/>
          </a:prstGeom>
          <a:solidFill>
            <a:srgbClr val="92d050"/>
          </a:solidFill>
          <a:ln w="28440">
            <a:solidFill>
              <a:srgbClr val="8bba5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"/>
          <p:cNvSpPr/>
          <p:nvPr/>
        </p:nvSpPr>
        <p:spPr>
          <a:xfrm>
            <a:off x="8485200" y="4733280"/>
            <a:ext cx="51192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356f69"/>
                </a:solidFill>
                <a:latin typeface="CountryBlueprint"/>
                <a:ea typeface="ＭＳ Ｐゴシック"/>
              </a:rPr>
              <a:t>ft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CustomShape 22"/>
          <p:cNvSpPr/>
          <p:nvPr/>
        </p:nvSpPr>
        <p:spPr>
          <a:xfrm>
            <a:off x="5341680" y="2630160"/>
            <a:ext cx="461160" cy="18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c45d14"/>
                </a:solidFill>
                <a:latin typeface="CountryBlueprint"/>
                <a:ea typeface="ＭＳ Ｐゴシック"/>
              </a:rPr>
              <a:t>cm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String-Indexer-06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A6D09A5-99CA-4C36-AF19-069744732F3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58" name="Table 3"/>
          <p:cNvGraphicFramePr/>
          <p:nvPr/>
        </p:nvGraphicFramePr>
        <p:xfrm>
          <a:off x="1104840" y="1671480"/>
          <a:ext cx="2285280" cy="3579840"/>
        </p:xfrm>
        <a:graphic>
          <a:graphicData uri="http://schemas.openxmlformats.org/drawingml/2006/table">
            <a:tbl>
              <a:tblPr/>
              <a:tblGrid>
                <a:gridCol w="780840"/>
                <a:gridCol w="1504800"/>
              </a:tblGrid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yellow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7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259" name="CustomShape 4"/>
          <p:cNvSpPr/>
          <p:nvPr/>
        </p:nvSpPr>
        <p:spPr>
          <a:xfrm>
            <a:off x="3543480" y="2971800"/>
            <a:ext cx="1980000" cy="123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  <a:spcBef>
                <a:spcPts val="54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String Indexer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60" name="Table 5"/>
          <p:cNvGraphicFramePr/>
          <p:nvPr/>
        </p:nvGraphicFramePr>
        <p:xfrm>
          <a:off x="5676840" y="1671480"/>
          <a:ext cx="3040920" cy="3484440"/>
        </p:xfrm>
        <a:graphic>
          <a:graphicData uri="http://schemas.openxmlformats.org/drawingml/2006/table">
            <a:tbl>
              <a:tblPr/>
              <a:tblGrid>
                <a:gridCol w="626400"/>
                <a:gridCol w="1207440"/>
                <a:gridCol w="1207440"/>
              </a:tblGrid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Color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index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yellow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10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Sum-of-Squared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33BF068-6442-4AA7-B369-C25E5E29097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63" name="Table 3"/>
          <p:cNvGraphicFramePr/>
          <p:nvPr/>
        </p:nvGraphicFramePr>
        <p:xfrm>
          <a:off x="2171880" y="1358640"/>
          <a:ext cx="5562000" cy="4011840"/>
        </p:xfrm>
        <a:graphic>
          <a:graphicData uri="http://schemas.openxmlformats.org/drawingml/2006/table">
            <a:tbl>
              <a:tblPr/>
              <a:tblGrid>
                <a:gridCol w="1024560"/>
                <a:gridCol w="1024560"/>
                <a:gridCol w="1536840"/>
                <a:gridCol w="1976400"/>
              </a:tblGrid>
              <a:tr h="49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Meal #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Tip ($)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Residual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Residual </a:t>
                      </a:r>
                      <a:r>
                        <a:rPr b="1" lang="en-US" sz="2000" spc="-1" strike="noStrike" baseline="30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7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48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460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sum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Threshold-01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98E6881-8EF6-406B-B0E8-8446E7F0B11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66" name="Table 3"/>
          <p:cNvGraphicFramePr/>
          <p:nvPr/>
        </p:nvGraphicFramePr>
        <p:xfrm>
          <a:off x="1714680" y="720360"/>
          <a:ext cx="5866560" cy="2585160"/>
        </p:xfrm>
        <a:graphic>
          <a:graphicData uri="http://schemas.openxmlformats.org/drawingml/2006/table">
            <a:tbl>
              <a:tblPr/>
              <a:tblGrid>
                <a:gridCol w="1261080"/>
                <a:gridCol w="1004400"/>
                <a:gridCol w="1746720"/>
                <a:gridCol w="1854720"/>
              </a:tblGrid>
              <a:tr h="26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3308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Threshold=0.7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Spam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Not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94500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90)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TPR=TP /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=90 / 120=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30)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945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Spam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FPR=FP/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=10 / 80=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Table 4"/>
          <p:cNvGraphicFramePr/>
          <p:nvPr/>
        </p:nvGraphicFramePr>
        <p:xfrm>
          <a:off x="1714680" y="3566160"/>
          <a:ext cx="5866560" cy="3097080"/>
        </p:xfrm>
        <a:graphic>
          <a:graphicData uri="http://schemas.openxmlformats.org/drawingml/2006/table">
            <a:tbl>
              <a:tblPr/>
              <a:tblGrid>
                <a:gridCol w="1261080"/>
                <a:gridCol w="1004400"/>
                <a:gridCol w="1746720"/>
                <a:gridCol w="1854720"/>
              </a:tblGrid>
              <a:tr h="26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Predicted Condition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Threshold=0.8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(higher)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Spam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Predicted Not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11564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Condition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(n=200)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120)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70)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TPR=TP /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=70 / 120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58.33%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negative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</a:tr>
              <a:tr h="1115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Spam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 Positive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8)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FPR=FP/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Negative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=8/ 80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b3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 negative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(n = 72)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18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FEA2C74-0633-4E3D-8BB7-A6DE8B1B4F5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343080" y="3048120"/>
          <a:ext cx="3066480" cy="1204920"/>
        </p:xfrm>
        <a:graphic>
          <a:graphicData uri="http://schemas.openxmlformats.org/drawingml/2006/table">
            <a:tbl>
              <a:tblPr/>
              <a:tblGrid>
                <a:gridCol w="1022040"/>
                <a:gridCol w="1022040"/>
                <a:gridCol w="102276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108" name="CustomShape 4"/>
          <p:cNvSpPr/>
          <p:nvPr/>
        </p:nvSpPr>
        <p:spPr>
          <a:xfrm>
            <a:off x="3743280" y="3145320"/>
            <a:ext cx="2513520" cy="95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1d2e"/>
                </a:solidFill>
                <a:latin typeface="Times New Roman"/>
                <a:ea typeface="ＭＳ Ｐゴシック"/>
              </a:rPr>
              <a:t>Estimator. fit()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591240" y="3048120"/>
            <a:ext cx="1751400" cy="11419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c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1d2e"/>
                </a:solidFill>
                <a:latin typeface="Times New Roman"/>
                <a:ea typeface="ＭＳ Ｐゴシック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Transformers-03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EE62069-2C74-4B19-9877-CF6DF25CD39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743040" y="3051720"/>
          <a:ext cx="2666160" cy="1204920"/>
        </p:xfrm>
        <a:graphic>
          <a:graphicData uri="http://schemas.openxmlformats.org/drawingml/2006/table">
            <a:tbl>
              <a:tblPr/>
              <a:tblGrid>
                <a:gridCol w="888840"/>
                <a:gridCol w="888840"/>
                <a:gridCol w="88884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3743280" y="3145320"/>
            <a:ext cx="2513520" cy="95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1d2e"/>
                </a:solidFill>
                <a:latin typeface="Times New Roman"/>
                <a:ea typeface="ＭＳ Ｐゴシック"/>
              </a:rPr>
              <a:t>Transformer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72" name="Table 5"/>
          <p:cNvGraphicFramePr/>
          <p:nvPr/>
        </p:nvGraphicFramePr>
        <p:xfrm>
          <a:off x="6591240" y="3048120"/>
          <a:ext cx="2044080" cy="1204920"/>
        </p:xfrm>
        <a:graphic>
          <a:graphicData uri="http://schemas.openxmlformats.org/drawingml/2006/table">
            <a:tbl>
              <a:tblPr/>
              <a:tblGrid>
                <a:gridCol w="1022040"/>
                <a:gridCol w="102240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UG-01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97373D0-7AEB-4E5A-A703-54D1BBFB17E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75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UG-04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4C11105-4824-475F-9322-10066F2612D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78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79" name="CustomShape 4"/>
          <p:cNvSpPr/>
          <p:nvPr/>
        </p:nvSpPr>
        <p:spPr>
          <a:xfrm>
            <a:off x="6438960" y="426708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UG-06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C0AA7C9-BF43-43F0-B2BD-A3F589D9BBB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82" name="Table 3"/>
          <p:cNvGraphicFramePr/>
          <p:nvPr/>
        </p:nvGraphicFramePr>
        <p:xfrm>
          <a:off x="266760" y="1295280"/>
          <a:ext cx="3990240" cy="285732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31752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0 (16 cars out of 32 )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Lincoln Continental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Camaro Z28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Maserati Bora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450SL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17.3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280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19.2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…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Pontiac Firebird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19.2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Table 4"/>
          <p:cNvGraphicFramePr/>
          <p:nvPr/>
        </p:nvGraphicFramePr>
        <p:xfrm>
          <a:off x="4837680" y="1295280"/>
          <a:ext cx="3990240" cy="285732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31752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1 (16 cars out of 32 )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Mazda RX4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22.8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Porsche 914-2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Fiat X1-9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…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Honda Civic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30.4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Toyota Corolla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33.9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84" name="CustomShape 5"/>
          <p:cNvSpPr/>
          <p:nvPr/>
        </p:nvSpPr>
        <p:spPr>
          <a:xfrm>
            <a:off x="7810560" y="167652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6"/>
          <p:cNvSpPr/>
          <p:nvPr/>
        </p:nvSpPr>
        <p:spPr>
          <a:xfrm>
            <a:off x="3238560" y="167652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6" name="Table 7"/>
          <p:cNvGraphicFramePr/>
          <p:nvPr/>
        </p:nvGraphicFramePr>
        <p:xfrm>
          <a:off x="1104840" y="4572000"/>
          <a:ext cx="2514240" cy="1011600"/>
        </p:xfrm>
        <a:graphic>
          <a:graphicData uri="http://schemas.openxmlformats.org/drawingml/2006/table">
            <a:tbl>
              <a:tblPr/>
              <a:tblGrid>
                <a:gridCol w="914400"/>
                <a:gridCol w="1600200"/>
              </a:tblGrid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WSSSE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UG-07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FBFB674-980F-4D0F-9D8A-ADAC1182D9D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289" name="Table 3"/>
          <p:cNvGraphicFramePr/>
          <p:nvPr/>
        </p:nvGraphicFramePr>
        <p:xfrm>
          <a:off x="236520" y="2895480"/>
          <a:ext cx="3990240" cy="205452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29160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2 (14 cars / 32 )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280C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17.8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0492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Pontiac Firebird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19.2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Mazda RX4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21.0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240D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Table 4"/>
          <p:cNvGraphicFramePr/>
          <p:nvPr/>
        </p:nvGraphicFramePr>
        <p:xfrm>
          <a:off x="4762440" y="2895480"/>
          <a:ext cx="3990240" cy="204084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29160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3 (6 cars / 32 )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Porsche 914-2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Fiat X1-9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Honda Civic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Toyota Corolla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33.9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291" name="CustomShape 5"/>
          <p:cNvSpPr/>
          <p:nvPr/>
        </p:nvSpPr>
        <p:spPr>
          <a:xfrm>
            <a:off x="7808040" y="327672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>
            <a:off x="3234600" y="327672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3" name="Table 7"/>
          <p:cNvGraphicFramePr/>
          <p:nvPr/>
        </p:nvGraphicFramePr>
        <p:xfrm>
          <a:off x="1939680" y="5160960"/>
          <a:ext cx="2287080" cy="1303200"/>
        </p:xfrm>
        <a:graphic>
          <a:graphicData uri="http://schemas.openxmlformats.org/drawingml/2006/table">
            <a:tbl>
              <a:tblPr/>
              <a:tblGrid>
                <a:gridCol w="831600"/>
                <a:gridCol w="1455840"/>
              </a:tblGrid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WSSSE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 8"/>
          <p:cNvGraphicFramePr/>
          <p:nvPr/>
        </p:nvGraphicFramePr>
        <p:xfrm>
          <a:off x="236520" y="996480"/>
          <a:ext cx="3990240" cy="116604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29160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0 (2 cars / 32 )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Lincoln Continental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Cadillac Fleetwood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Table 9"/>
          <p:cNvGraphicFramePr/>
          <p:nvPr/>
        </p:nvGraphicFramePr>
        <p:xfrm>
          <a:off x="4762440" y="996480"/>
          <a:ext cx="3990240" cy="1749240"/>
        </p:xfrm>
        <a:graphic>
          <a:graphicData uri="http://schemas.openxmlformats.org/drawingml/2006/table">
            <a:tbl>
              <a:tblPr/>
              <a:tblGrid>
                <a:gridCol w="2355120"/>
                <a:gridCol w="850320"/>
                <a:gridCol w="785160"/>
              </a:tblGrid>
              <a:tr h="291600">
                <a:tc gridSpan="3"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Group 1 (10 cars / 32 )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Camaro Z28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Maserati Bora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450SE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450SL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296" name="CustomShape 10"/>
          <p:cNvSpPr/>
          <p:nvPr/>
        </p:nvSpPr>
        <p:spPr>
          <a:xfrm>
            <a:off x="3238560" y="137160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7658280" y="1347120"/>
            <a:ext cx="75240" cy="1512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UG-08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DC64258-5C4A-48D7-BB2F-4E746098D97E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00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301" name="CustomShape 4"/>
          <p:cNvSpPr/>
          <p:nvPr/>
        </p:nvSpPr>
        <p:spPr>
          <a:xfrm>
            <a:off x="6438960" y="4495680"/>
            <a:ext cx="15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UG-10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B98E505-D669-400D-B146-77D0F4701E1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04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UG-11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053CA2B-8406-4E04-AB2D-366C5DF1258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07" name="Table 3"/>
          <p:cNvGraphicFramePr/>
          <p:nvPr/>
        </p:nvGraphicFramePr>
        <p:xfrm>
          <a:off x="1562040" y="1393560"/>
          <a:ext cx="6247800" cy="3304080"/>
        </p:xfrm>
        <a:graphic>
          <a:graphicData uri="http://schemas.openxmlformats.org/drawingml/2006/table">
            <a:tbl>
              <a:tblPr/>
              <a:tblGrid>
                <a:gridCol w="457200"/>
                <a:gridCol w="1625400"/>
                <a:gridCol w="1041120"/>
                <a:gridCol w="1041120"/>
                <a:gridCol w="1041120"/>
                <a:gridCol w="1042200"/>
              </a:tblGrid>
              <a:tr h="4806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1" lang="en-US" sz="24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1" lang="en-US" sz="24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1" lang="en-US" sz="24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1" lang="en-US" sz="2400" spc="-1" strike="noStrike" baseline="-2500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0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27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62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601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2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r>
                        <a:rPr b="0" lang="en-US" sz="24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UG-12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64BF0E4-A92D-4E79-B0DF-638F66F39FF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10" name="Table 3"/>
          <p:cNvGraphicFramePr/>
          <p:nvPr/>
        </p:nvGraphicFramePr>
        <p:xfrm>
          <a:off x="1028880" y="1346040"/>
          <a:ext cx="7695720" cy="1086120"/>
        </p:xfrm>
        <a:graphic>
          <a:graphicData uri="http://schemas.openxmlformats.org/drawingml/2006/table">
            <a:tbl>
              <a:tblPr/>
              <a:tblGrid>
                <a:gridCol w="1282680"/>
                <a:gridCol w="1282680"/>
                <a:gridCol w="1282680"/>
                <a:gridCol w="1282680"/>
                <a:gridCol w="1282680"/>
                <a:gridCol w="1282680"/>
              </a:tblGrid>
              <a:tr h="76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Customer 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Online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orders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Store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visits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Amount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spent per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visit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Credit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card type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Uses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email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discounts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$78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AMEX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 4"/>
          <p:cNvGraphicFramePr/>
          <p:nvPr/>
        </p:nvGraphicFramePr>
        <p:xfrm>
          <a:off x="1028880" y="3505320"/>
          <a:ext cx="5180760" cy="1086120"/>
        </p:xfrm>
        <a:graphic>
          <a:graphicData uri="http://schemas.openxmlformats.org/drawingml/2006/table">
            <a:tbl>
              <a:tblPr/>
              <a:tblGrid>
                <a:gridCol w="1904760"/>
                <a:gridCol w="838080"/>
                <a:gridCol w="838080"/>
                <a:gridCol w="160020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Customer ID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(masked UUID)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Aaaa-bbbb-cccc-dddd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17.5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312" name="CustomShape 5"/>
          <p:cNvSpPr/>
          <p:nvPr/>
        </p:nvSpPr>
        <p:spPr>
          <a:xfrm>
            <a:off x="3543480" y="2666880"/>
            <a:ext cx="761040" cy="76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"/>
          <p:cNvSpPr/>
          <p:nvPr/>
        </p:nvSpPr>
        <p:spPr>
          <a:xfrm>
            <a:off x="4152960" y="2895480"/>
            <a:ext cx="2894400" cy="608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Dimensionality Reduction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UG-14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B330312-BC5F-47CD-9FC6-7CCF35B2726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16" name="Table 3"/>
          <p:cNvGraphicFramePr/>
          <p:nvPr/>
        </p:nvGraphicFramePr>
        <p:xfrm>
          <a:off x="428760" y="960120"/>
          <a:ext cx="8416080" cy="4571280"/>
        </p:xfrm>
        <a:graphic>
          <a:graphicData uri="http://schemas.openxmlformats.org/drawingml/2006/table">
            <a:tbl>
              <a:tblPr/>
              <a:tblGrid>
                <a:gridCol w="1907280"/>
                <a:gridCol w="1493640"/>
                <a:gridCol w="2379960"/>
                <a:gridCol w="2635560"/>
              </a:tblGrid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Neighbor(KNN)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77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33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6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Algorithm-Summary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E8E1192-36F9-4110-B269-833B89958D7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712440" y="1039320"/>
          <a:ext cx="8316360" cy="5515920"/>
        </p:xfrm>
        <a:graphic>
          <a:graphicData uri="http://schemas.openxmlformats.org/drawingml/2006/table">
            <a:tbl>
              <a:tblPr/>
              <a:tblGrid>
                <a:gridCol w="1839600"/>
                <a:gridCol w="1367640"/>
                <a:gridCol w="2195280"/>
                <a:gridCol w="2914200"/>
              </a:tblGrid>
              <a:tr h="320040"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919800"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 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182600"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 (KNN)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919800"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99320"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99320"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 reduction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7520">
                <a:tc>
                  <a:txBody>
                    <a:bodyPr lIns="81720" rIns="81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1720" rIns="8172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720" marR="81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4"/>
          <p:cNvSpPr/>
          <p:nvPr/>
        </p:nvSpPr>
        <p:spPr>
          <a:xfrm>
            <a:off x="6667560" y="2743200"/>
            <a:ext cx="22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vector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93BCB71-12E2-4254-9D50-18A1C6AC89E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19" name="Table 3"/>
          <p:cNvGraphicFramePr/>
          <p:nvPr/>
        </p:nvGraphicFramePr>
        <p:xfrm>
          <a:off x="2476440" y="990720"/>
          <a:ext cx="3990240" cy="1457640"/>
        </p:xfrm>
        <a:graphic>
          <a:graphicData uri="http://schemas.openxmlformats.org/drawingml/2006/table">
            <a:tbl>
              <a:tblPr/>
              <a:tblGrid>
                <a:gridCol w="1967760"/>
                <a:gridCol w="710640"/>
                <a:gridCol w="655920"/>
                <a:gridCol w="656280"/>
              </a:tblGrid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Mazda RX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240D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Lincoln Continental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Toyota Corolla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33.9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320" name="CustomShape 4"/>
          <p:cNvSpPr/>
          <p:nvPr/>
        </p:nvSpPr>
        <p:spPr>
          <a:xfrm>
            <a:off x="4395240" y="2787120"/>
            <a:ext cx="761040" cy="761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227200" y="2961360"/>
            <a:ext cx="3420360" cy="412200"/>
          </a:xfrm>
          <a:prstGeom prst="rect">
            <a:avLst/>
          </a:prstGeom>
          <a:solidFill>
            <a:srgbClr val="92d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Vector Assembler [mpg + cyl]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2" name="Table 6"/>
          <p:cNvGraphicFramePr/>
          <p:nvPr/>
        </p:nvGraphicFramePr>
        <p:xfrm>
          <a:off x="2484000" y="3598200"/>
          <a:ext cx="4944600" cy="1506240"/>
        </p:xfrm>
        <a:graphic>
          <a:graphicData uri="http://schemas.openxmlformats.org/drawingml/2006/table">
            <a:tbl>
              <a:tblPr/>
              <a:tblGrid>
                <a:gridCol w="1831320"/>
                <a:gridCol w="660960"/>
                <a:gridCol w="610200"/>
                <a:gridCol w="622800"/>
                <a:gridCol w="1219680"/>
              </a:tblGrid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mpg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cyl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hp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Features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Mazda RX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[21,6]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Merc 240D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[24,4]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9160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Lincoln Continental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[10,8]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39840"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Toyota Corolla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78480" rIns="784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[34,4]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78480" marR="784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word-to-vectors-1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26C185-7EAA-4941-9B15-E731B56BB63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25" name="Table 3"/>
          <p:cNvGraphicFramePr/>
          <p:nvPr/>
        </p:nvGraphicFramePr>
        <p:xfrm>
          <a:off x="996480" y="3048120"/>
          <a:ext cx="7422840" cy="1812960"/>
        </p:xfrm>
        <a:graphic>
          <a:graphicData uri="http://schemas.openxmlformats.org/drawingml/2006/table">
            <a:tbl>
              <a:tblPr/>
              <a:tblGrid>
                <a:gridCol w="1479960"/>
                <a:gridCol w="990360"/>
                <a:gridCol w="1218960"/>
                <a:gridCol w="1143000"/>
                <a:gridCol w="259092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word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frequency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dog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vector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doc 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[ 1 ,1 ,1 ]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doc 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[ 1 ,0 ,1 ]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doc 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[ 1 ,1 ,0 ]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doc 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[ 0 ,2 ,1 ]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26" name="CustomShape 4"/>
          <p:cNvSpPr/>
          <p:nvPr/>
        </p:nvSpPr>
        <p:spPr>
          <a:xfrm>
            <a:off x="684360" y="1143000"/>
            <a:ext cx="1791000" cy="608400"/>
          </a:xfrm>
          <a:prstGeom prst="rect">
            <a:avLst/>
          </a:prstGeom>
          <a:solidFill>
            <a:schemeClr val="tx1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aramond"/>
                <a:ea typeface="ＭＳ Ｐゴシック"/>
              </a:rPr>
              <a:t>Document 1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Cat  dog  cow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857680" y="1143000"/>
            <a:ext cx="1904040" cy="608400"/>
          </a:xfrm>
          <a:prstGeom prst="rect">
            <a:avLst/>
          </a:prstGeom>
          <a:solidFill>
            <a:schemeClr val="tx1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aramond"/>
                <a:ea typeface="ＭＳ Ｐゴシック"/>
              </a:rPr>
              <a:t>Document 2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Cat  dog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5140440" y="1143000"/>
            <a:ext cx="1830600" cy="608400"/>
          </a:xfrm>
          <a:prstGeom prst="rect">
            <a:avLst/>
          </a:prstGeom>
          <a:solidFill>
            <a:schemeClr val="tx1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aramond"/>
                <a:ea typeface="ＭＳ Ｐゴシック"/>
              </a:rPr>
              <a:t>Document 3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Cat  Cow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684360" y="1981080"/>
            <a:ext cx="1791000" cy="608400"/>
          </a:xfrm>
          <a:prstGeom prst="rect">
            <a:avLst/>
          </a:prstGeom>
          <a:solidFill>
            <a:schemeClr val="tx1"/>
          </a:solidFill>
          <a:ln w="12600">
            <a:solidFill>
              <a:schemeClr val="bg1">
                <a:lumMod val="1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aramond"/>
                <a:ea typeface="ＭＳ Ｐゴシック"/>
              </a:rPr>
              <a:t>Document 4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Cow  Cow  Dog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5143680" y="2000160"/>
            <a:ext cx="1827720" cy="665640"/>
          </a:xfrm>
          <a:prstGeom prst="wedgeRectCallout">
            <a:avLst>
              <a:gd name="adj1" fmla="val -40064"/>
              <a:gd name="adj2" fmla="val 101816"/>
            </a:avLst>
          </a:prstGeom>
          <a:solidFill>
            <a:srgbClr val="b8cfff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Document/Term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Matrix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04880" y="2645280"/>
            <a:ext cx="8120520" cy="12132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2160" tIns="46080" bIns="4608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Decision Trees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362320" y="4134240"/>
            <a:ext cx="6471000" cy="103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Masking Data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E961F53-170D-4EAA-A5D5-866BCF3A1D8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35" name="Table 3"/>
          <p:cNvGraphicFramePr/>
          <p:nvPr/>
        </p:nvGraphicFramePr>
        <p:xfrm>
          <a:off x="1028880" y="1346040"/>
          <a:ext cx="6560280" cy="1311480"/>
        </p:xfrm>
        <a:graphic>
          <a:graphicData uri="http://schemas.openxmlformats.org/drawingml/2006/table">
            <a:tbl>
              <a:tblPr/>
              <a:tblGrid>
                <a:gridCol w="2108160"/>
                <a:gridCol w="689040"/>
                <a:gridCol w="2515680"/>
                <a:gridCol w="1247760"/>
              </a:tblGrid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Customer SSN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Email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111-22-3333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customer@gmail.com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$120,000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6" name="Table 4"/>
          <p:cNvGraphicFramePr/>
          <p:nvPr/>
        </p:nvGraphicFramePr>
        <p:xfrm>
          <a:off x="1028880" y="3505320"/>
          <a:ext cx="6926040" cy="1086120"/>
        </p:xfrm>
        <a:graphic>
          <a:graphicData uri="http://schemas.openxmlformats.org/drawingml/2006/table">
            <a:tbl>
              <a:tblPr/>
              <a:tblGrid>
                <a:gridCol w="2593800"/>
                <a:gridCol w="781560"/>
                <a:gridCol w="2206080"/>
                <a:gridCol w="1344960"/>
              </a:tblGrid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Customer SSN masked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Email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543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aaaa-bbbb-cccc-dddd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customer@gmail.com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$120,000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337" name="CustomShape 5"/>
          <p:cNvSpPr/>
          <p:nvPr/>
        </p:nvSpPr>
        <p:spPr>
          <a:xfrm>
            <a:off x="3543480" y="2666880"/>
            <a:ext cx="761040" cy="76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6"/>
          <p:cNvSpPr/>
          <p:nvPr/>
        </p:nvSpPr>
        <p:spPr>
          <a:xfrm>
            <a:off x="4152960" y="2895480"/>
            <a:ext cx="188136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Masking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PCA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B00C881-6C49-4CF0-8E8C-50661F5DF73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341" name="Table 3"/>
          <p:cNvGraphicFramePr/>
          <p:nvPr/>
        </p:nvGraphicFramePr>
        <p:xfrm>
          <a:off x="1028880" y="1346040"/>
          <a:ext cx="2565000" cy="1197000"/>
        </p:xfrm>
        <a:graphic>
          <a:graphicData uri="http://schemas.openxmlformats.org/drawingml/2006/table">
            <a:tbl>
              <a:tblPr/>
              <a:tblGrid>
                <a:gridCol w="1282680"/>
                <a:gridCol w="1282680"/>
              </a:tblGrid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Original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100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  <p:sp>
        <p:nvSpPr>
          <p:cNvPr id="342" name="CustomShape 4"/>
          <p:cNvSpPr/>
          <p:nvPr/>
        </p:nvSpPr>
        <p:spPr>
          <a:xfrm rot="16200000">
            <a:off x="4313520" y="960120"/>
            <a:ext cx="761040" cy="140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3627360" y="2011680"/>
            <a:ext cx="2315880" cy="608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Dimensionality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Reduction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344" name="Table 6"/>
          <p:cNvGraphicFramePr/>
          <p:nvPr/>
        </p:nvGraphicFramePr>
        <p:xfrm>
          <a:off x="5679720" y="1397880"/>
          <a:ext cx="2565000" cy="1197000"/>
        </p:xfrm>
        <a:graphic>
          <a:graphicData uri="http://schemas.openxmlformats.org/drawingml/2006/table">
            <a:tbl>
              <a:tblPr/>
              <a:tblGrid>
                <a:gridCol w="1282680"/>
                <a:gridCol w="1282680"/>
              </a:tblGrid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Reduced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Algorithm-Summary-02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3F749F2-67C2-47D5-B1AA-C8E0D655C5F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700920" y="840600"/>
          <a:ext cx="8175600" cy="5714640"/>
        </p:xfrm>
        <a:graphic>
          <a:graphicData uri="http://schemas.openxmlformats.org/drawingml/2006/table">
            <a:tbl>
              <a:tblPr/>
              <a:tblGrid>
                <a:gridCol w="1893240"/>
                <a:gridCol w="1407600"/>
                <a:gridCol w="2259000"/>
                <a:gridCol w="2616120"/>
              </a:tblGrid>
              <a:tr h="317160"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Sub Category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Example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1135440"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house prices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 stock price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Polynomial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Stepwise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Ridge, Lasso, Elastic 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1163880"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Cancer or not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Spam or not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Logistic Regression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Naïve  Bayes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 Nearest Neighbor (KNN)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924480"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(credit card fraud detection)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Regression(predict stock prices)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Decision Trees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Random Forests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28760"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01120"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Unsupervised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Group Uber trips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Cluster DNA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K-Means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Hierarchical clustering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01120"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Dimensionality reduction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Reducing number of dimensions in data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428760"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13920">
                <a:tc>
                  <a:txBody>
                    <a:bodyPr lIns="81000" rIns="81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1000" rIns="81000"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 movies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1000" rIns="81000"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Collaborative Filtering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1000" marR="81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sp>
        <p:nvSpPr>
          <p:cNvPr id="117" name="CustomShape 4"/>
          <p:cNvSpPr/>
          <p:nvPr/>
        </p:nvSpPr>
        <p:spPr>
          <a:xfrm>
            <a:off x="6591240" y="2971800"/>
            <a:ext cx="22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8440">
            <a:solidFill>
              <a:schemeClr val="bg2">
                <a:lumMod val="95000"/>
                <a:lumOff val="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Bayes-Prediction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38EF822-7B78-4F43-9299-AA9C1742231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20" name="Table 3"/>
          <p:cNvGraphicFramePr/>
          <p:nvPr/>
        </p:nvGraphicFramePr>
        <p:xfrm>
          <a:off x="704880" y="1000440"/>
          <a:ext cx="8000280" cy="5530680"/>
        </p:xfrm>
        <a:graphic>
          <a:graphicData uri="http://schemas.openxmlformats.org/drawingml/2006/table">
            <a:tbl>
              <a:tblPr/>
              <a:tblGrid>
                <a:gridCol w="1116720"/>
                <a:gridCol w="1053360"/>
                <a:gridCol w="1264320"/>
                <a:gridCol w="1404720"/>
                <a:gridCol w="1404720"/>
                <a:gridCol w="1756800"/>
              </a:tblGrid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Weather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Class/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P(go-out)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P(stay-home)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Prediction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0204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Stay-home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Stay-home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Stay-home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49140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52668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Stay-home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52380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Stay-home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Categorical-Variables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CA1D9C9-8FCE-43D1-A32D-2C47C70E8F7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704880" y="2922120"/>
          <a:ext cx="7611840" cy="1177920"/>
        </p:xfrm>
        <a:graphic>
          <a:graphicData uri="http://schemas.openxmlformats.org/drawingml/2006/table">
            <a:tbl>
              <a:tblPr/>
              <a:tblGrid>
                <a:gridCol w="1131120"/>
                <a:gridCol w="840960"/>
                <a:gridCol w="840960"/>
                <a:gridCol w="1349640"/>
                <a:gridCol w="1086840"/>
                <a:gridCol w="1218960"/>
                <a:gridCol w="1143720"/>
              </a:tblGrid>
              <a:tr h="543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Income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Marital Status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Owns a Home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45,000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Single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  <a:tr h="31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84,000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Married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c032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4880" y="0"/>
            <a:ext cx="8666640" cy="68940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Classification-02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572680" y="6556320"/>
            <a:ext cx="545040" cy="22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BA18A57-48CA-411A-B529-E9B7080CD38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343080" y="1492560"/>
          <a:ext cx="4037760" cy="4078440"/>
        </p:xfrm>
        <a:graphic>
          <a:graphicData uri="http://schemas.openxmlformats.org/drawingml/2006/table">
            <a:tbl>
              <a:tblPr/>
              <a:tblGrid>
                <a:gridCol w="1346040"/>
                <a:gridCol w="1346040"/>
                <a:gridCol w="1346040"/>
              </a:tblGrid>
              <a:tr h="49140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Weather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Class/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Go-out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Working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Sunny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71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Rainy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Broken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Stay home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4"/>
          <p:cNvGraphicFramePr/>
          <p:nvPr/>
        </p:nvGraphicFramePr>
        <p:xfrm>
          <a:off x="4915080" y="1492560"/>
          <a:ext cx="4037760" cy="4078440"/>
        </p:xfrm>
        <a:graphic>
          <a:graphicData uri="http://schemas.openxmlformats.org/drawingml/2006/table">
            <a:tbl>
              <a:tblPr/>
              <a:tblGrid>
                <a:gridCol w="1346040"/>
                <a:gridCol w="1346040"/>
                <a:gridCol w="1346040"/>
              </a:tblGrid>
              <a:tr h="49140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Weather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Class/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794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  <a:tr h="3589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cff"/>
                    </a:solidFill>
                  </a:tcPr>
                </a:tc>
              </a:tr>
              <a:tr h="35712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e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378651</TotalTime>
  <Application>LibreOffice/6.0.7.3$Linux_X86_64 LibreOffice_project/00m0$Build-3</Application>
  <Words>3959</Words>
  <Paragraphs>1953</Paragraphs>
  <Company>LearningPatterns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/>
  <dc:description/>
  <dc:language>en-US</dc:language>
  <cp:lastModifiedBy/>
  <cp:lastPrinted>2017-03-10T22:32:27Z</cp:lastPrinted>
  <dcterms:modified xsi:type="dcterms:W3CDTF">2019-07-11T16:28:50Z</dcterms:modified>
  <cp:revision>4405</cp:revision>
  <dc:subject/>
  <dc:title>Fast Track to Spring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LearningPatterns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54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54</vt:i4>
  </property>
</Properties>
</file>