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slide" Target="slides/slide55.xml"/><Relationship Id="rId64" Type="http://schemas.openxmlformats.org/officeDocument/2006/relationships/slide" Target="slides/slide56.xml"/><Relationship Id="rId65" Type="http://schemas.openxmlformats.org/officeDocument/2006/relationships/slide" Target="slides/slide57.xml"/><Relationship Id="rId66" Type="http://schemas.openxmlformats.org/officeDocument/2006/relationships/slide" Target="slides/slide58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000"/>
            </a:pPr>
            <a:r>
              <a:t>Denial of Service (DoS)</a:t>
            </a:r>
          </a:p>
          <a:p>
            <a:r>
              <a:t>Input Validation</a:t>
            </a:r>
          </a:p>
          <a:p>
            <a:r>
              <a:t>Mutability</a:t>
            </a:r>
          </a:p>
          <a:p>
            <a:r>
              <a:t>Variable Scope</a:t>
            </a:r>
          </a:p>
          <a:p>
            <a:r>
              <a:t>Thread Safety</a:t>
            </a:r>
          </a:p>
          <a:p>
            <a:r>
              <a:t>Exception Handling</a:t>
            </a:r>
          </a:p>
          <a:p>
            <a:r>
              <a:t>Role-Based Authentication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 sz="4200"/>
            </a:pPr>
            <a:r>
              <a:t>Java Secure Coding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Validate All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Inpute Sources:</a:t>
            </a:r>
          </a:p>
          <a:p>
            <a:pPr lvl="1"/>
            <a:r>
              <a:t> Method Arguments</a:t>
            </a:r>
          </a:p>
          <a:p>
            <a:pPr lvl="1"/>
            <a:r>
              <a:t> External Streams</a:t>
            </a:r>
          </a:p>
          <a:p>
            <a:r>
              <a:t> If from untrusted sources, validate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Validate Output From Objects As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Example:</a:t>
            </a:r>
            <a:r>
              <a:rPr>
                <a:latin typeface="Courier New"/>
              </a:rPr>
              <a:t> Class</a:t>
            </a:r>
            <a:r>
              <a:t> object returned by</a:t>
            </a:r>
            <a:r>
              <a:rPr>
                <a:latin typeface="Courier New"/>
              </a:rPr>
              <a:t> ClassLoaders</a:t>
            </a:r>
          </a:p>
          <a:p>
            <a:r>
              <a:t> ClassLoader instances which</a:t>
            </a:r>
          </a:p>
          <a:p>
            <a:pPr lvl="1"/>
            <a:r>
              <a:t> get passed as arguments</a:t>
            </a:r>
          </a:p>
          <a:p>
            <a:pPr lvl="1"/>
            <a:r>
              <a:t> or are set in</a:t>
            </a:r>
            <a:r>
              <a:rPr>
                <a:latin typeface="Courier New"/>
              </a:rPr>
              <a:t> Thread</a:t>
            </a:r>
            <a:r>
              <a:t> context can be controled by attacker</a:t>
            </a:r>
          </a:p>
          <a:p>
            <a:r>
              <a:t> So, don't make many assumptions when calling this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Define Wrappers Around Native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Java code unlike native methods is secure, so :</a:t>
            </a:r>
          </a:p>
          <a:p>
            <a:pPr lvl="1"/>
            <a:r>
              <a:t> Do not make a native method public</a:t>
            </a:r>
          </a:p>
          <a:p>
            <a:pPr lvl="1"/>
            <a:r>
              <a:t> Instead expose the functionality through a public java-based wrapper method</a:t>
            </a:r>
          </a:p>
          <a:p>
            <a:pPr lvl="1"/>
            <a:r>
              <a:t> Example: Next slide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of Wrapper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915400" cy="59404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What is DoS?</a:t>
            </a:r>
          </a:p>
          <a:p>
            <a:pPr lvl="1"/>
            <a:r>
              <a:t> (in the context of security)</a:t>
            </a:r>
          </a:p>
          <a:p>
            <a:r>
              <a:t> What areas of Java SE can be attacked?</a:t>
            </a:r>
          </a:p>
          <a:p>
            <a:r>
              <a:t> What are the defences against DoS?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Input validation:</a:t>
            </a:r>
          </a:p>
          <a:p>
            <a:pPr lvl="1"/>
            <a:r>
              <a:t> Overview: A Java code to set Boiler temperature using JNI implementation</a:t>
            </a:r>
          </a:p>
          <a:p>
            <a:pPr lvl="1"/>
            <a:r>
              <a:t> Requirements: Linux, JDK 64bit, gcc compiler 64-bit</a:t>
            </a:r>
          </a:p>
          <a:p>
            <a:pPr lvl="1"/>
            <a:r>
              <a:t> Approximate time: 60 minutes</a:t>
            </a:r>
          </a:p>
          <a:p>
            <a:pPr lvl="1"/>
            <a:r>
              <a:t> Instructions: labs/java-security-validation/labs/input_validation.md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000"/>
            </a:pPr>
            <a:r>
              <a:t>Denial of Service (DoS)
</a:t>
            </a:r>
            <a:r>
              <a:t>Input Validation
</a:t>
            </a:r>
            <a:r>
              <a:rPr b="1"/>
              <a:t>Mutability
</a:t>
            </a:r>
            <a:r>
              <a:t>Variable Scope
</a:t>
            </a:r>
            <a:r>
              <a:t>Thread Safety
</a:t>
            </a:r>
            <a:r>
              <a:t>Exception Handling
</a:t>
            </a:r>
            <a:r>
              <a:t>Role-Based Authentication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 sz="2700"/>
            </a:pPr>
            <a:r>
              <a:t>Mutability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Mutable object: it is possible to change the state and fields after creation</a:t>
            </a:r>
          </a:p>
          <a:p>
            <a:r>
              <a:t> Immutable object: you cannot change anything after creation</a:t>
            </a:r>
          </a:p>
          <a:p>
            <a:r>
              <a:t> Most classes are created as mutable</a:t>
            </a:r>
          </a:p>
          <a:p>
            <a:r>
              <a:t> Mutable classes may result in a variety of security issues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Create Mutable and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6654800" cy="53213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Immutability In Value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Should not be subclassable</a:t>
            </a:r>
          </a:p>
          <a:p>
            <a:r>
              <a:t> Hiding constructors helps more flexibility in creation of instances</a:t>
            </a:r>
          </a:p>
          <a:p>
            <a:r>
              <a:t> Is a protection against mutable inputs and outputs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We Will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Denial of Service (DoS)</a:t>
            </a:r>
          </a:p>
          <a:p>
            <a:r>
              <a:t> Input Validation</a:t>
            </a:r>
          </a:p>
          <a:p>
            <a:r>
              <a:t> Mutability</a:t>
            </a:r>
          </a:p>
          <a:p>
            <a:r>
              <a:t> Variable Scopes</a:t>
            </a:r>
          </a:p>
          <a:p>
            <a:r>
              <a:t> Thread Safety</a:t>
            </a:r>
          </a:p>
          <a:p>
            <a:r>
              <a:t> Exception Handling</a:t>
            </a:r>
          </a:p>
          <a:p>
            <a:r>
              <a:t> Role-Based Authentication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Copy Mutable Output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 of copying a trusted mutable object:</a:t>
            </a:r>
          </a:p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6360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Copies of Mutable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Mutable objects can be changed during and after execution of the method or constructor call</a:t>
            </a:r>
          </a:p>
          <a:p>
            <a:r>
              <a:t> Types which are subclassed can behave incorrectly</a:t>
            </a:r>
          </a:p>
          <a:p>
            <a:r>
              <a:t> Following example creates a copy of mutable object, calls a copy constructor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Copy of Mutable as Subclass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7884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Support Copy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Let it be possible creating safe copy</a:t>
            </a:r>
          </a:p>
          <a:p>
            <a:r>
              <a:t> Static creation method, a copy constructor and public copy method for final classes may help in this regard</a:t>
            </a:r>
          </a:p>
          <a:p>
            <a:r>
              <a:t> Do not use</a:t>
            </a:r>
            <a:r>
              <a:rPr>
                <a:latin typeface="Courier New"/>
              </a:rPr>
              <a:t> java.lang.Cloneable</a:t>
            </a:r>
            <a:r>
              <a:t> mechanism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Overridable Identity 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Overridable methods sometimes behave strange</a:t>
            </a:r>
          </a:p>
          <a:p>
            <a:r>
              <a:t> You may get</a:t>
            </a:r>
            <a:r>
              <a:rPr>
                <a:latin typeface="Courier New"/>
              </a:rPr>
              <a:t> True</a:t>
            </a:r>
            <a:r>
              <a:t> value from two different objects by</a:t>
            </a:r>
            <a:r>
              <a:rPr>
                <a:latin typeface="Courier New"/>
              </a:rPr>
              <a:t> Object.equal</a:t>
            </a:r>
          </a:p>
          <a:p>
            <a:r>
              <a:t> Example: When using key in a</a:t>
            </a:r>
            <a:r>
              <a:rPr>
                <a:latin typeface="Courier New"/>
              </a:rPr>
              <a:t> Map</a:t>
            </a:r>
            <a:r>
              <a:t> , an object may be able to pass itself off as a different object that it should not have access to</a:t>
            </a:r>
          </a:p>
          <a:p>
            <a:r>
              <a:t> Solution: If possible collection implementation that enforces identity equality like</a:t>
            </a:r>
            <a:r>
              <a:rPr>
                <a:latin typeface="Courier New"/>
              </a:rPr>
              <a:t> IdentityHashMap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Collection Implementation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0552"/>
            <a:ext cx="9372600" cy="194767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Package Private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If such a collection is not available: Package private key helps</a:t>
            </a:r>
          </a:p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784"/>
            <a:ext cx="9372600" cy="555955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to Untrusted Object As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Previous instructions on output objects are applicable when passed to untrusted objects</a:t>
            </a:r>
          </a:p>
          <a:p>
            <a:r>
              <a:t> Apply proper copying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200"/>
            <a:ext cx="9372600" cy="170078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 From Untrusted Objects As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Previous instructions on input objects are applicable when returned from untrusted objects</a:t>
            </a:r>
          </a:p>
          <a:p>
            <a:r>
              <a:t> Apply proper copying and validation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6352"/>
            <a:ext cx="9372600" cy="267004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Wrapper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If you need public access to a internal state of calss declaring a private field and enabling access via public wrapper method would help</a:t>
            </a:r>
          </a:p>
          <a:p>
            <a:r>
              <a:t> If you need access from sublclsses declaring a private field and enabling access via protected wrapper method is a good idea</a:t>
            </a:r>
          </a:p>
          <a:p>
            <a:r>
              <a:t> Wrapper methods enable us validate input before setting a new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000"/>
            </a:pPr>
            <a:r>
              <a:rPr b="1"/>
              <a:t>Denial of Service (DoS)
</a:t>
            </a:r>
            <a:r>
              <a:t>Input Validation
</a:t>
            </a:r>
            <a:r>
              <a:t>Mutability
</a:t>
            </a:r>
            <a:r>
              <a:t>Variable Scope
</a:t>
            </a:r>
            <a:r>
              <a:t>Thread Safety
</a:t>
            </a:r>
            <a:r>
              <a:t>Exception Handling
</a:t>
            </a:r>
            <a:r>
              <a:t>Role-Based Authentication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 sz="2700"/>
            </a:pPr>
            <a:r>
              <a:t>Denial of Service (DoS)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of Wrapped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8992"/>
            <a:ext cx="9372600" cy="532180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Making Public Static Fields Final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7048"/>
            <a:ext cx="9372600" cy="121615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Public Static Final Field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Only immutable and unmodifiable values should be stored in public static fields</a:t>
            </a:r>
          </a:p>
          <a:p>
            <a:r>
              <a:t> Following example shows prevention the list from being modified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0400"/>
            <a:ext cx="9372600" cy="170078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000"/>
            </a:pPr>
            <a:r>
              <a:t>Denial of Service (DoS)
</a:t>
            </a:r>
            <a:r>
              <a:t>Input Validation
</a:t>
            </a:r>
            <a:r>
              <a:t>Mutability
</a:t>
            </a:r>
            <a:r>
              <a:rPr b="1"/>
              <a:t>Variable Scope
</a:t>
            </a:r>
            <a:r>
              <a:t>Thread Safety
</a:t>
            </a:r>
            <a:r>
              <a:t>Exception Handling
</a:t>
            </a:r>
            <a:r>
              <a:t>Role-Based Authentication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 sz="2700"/>
            </a:pPr>
            <a:r>
              <a:t>Variable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Level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Also called member variables</a:t>
            </a:r>
          </a:p>
          <a:p>
            <a:r>
              <a:t> Are declared inside the class but outside any function</a:t>
            </a:r>
          </a:p>
          <a:p>
            <a:r>
              <a:t> Can be access outside the class with these rules:</a:t>
            </a:r>
          </a:p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lass_level_v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2231136"/>
            <a:ext cx="3686175" cy="24479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Level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24" y="1673352"/>
            <a:ext cx="4837176" cy="267004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 Level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Also called local variables</a:t>
            </a:r>
          </a:p>
          <a:p>
            <a:r>
              <a:t> Declared inside the method</a:t>
            </a:r>
          </a:p>
          <a:p>
            <a:r>
              <a:t> Only accessible inside the method</a:t>
            </a:r>
          </a:p>
          <a:p>
            <a:r>
              <a:t> When execution of the method finishes, they disapear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 Level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24" y="2130552"/>
            <a:ext cx="4800600" cy="213055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Also called Loop variables</a:t>
            </a:r>
          </a:p>
          <a:p>
            <a:r>
              <a:t> Are declared inside brackets</a:t>
            </a:r>
            <a:r>
              <a:rPr>
                <a:latin typeface="Courier New"/>
              </a:rPr>
              <a:t> {}</a:t>
            </a:r>
          </a:p>
          <a:p>
            <a:r>
              <a:t> Are valid only inside the bracket</a:t>
            </a:r>
          </a:p>
          <a:p>
            <a:r>
              <a:t> Example: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4056"/>
            <a:ext cx="9372600" cy="339242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discussion of scopes for methods</a:t>
            </a:r>
            <a:r>
              <a:t> follows the same guidelines as for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DoS Resources Attacked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Affects Resources</a:t>
            </a:r>
          </a:p>
          <a:p>
            <a:pPr lvl="1"/>
            <a:r>
              <a:t> CPU</a:t>
            </a:r>
          </a:p>
          <a:p>
            <a:pPr lvl="1"/>
            <a:r>
              <a:t> Memory</a:t>
            </a:r>
          </a:p>
          <a:p>
            <a:pPr lvl="1"/>
            <a:r>
              <a:t> Disk Space</a:t>
            </a:r>
          </a:p>
          <a:p>
            <a:pPr lvl="1"/>
            <a:r>
              <a:t>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Public and package access</a:t>
            </a:r>
          </a:p>
          <a:p>
            <a:r>
              <a:t> Private class dosn't make sense</a:t>
            </a:r>
          </a:p>
          <a:p>
            <a:r>
              <a:t> Default modifier is package access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000"/>
            </a:pPr>
            <a:r>
              <a:t>Denial of Service (DoS)
</a:t>
            </a:r>
            <a:r>
              <a:t>Input Validation
</a:t>
            </a:r>
            <a:r>
              <a:t>Mutability
</a:t>
            </a:r>
            <a:r>
              <a:t>Variable Scope
</a:t>
            </a:r>
            <a:r>
              <a:rPr b="1"/>
              <a:t>Thread Safety
</a:t>
            </a:r>
            <a:r>
              <a:t>Exception Handling
</a:t>
            </a:r>
            <a:r>
              <a:t>Role-Based Authentication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 sz="2700"/>
            </a:pPr>
            <a:r>
              <a:t>Thread Safety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Many techniques provide secure threading</a:t>
            </a:r>
            <a:r>
              <a:t> some of them are:</a:t>
            </a:r>
          </a:p>
          <a:p>
            <a:pPr lvl="1"/>
            <a:r>
              <a:t> No state</a:t>
            </a:r>
          </a:p>
          <a:p>
            <a:pPr lvl="1"/>
            <a:r>
              <a:t> No shared state (one of the best ways)</a:t>
            </a:r>
          </a:p>
          <a:p>
            <a:pPr lvl="1"/>
            <a:r>
              <a:t> Message passing</a:t>
            </a:r>
          </a:p>
          <a:p>
            <a:pPr lvl="1"/>
            <a:r>
              <a:t> Immutable state</a:t>
            </a:r>
          </a:p>
          <a:p>
            <a:pPr lvl="1"/>
            <a:r>
              <a:t> Synchronized blocks</a:t>
            </a:r>
          </a:p>
          <a:p>
            <a:pPr lvl="1"/>
            <a:r>
              <a:t> Volatile fields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 instance or static variable may be used by multiple threads</a:t>
            </a:r>
          </a:p>
          <a:p>
            <a:r>
              <a:t> Avoid instance or static variables</a:t>
            </a:r>
          </a:p>
          <a:p>
            <a:r>
              <a:t> Example: (part of</a:t>
            </a:r>
            <a:r>
              <a:rPr>
                <a:latin typeface="Courier New"/>
              </a:rPr>
              <a:t> class.lang.Math</a:t>
            </a:r>
            <a:r>
              <a:t> )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8336"/>
            <a:ext cx="9372600" cy="3392424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 Shared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You cannot avoid state? At least don't share it</a:t>
            </a:r>
          </a:p>
          <a:p>
            <a:r>
              <a:t> One way is extending the thread class and adding an instance variable</a:t>
            </a:r>
          </a:p>
          <a:p>
            <a:r>
              <a:t> Pool and workQueue are local to a single worker thread in the example</a:t>
            </a:r>
          </a:p>
          <a:p>
            <a:r>
              <a:t> Example: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7872"/>
            <a:ext cx="83312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Message Passing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You don't want to share the state? Let the threads communicate</a:t>
            </a:r>
          </a:p>
          <a:p>
            <a:r>
              <a:t> How? pass messages between them</a:t>
            </a:r>
          </a:p>
          <a:p>
            <a:r>
              <a:t> An example of sending a message with</a:t>
            </a:r>
            <a:r>
              <a:rPr>
                <a:latin typeface="Courier New"/>
              </a:rPr>
              <a:t> Akka</a:t>
            </a:r>
            <a:r>
              <a:t> framework:</a:t>
            </a:r>
          </a:p>
          <a:p/>
          <a:p>
            <a:r>
              <a:t> And receive a message: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660904"/>
            <a:ext cx="5586984" cy="493776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0208"/>
            <a:ext cx="9372600" cy="290779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Immutable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If you don't want the message to be changed by another thread make it immutable</a:t>
            </a:r>
          </a:p>
          <a:p>
            <a:r>
              <a:t> When implementing an immutable class, declare its fields as final</a:t>
            </a:r>
          </a:p>
          <a:p>
            <a:r>
              <a:t> Example: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40" y="2441448"/>
            <a:ext cx="5742432" cy="3877056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Synchronized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Put a lock inside a sync block</a:t>
            </a:r>
          </a:p>
          <a:p>
            <a:r>
              <a:t> To be sure two threads won't execute this section simultaneously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344" y="2578608"/>
            <a:ext cx="3456432" cy="170078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Volatile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By declaration of a variable you tell the JVM and the compiler to return the latest written value</a:t>
            </a:r>
          </a:p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24" y="2459736"/>
            <a:ext cx="6803136" cy="1947672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Thread safety:</a:t>
            </a:r>
          </a:p>
          <a:p>
            <a:pPr lvl="1"/>
            <a:r>
              <a:t> Overview: A Railway Ticket Booking System for explaining the Thread-safe and Exception Handling.</a:t>
            </a:r>
          </a:p>
          <a:p>
            <a:pPr lvl="1"/>
            <a:r>
              <a:t> Requirements: Linux, JDK 1.8 and Apache Maven 3.5.4</a:t>
            </a:r>
          </a:p>
          <a:p>
            <a:pPr lvl="1"/>
            <a:r>
              <a:t> Approximate time: 60 minutes</a:t>
            </a:r>
          </a:p>
          <a:p>
            <a:pPr lvl="1"/>
            <a:r>
              <a:t> Instructions: labs/thread-safety-labs/labinfo/thread_safe.md &amp; thread_unsafe.md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Requesting images with large size</a:t>
            </a:r>
          </a:p>
          <a:p>
            <a:r>
              <a:t> Failure of Sanity checking of sizes by integer overflow errors</a:t>
            </a:r>
          </a:p>
          <a:p>
            <a:r>
              <a:t> Memory allocation to an object graph much more than usual</a:t>
            </a:r>
          </a:p>
          <a:p>
            <a:r>
              <a:t> Zip bombs: Huge decompressed file from a tiny zip file</a:t>
            </a:r>
          </a:p>
          <a:p>
            <a:r>
              <a:t> Billion laughs attack: Growing XML documents dramatically during parsing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000"/>
            </a:pPr>
            <a:r>
              <a:t>Denial of Service (DoS)
</a:t>
            </a:r>
            <a:r>
              <a:t>Input Validation
</a:t>
            </a:r>
            <a:r>
              <a:t>Mutability
</a:t>
            </a:r>
            <a:r>
              <a:t>Variable Scope
</a:t>
            </a:r>
            <a:r>
              <a:t>Thread Safety
</a:t>
            </a:r>
            <a:r>
              <a:rPr b="1"/>
              <a:t>Exception Handling
</a:t>
            </a:r>
            <a:r>
              <a:t>Role-Based Authentication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 sz="2700"/>
            </a:pPr>
            <a:r>
              <a:t>Exception Handling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 Exception?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Exception = exceptional event</a:t>
            </a:r>
          </a:p>
          <a:p>
            <a:r>
              <a:t> A disruption during normal flow of program's instruction</a:t>
            </a:r>
          </a:p>
          <a:p>
            <a:r>
              <a:t> An object is created containing information about the error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all_st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3914775" cy="183832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Kinds of Exception?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Checked exception; subject to exception handling</a:t>
            </a:r>
          </a:p>
          <a:p>
            <a:r>
              <a:t> Error</a:t>
            </a:r>
          </a:p>
          <a:p>
            <a:r>
              <a:t> Runtime exception</a:t>
            </a:r>
          </a:p>
          <a:p>
            <a:r>
              <a:t> An exception must be enclosed by one of these:</a:t>
            </a:r>
          </a:p>
          <a:p>
            <a:r>
              <a:rPr>
                <a:latin typeface="Courier New"/>
              </a:rPr>
              <a:t> try</a:t>
            </a:r>
            <a:r>
              <a:t> statement</a:t>
            </a:r>
          </a:p>
          <a:p>
            <a:r>
              <a:rPr>
                <a:latin typeface="Courier New"/>
              </a:rPr>
              <a:t> throws</a:t>
            </a:r>
            <a:r>
              <a:t> clause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Throw an Exception?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It's done by</a:t>
            </a:r>
            <a:r>
              <a:rPr>
                <a:latin typeface="Courier New"/>
              </a:rPr>
              <a:t> throw</a:t>
            </a:r>
            <a:r>
              <a:t> statement: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6654800" cy="34544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try-with-resources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Ensures that the resource will be closed at the end</a:t>
            </a:r>
          </a:p>
          <a:p>
            <a:r>
              <a:t> Example: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" y="2130552"/>
            <a:ext cx="8915400" cy="3392424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Separating error-handling code from regular code</a:t>
            </a:r>
          </a:p>
          <a:p>
            <a:r>
              <a:t> Propagating errors up the call stack</a:t>
            </a:r>
          </a:p>
          <a:p>
            <a:r>
              <a:t> Grouping and differentiating error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000"/>
            </a:pPr>
            <a:r>
              <a:t>Denial of Service (DoS)
</a:t>
            </a:r>
            <a:r>
              <a:t>Input Validation
</a:t>
            </a:r>
            <a:r>
              <a:t>Mutability
</a:t>
            </a:r>
            <a:r>
              <a:t>Variable Scope
</a:t>
            </a:r>
            <a:r>
              <a:t>Thread Safety
</a:t>
            </a:r>
            <a:r>
              <a:t>Exception Handling
</a:t>
            </a:r>
            <a:r>
              <a:rPr b="1"/>
              <a:t>Role-Based Authentication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 sz="2700"/>
            </a:pPr>
            <a:r>
              <a:t>Role-Based Authentication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Allows user to authenticate to a role</a:t>
            </a:r>
          </a:p>
          <a:p>
            <a:r>
              <a:t> For every instance of authentication specify the following attributes:</a:t>
            </a:r>
          </a:p>
          <a:p>
            <a:r>
              <a:t> Conflict resolution level</a:t>
            </a:r>
          </a:p>
          <a:p>
            <a:r>
              <a:t> Autentication configuration</a:t>
            </a:r>
          </a:p>
          <a:p>
            <a:r>
              <a:t> Login success URL</a:t>
            </a:r>
          </a:p>
          <a:p>
            <a:r>
              <a:t> Authentication post processing classes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Login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Can be specified in The User Interface Login URL.</a:t>
            </a:r>
          </a:p>
          <a:p>
            <a:r>
              <a:t> Calls the role authentication module</a:t>
            </a:r>
          </a:p>
          <a:p>
            <a:r>
              <a:t> Redirection :</a:t>
            </a:r>
          </a:p>
          <a:p>
            <a:r>
              <a:t> Upon successful or failed login,</a:t>
            </a:r>
            <a:r>
              <a:rPr>
                <a:latin typeface="Courier New"/>
              </a:rPr>
              <a:t> Access Manager</a:t>
            </a:r>
            <a:r>
              <a:t> redirects the user to the right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DoS Examples,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Increasing executing cost for example from</a:t>
            </a:r>
            <a:r>
              <a:rPr>
                <a:latin typeface="Courier New"/>
              </a:rPr>
              <a:t> O(n)</a:t>
            </a:r>
            <a:r>
              <a:t> to</a:t>
            </a:r>
            <a:r>
              <a:rPr>
                <a:latin typeface="Courier New"/>
              </a:rPr>
              <a:t> O(n^2)</a:t>
            </a:r>
          </a:p>
          <a:p>
            <a:r>
              <a:t> Exhibiting catastrophic backtracking by regular expression</a:t>
            </a:r>
          </a:p>
          <a:p>
            <a:r>
              <a:t> Processor time may be consumed by XPath expressions</a:t>
            </a:r>
          </a:p>
          <a:p>
            <a:r>
              <a:t> Infinite loops</a:t>
            </a:r>
          </a:p>
          <a:p>
            <a:r>
              <a:t> and many more 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(DoS): Release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good sample pattern to extracting the paired acquire and release operations in Java SE 8: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7874000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DoS: Integer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following piece of code avoids overflow: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90932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000"/>
            </a:pPr>
            <a:r>
              <a:t>Denial of Service (DoS)
</a:t>
            </a:r>
            <a:r>
              <a:rPr b="1"/>
              <a:t>Input Validation
</a:t>
            </a:r>
            <a:r>
              <a:t>Mutability
</a:t>
            </a:r>
            <a:r>
              <a:t>Variable Scope
</a:t>
            </a:r>
            <a:r>
              <a:t>Thread Safety
</a:t>
            </a:r>
            <a:r>
              <a:t>Exception Handling
</a:t>
            </a:r>
            <a:r>
              <a:t>Role-Based Authentication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 sz="2700"/>
            </a:pPr>
            <a:r>
              <a:t>Input Validation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