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9"/>
  </p:notesMasterIdLst>
  <p:handoutMasterIdLst>
    <p:handoutMasterId r:id="rId67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</p:sldIdLst>
  <p:sldSz cx="9372600" cy="8297545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MS PGothic"/>
        <a:cs typeface="MS PGothic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1" Type="http://schemas.openxmlformats.org/officeDocument/2006/relationships/commentAuthors" Target="commentAuthors.xml"/><Relationship Id="rId70" Type="http://schemas.openxmlformats.org/officeDocument/2006/relationships/tableStyles" Target="tableStyles.xml"/><Relationship Id="rId7" Type="http://schemas.openxmlformats.org/officeDocument/2006/relationships/slide" Target="slides/slide5.xml"/><Relationship Id="rId69" Type="http://schemas.openxmlformats.org/officeDocument/2006/relationships/viewProps" Target="viewProps.xml"/><Relationship Id="rId68" Type="http://schemas.openxmlformats.org/officeDocument/2006/relationships/presProps" Target="presProps.xml"/><Relationship Id="rId67" Type="http://schemas.openxmlformats.org/officeDocument/2006/relationships/handoutMaster" Target="handoutMasters/handoutMaster1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6603" tIns="48303" rIns="96603" bIns="48303" numCol="1" anchor="b" anchorCtr="0" compatLnSpc="1"/>
          <a:lstStyle>
            <a:lvl1pPr algn="r" defTabSz="965200">
              <a:defRPr sz="1200">
                <a:latin typeface="Times New Roman" panose="02020603050405020304" pitchFamily="-110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1" compatLnSpc="1"/>
          <a:lstStyle>
            <a:lvl1pPr algn="ctr" defTabSz="965200" eaLnBrk="0" hangingPunct="0">
              <a:defRPr sz="9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defTabSz="965200" eaLnBrk="0" hangingPunct="0">
              <a:defRPr b="1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lIns="96386" tIns="48194" rIns="96386" bIns="48194"/>
          <a:lstStyle/>
          <a:p>
            <a:pPr defTabSz="960755">
              <a:defRPr/>
            </a:pPr>
            <a:r>
              <a:rPr lang="en-US" sz="1200" b="1" u="sng" dirty="0">
                <a:latin typeface="Times New Roman" panose="02020603050405020304" pitchFamily="-110" charset="0"/>
                <a:cs typeface="Times New Roman" panose="02020603050405020304" pitchFamily="-110" charset="0"/>
              </a:rPr>
              <a:t>Notes:</a:t>
            </a:r>
            <a:endParaRPr lang="en-US" sz="1200" b="1" u="sng" dirty="0">
              <a:latin typeface="Times New Roman" panose="02020603050405020304" pitchFamily="-110" charset="0"/>
              <a:cs typeface="Times New Roman" panose="02020603050405020304" pitchFamily="-110" charset="0"/>
            </a:endParaRP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537" tIns="45768" rIns="91537" bIns="45768" numCol="1" anchor="t" anchorCtr="0" compatLnSpc="1"/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18" charset="0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anose="05000000000000000000" pitchFamily="2" charset="2"/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2pPr>
    <a:lvl3pPr marL="744855" indent="-173355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-110" charset="0"/>
        <a:ea typeface="MS PGothic" pitchFamily="-110" charset="-128"/>
        <a:cs typeface="MS PGothic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spanning.com/blog/cross-site-forgery-web-based-application-security-part-2/cross-site-request-forgery-example/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5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>
            <a:fillRect/>
          </a:stretch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2007" tIns="46005" rIns="92007" bIns="46005" numCol="1" anchor="t" anchorCtr="0" compatLnSpc="1">
            <a:normAutofit/>
          </a:bodyPr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b" anchorCtr="0" compatLnSpc="1"/>
          <a:lstStyle>
            <a:lvl1pPr algn="r" eaLnBrk="0" hangingPunct="0">
              <a:defRPr b="1">
                <a:solidFill>
                  <a:srgbClr val="000000"/>
                </a:solidFill>
                <a:latin typeface="Arial" panose="020B0604020202020204" pitchFamily="34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0" tIns="0" rIns="0" bIns="0" numCol="1" anchor="t" anchorCtr="0" compatLnSpc="1"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  <a:endParaRPr lang="en-US" dirty="0"/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</a:ln>
        </p:spPr>
        <p:txBody>
          <a:bodyPr vert="horz" wrap="square" lIns="92007" tIns="46005" rIns="92007" bIns="46005" numCol="1" anchor="b" anchorCtr="0" compatLnSpc="1"/>
          <a:lstStyle/>
          <a:p>
            <a:pPr lvl="0"/>
            <a:r>
              <a:rPr lang="en-US" dirty="0"/>
              <a:t>Click to edit Master title style</a:t>
            </a:r>
            <a:endParaRPr 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MS PGothic" pitchFamily="-110" charset="-128"/>
          <a:cs typeface="MS PGothic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  <a:ea typeface="MS PGothic" pitchFamily="-110" charset="-128"/>
          <a:cs typeface="MS PGothic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anose="020B0604030504040204" pitchFamily="-110" charset="0"/>
        </a:defRPr>
      </a:lvl9pPr>
    </p:titleStyle>
    <p:bodyStyle>
      <a:lvl1pPr marL="290830" indent="-29083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anose="05000000000000000000" pitchFamily="2" charset="2"/>
        <a:buChar char=""/>
        <a:defRPr sz="2400">
          <a:solidFill>
            <a:srgbClr val="000000"/>
          </a:solidFill>
          <a:latin typeface="+mn-lt"/>
          <a:ea typeface="MS PGothic" pitchFamily="-110" charset="-128"/>
          <a:cs typeface="MS PGothic" pitchFamily="-110" charset="-128"/>
        </a:defRPr>
      </a:lvl1pPr>
      <a:lvl2pPr marL="633730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MS PGothic" pitchFamily="-110" charset="-128"/>
          <a:cs typeface="MS PGothic"/>
        </a:defRPr>
      </a:lvl2pPr>
      <a:lvl3pPr marL="970280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MS PGothic" pitchFamily="-110" charset="-128"/>
          <a:cs typeface="MS PGothic"/>
        </a:defRPr>
      </a:lvl3pPr>
      <a:lvl4pPr marL="1259205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MS PGothic" pitchFamily="-110" charset="-128"/>
          <a:cs typeface="MS PGothic"/>
        </a:defRPr>
      </a:lvl4pPr>
      <a:lvl5pPr marL="20561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  <a:cs typeface="MS PGothic"/>
        </a:defRPr>
      </a:lvl5pPr>
      <a:lvl6pPr marL="25133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6pPr>
      <a:lvl7pPr marL="29705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7pPr>
      <a:lvl8pPr marL="34277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8pPr>
      <a:lvl9pPr marL="3884930" indent="-23050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anose="02020603050405020304" pitchFamily="-110" charset="0"/>
          <a:ea typeface="MS PGothic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jpe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jpe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1" Type="http://schemas.openxmlformats.org/officeDocument/2006/relationships/image" Target="../media/image37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1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Reflected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124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  <a:endParaRPr i="1"/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48234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530"/>
            <a:ext cx="9239250" cy="7162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“environment” in the victim’s browser</a:t>
            </a:r>
          </a:p>
          <a:p>
            <a:r>
              <a:t> The modification causes the original client side script to run in an “unexpected”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OM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697264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86890"/>
            <a:ext cx="7602220" cy="466725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58363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1970"/>
            <a:ext cx="9415145" cy="4425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1,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DOMXSS2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5870726" cy="2834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72644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56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#3 -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999105"/>
            <a:ext cx="9339580" cy="4514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ebay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304190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 attacks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publishing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62509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compromise its operations</a:t>
            </a:r>
          </a:p>
          <a:p>
            <a:pPr lvl="1"/>
            <a:r>
              <a:t> Often targets communications between the browser and the browser security mechanisms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for XSS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10817"/>
            <a:ext cx="7507224" cy="34823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type of software used in a client side attack is a Trojan</a:t>
            </a:r>
          </a:p>
          <a:p>
            <a:pPr lvl="1"/>
            <a:r>
              <a:t> Trojans are malicious code masquerading a trusted application</a:t>
            </a:r>
          </a:p>
          <a:p>
            <a:pPr lvl="1"/>
            <a:r>
              <a:t> Trojans can also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  <a:endParaRPr i="1"/>
          </a:p>
          <a:p>
            <a:r>
              <a:t> Other client side malware deliver vectors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TrojansVirusesWorm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8700" y="5825490"/>
            <a:ext cx="5623560" cy="195072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extension to an existing trusted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Eg.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US-microsoft-scam-firefox-page-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1710690"/>
            <a:ext cx="7507224" cy="41019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Stolen data is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Zeus malware was a very widespread and highly damaging Trojan</a:t>
            </a:r>
          </a:p>
          <a:p>
            <a:r>
              <a:t> The main attack vector was a phishing email containing a URL for an XSS attack</a:t>
            </a:r>
          </a:p>
          <a:p>
            <a:r>
              <a:t> Opening the URL installed Zeus on the victim's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 not active, it is the basis for developing other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ZeusMalware3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6884670" cy="303784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Eg. Ransomware since the encrypted data is often never recovered</a:t>
            </a:r>
          </a:p>
          <a:p>
            <a:r>
              <a:rPr i="1"/>
              <a:t> Proxy Trojan:</a:t>
            </a:r>
            <a:r>
              <a:t> Uses the victim’s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the victim’s computer</a:t>
            </a:r>
          </a:p>
          <a:p>
            <a:r>
              <a:rPr i="1"/>
              <a:t> Security software disabler Trojan:</a:t>
            </a:r>
            <a:r>
              <a:t> Disables security software like firewalls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victim’s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via compromised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Wana_Decrypt0r_screenshot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433583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 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vetted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google-warning-malwar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1177290"/>
            <a:ext cx="7507224" cy="3734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defences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  <a:endParaRPr i="1"/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The goals of this attack mode is to render the server inoperable</a:t>
            </a:r>
          </a:p>
          <a:p>
            <a:pPr lvl="1"/>
            <a:r>
              <a:t> Or to put the server into an unstable state to create vulnerabilities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cyberattacks of all time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OPM.jpg.jpe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773" y="1101090"/>
            <a:ext cx="3987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initially gained access has not been revealed</a:t>
            </a:r>
          </a:p>
          <a:p>
            <a:r>
              <a:t> Likely through the direct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42.zip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3547872"/>
            <a:ext cx="375784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what-actually-is-zip-bomb-zip-of-death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8069580" cy="30638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essionHijack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66939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session hijacking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Guessing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Two common forms of attacks that are enabled by session hijacking are:</a:t>
            </a:r>
          </a:p>
          <a:p>
            <a:pPr lvl="1"/>
            <a:r>
              <a:t> Manipulator in the Middle Attack</a:t>
            </a:r>
          </a:p>
          <a:p>
            <a:pPr lvl="1"/>
            <a:r>
              <a:t> Manipulator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E.g.</a:t>
            </a:r>
            <a:r>
              <a:rPr i="1"/>
              <a:t> Limited time promotion: claim your $100 discount on your next Amazon purchase!!</a:t>
            </a:r>
            <a:endParaRPr i="1"/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to crack using brute force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PredicableSessionToken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6681470" cy="2449195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Sniffing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507224" cy="54802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 as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  <a:p>
            <a:pPr lvl="1"/>
            <a:r>
              <a:t> NSA reportedly used a MitM attack to intercept traffic between targets and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>
            <a:r>
              <a:t> Neither party is aware that their traffic is passing through the attacker's spoof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5303520"/>
            <a:ext cx="4406265" cy="240792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Follow browser warnings about possible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 to force new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MitB attacks manipulate traffic before it reaches the browser security layers</a:t>
            </a:r>
          </a:p>
          <a:p>
            <a:pPr lvl="1"/>
            <a:r>
              <a:t> Enabled by trojans in infected libraries, browser extensions or helper applications</a:t>
            </a:r>
          </a:p>
          <a:p>
            <a:r>
              <a:t> Mitigated by good malware defences and protocols</a:t>
            </a:r>
          </a:p>
          <a:p>
            <a:r>
              <a:t> The Zeus trojan used MitB to add attacks to legitimate webpages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215" y="914400"/>
            <a:ext cx="6199505" cy="35337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Authentication of SSL certificates is not done robustly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Vulnerability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SQL injection attack could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 that allow for reverse engineering the hash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All cryptographic algorithms and tools are up-to-date and support strong encryption</a:t>
            </a:r>
          </a:p>
          <a:p>
            <a:r>
              <a:t> Avoid key leakage by using a secrets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MitM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  <a:p>
            <a:pPr lvl="1"/>
            <a:r>
              <a:t> Creates an opportunity for malware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secure-direct-object-reference-examp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57150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r>
              <a:t> Eg. guessing that the administrator account has account id "1" in the previous slide</a:t>
            </a:r>
          </a:p>
          <a:p>
            <a:r>
              <a:t> Cause of a 2002 data breech at H&amp;R Block where customer account numbers appeared in the URL</a:t>
            </a:r>
          </a:p>
          <a:p>
            <a:r>
              <a:t> Changing the number in the URL allowed access to other customers' accounts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HRBlock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4425696"/>
            <a:ext cx="7467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attacks are possible when there is a lack of role authorization</a:t>
            </a:r>
          </a:p>
          <a:p>
            <a:pPr lvl="1"/>
            <a:r>
              <a:t> Users are able to access resources they should not be authorized for</a:t>
            </a:r>
          </a:p>
          <a:p>
            <a:pPr lvl="1"/>
            <a:r>
              <a:t> Mitigate by ensuring that there is an authentication mechanism</a:t>
            </a:r>
          </a:p>
          <a:p>
            <a:pPr lvl="1"/>
            <a:r>
              <a:t> Users can then only access the objects they are authorized for and are blocked from accessing other objects</a:t>
            </a:r>
          </a:p>
          <a:p>
            <a:r>
              <a:t> Also mitigated by not exposing the reference to the object in a manner that can be recorded</a:t>
            </a:r>
          </a:p>
          <a:p>
            <a:pPr lvl="1"/>
            <a:r>
              <a:t> Eg. URL references "MyAccount" instead of account number</a:t>
            </a:r>
          </a:p>
          <a:p>
            <a:pPr lvl="1"/>
            <a:r>
              <a:t> Requires an addition step on the server to retrieve the object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  <a:p>
            <a:r>
              <a:t> Insecure deserialization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insecure-deserialization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92224"/>
            <a:ext cx="7507224" cy="334217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  <a:p>
            <a:r>
              <a:t> Can also exploit open  ports and poorly configured ssh ports</a:t>
            </a:r>
          </a:p>
          <a:p>
            <a:r>
              <a:t> Guessable root passwords create a vulnerability for ssh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4900295"/>
            <a:ext cx="9266555" cy="2284095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the insecure direct object reference attack</a:t>
            </a:r>
          </a:p>
          <a:p>
            <a:r>
              <a:t> Used to gain access to hidden resources or functionality</a:t>
            </a:r>
          </a:p>
          <a:p>
            <a:r>
              <a:t> "Hidden" in this context means not made available to the user through the presentation layer</a:t>
            </a:r>
          </a:p>
          <a:p>
            <a:r>
              <a:t> For example, an attacker notices that for user "bob," when the request to list accounts is made, the URL looks like</a:t>
            </a:r>
          </a:p>
          <a:p/>
          <a:p>
            <a:r>
              <a:t> By altering the URL, the attacker might be able to access other accounts if proper authorization is not done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4987036"/>
            <a:ext cx="6197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6807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Various tools exist to search for hidden URLs</a:t>
            </a:r>
          </a:p>
          <a:p>
            <a:r>
              <a:t> Fuzzing throws large amounts of random URls at the target</a:t>
            </a:r>
          </a:p>
          <a:p>
            <a:pPr lvl="1"/>
            <a:r>
              <a:t> Surprisingly effecting</a:t>
            </a:r>
          </a:p>
          <a:p>
            <a:pPr lvl="1"/>
            <a:r>
              <a:t> Also used in testing for this vulnerability</a:t>
            </a:r>
          </a:p>
          <a:p>
            <a:r>
              <a:t> Dictionary attacks</a:t>
            </a:r>
          </a:p>
          <a:p>
            <a:pPr lvl="1"/>
            <a:r>
              <a:t> Tries to find URLs with a list of possible names based on common user</a:t>
            </a:r>
          </a:p>
          <a:p>
            <a:pPr lvl="1"/>
            <a:r>
              <a:t> Eg. config, web-config, users, admin, webadmin,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ross-site-scripting-example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7620000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Restrict access to authenticated users</a:t>
            </a:r>
          </a:p>
          <a:p>
            <a:r>
              <a:t> Use role based permissions</a:t>
            </a:r>
          </a:p>
          <a:p>
            <a:r>
              <a:t> Filter and block access to all unauthorized page types</a:t>
            </a:r>
          </a:p>
          <a:p>
            <a:pPr lvl="1"/>
            <a:r>
              <a:t> Eg. XML files, *.conf files, etc</a:t>
            </a:r>
          </a:p>
          <a:p>
            <a:r>
              <a:t> Ensure that every page request is vetted</a:t>
            </a:r>
          </a:p>
          <a:p>
            <a:pPr lvl="1"/>
            <a:r>
              <a:t> If is not possible from the displayed page, it is rejected</a:t>
            </a:r>
          </a:p>
          <a:p>
            <a:r>
              <a:t> Use fuzz testing and other testing tools to see if there are any accessible URLs that should not be accessed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Forces victim to execute unwanted actions in a web application where they’re currently authenticated</a:t>
            </a:r>
          </a:p>
          <a:p>
            <a:r>
              <a:t> Flow of the attack</a:t>
            </a:r>
          </a:p>
          <a:p>
            <a:pPr lvl="1"/>
            <a:r>
              <a:t> Victim authenticates to a site, web banking for example</a:t>
            </a:r>
          </a:p>
          <a:p>
            <a:pPr lvl="1"/>
            <a:r>
              <a:t> User clicks on an infected link that executes a banking request</a:t>
            </a:r>
          </a:p>
          <a:p>
            <a:pPr lvl="1"/>
            <a:r>
              <a:t> The bogus request is approved because it appears to come from the authenticated user</a:t>
            </a:r>
          </a:p>
          <a:p>
            <a:r>
              <a:t> If the banking request would normally be submitted by the authenticated user as:</a:t>
            </a:r>
          </a:p>
          <a:p/>
          <a:p>
            <a:r>
              <a:t> Attacker engineers the victim to click load a page containing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0" y="5901690"/>
            <a:ext cx="8915400" cy="3684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620256"/>
            <a:ext cx="8915400" cy="4318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Example on the previous slide was contrived but captures the essence of the attack</a:t>
            </a:r>
          </a:p>
          <a:p>
            <a:r>
              <a:t> While authenticated to a site, the attacker has the victim execute a malicious request to that site</a:t>
            </a:r>
          </a:p>
          <a:p>
            <a:r>
              <a:t> The site assumes that it was the authenticated user that issued the request</a:t>
            </a:r>
          </a:p>
          <a:p>
            <a:r>
              <a:t> For example, having user authenticated as an admin click on a link that adds the attacker as an admin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SF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914400"/>
            <a:ext cx="341588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(CSRF)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088" y="1787017"/>
            <a:ext cx="7507224" cy="3778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blog saves comments on posts exactly as entered by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</a:t>
            </a:r>
          </a:p>
          <a:p/>
          <a:p>
            <a:r>
              <a:t>When a victim loads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  <a:endParaRPr i="1"/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990" y="2472690"/>
            <a:ext cx="9325610" cy="7226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  <a:endParaRPr sz="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18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28060</Words>
  <Application>WPS Presentation</Application>
  <PresentationFormat>Custom</PresentationFormat>
  <Paragraphs>872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81" baseType="lpstr">
      <vt:lpstr>Arial</vt:lpstr>
      <vt:lpstr>SimSun</vt:lpstr>
      <vt:lpstr>Wingdings</vt:lpstr>
      <vt:lpstr>Garamond</vt:lpstr>
      <vt:lpstr>Gubbi</vt:lpstr>
      <vt:lpstr>MS PGothic</vt:lpstr>
      <vt:lpstr>MS PGothic</vt:lpstr>
      <vt:lpstr>MS PGothic</vt:lpstr>
      <vt:lpstr>Droid Sans Fallback</vt:lpstr>
      <vt:lpstr>Verdana</vt:lpstr>
      <vt:lpstr>OpenSymbol</vt:lpstr>
      <vt:lpstr>Arial Bold</vt:lpstr>
      <vt:lpstr>Times New Roman</vt:lpstr>
      <vt:lpstr>Monotype Sorts</vt:lpstr>
      <vt:lpstr>Webdings</vt:lpstr>
      <vt:lpstr>Microsoft YaHei</vt:lpstr>
      <vt:lpstr>Arial Unicode MS</vt:lpstr>
      <vt:lpstr>LPc_New</vt:lpstr>
      <vt:lpstr>Common Attacks</vt:lpstr>
      <vt:lpstr>What this Module Covers</vt:lpstr>
      <vt:lpstr>Cross Site Scripting (XSS)</vt:lpstr>
      <vt:lpstr>Types of XSS Attacks</vt:lpstr>
      <vt:lpstr>Persistent XSS Attack</vt:lpstr>
      <vt:lpstr>Persistent XSS Attack</vt:lpstr>
      <vt:lpstr>Persistent XSS Attack Example</vt:lpstr>
      <vt:lpstr>Sammy's Worm</vt:lpstr>
      <vt:lpstr>Reflected XSS Attack</vt:lpstr>
      <vt:lpstr>Reflected XSS Attack</vt:lpstr>
      <vt:lpstr>Reflected XSS Attack Example</vt:lpstr>
      <vt:lpstr>DOM XSS Attack</vt:lpstr>
      <vt:lpstr>DOM XSS Attack</vt:lpstr>
      <vt:lpstr>Example #1 - Parameter Insertion</vt:lpstr>
      <vt:lpstr>Example #2 - Parameter Insertion</vt:lpstr>
      <vt:lpstr>Example #2 - URI Fragment</vt:lpstr>
      <vt:lpstr>Example #3 - URI Fragment</vt:lpstr>
      <vt:lpstr>The eBay XSS Attack</vt:lpstr>
      <vt:lpstr>Defences Against XSS Attacks</vt:lpstr>
      <vt:lpstr>Other XSS Preventive Measures</vt:lpstr>
      <vt:lpstr>Malicious File Execution</vt:lpstr>
      <vt:lpstr>Labs</vt:lpstr>
      <vt:lpstr>Client Side Attacks</vt:lpstr>
      <vt:lpstr>Common Types of Trojans - RATs</vt:lpstr>
      <vt:lpstr>Windows Support Scam</vt:lpstr>
      <vt:lpstr>Common Types of Trojans - Loggers</vt:lpstr>
      <vt:lpstr>Zeus Trojan</vt:lpstr>
      <vt:lpstr>Other Trojan Types</vt:lpstr>
      <vt:lpstr>Ransomware - A Client Side Attack</vt:lpstr>
      <vt:lpstr>Client Attack Defences</vt:lpstr>
      <vt:lpstr>Client Attack Defences</vt:lpstr>
      <vt:lpstr>Server Side Attacks</vt:lpstr>
      <vt:lpstr>OPM Hack and Data Breech</vt:lpstr>
      <vt:lpstr>Office of Personal Management</vt:lpstr>
      <vt:lpstr>Decompression Bomb Attack</vt:lpstr>
      <vt:lpstr>Decompression Bomb Attack</vt:lpstr>
      <vt:lpstr>Session Hijacking</vt:lpstr>
      <vt:lpstr>Session Hijacking</vt:lpstr>
      <vt:lpstr>Session Hijacking</vt:lpstr>
      <vt:lpstr>Predicable Session Tokens</vt:lpstr>
      <vt:lpstr>Sniffing Attacks</vt:lpstr>
      <vt:lpstr>Sniffing Attacks</vt:lpstr>
      <vt:lpstr>Manipulator in the Middle Attack</vt:lpstr>
      <vt:lpstr>Spoofing Attacks</vt:lpstr>
      <vt:lpstr>Mitigating MitM Attacks</vt:lpstr>
      <vt:lpstr>Manipulator in the Browser Attacks</vt:lpstr>
      <vt:lpstr>Encryption Attack Vulnerabilities</vt:lpstr>
      <vt:lpstr>Encryption Vulnerability Examples</vt:lpstr>
      <vt:lpstr>Encryption Attack Mitigation</vt:lpstr>
      <vt:lpstr>Advanced Cryptographic Attacks</vt:lpstr>
      <vt:lpstr>Insecured Direct Access Attacks</vt:lpstr>
      <vt:lpstr>Unsecured Direct Object Access Attack</vt:lpstr>
      <vt:lpstr>Insecure Direct Object Reference</vt:lpstr>
      <vt:lpstr>Insecure Direct Object Reference</vt:lpstr>
      <vt:lpstr>Insecure Direct Object Reference Mitigations</vt:lpstr>
      <vt:lpstr>Labs</vt:lpstr>
      <vt:lpstr>WebShell Attack</vt:lpstr>
      <vt:lpstr>Hidden URL Authorization Failure</vt:lpstr>
      <vt:lpstr>Hidden URL Discovery</vt:lpstr>
      <vt:lpstr>Hidden URL Defences</vt:lpstr>
      <vt:lpstr>Cross Site Request Forgery</vt:lpstr>
      <vt:lpstr>Cross Site Request Forgery</vt:lpstr>
      <vt:lpstr>Labs</vt:lpstr>
    </vt:vector>
  </TitlesOfParts>
  <Company>Elephant Scale LLC &amp; LearningPatterns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creator>Elephant Scale</dc:creator>
  <dc:subject>Spark</dc:subject>
  <cp:lastModifiedBy>mark</cp:lastModifiedBy>
  <cp:revision>4136</cp:revision>
  <cp:lastPrinted>2021-09-10T19:57:48Z</cp:lastPrinted>
  <dcterms:created xsi:type="dcterms:W3CDTF">2021-09-10T19:57:48Z</dcterms:created>
  <dcterms:modified xsi:type="dcterms:W3CDTF">2021-09-10T19:57:48Z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1033-11.1.0.10702</vt:lpwstr>
  </property>
</Properties>
</file>