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81" d="100"/>
          <a:sy n="81" d="100"/>
        </p:scale>
        <p:origin x="2130" y="10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72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8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1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4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3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4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5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credit: https://superuser.com/questions/874393/what-protocol-is-used-to-transfer-a-message-in-a-http-application</a:t>
            </a:r>
          </a:p>
          <a:p>
            <a:r>
              <a:rPr lang="en-US" dirty="0"/>
              <a:t>Licensed for free use and sharing with attribution and without modification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1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System Lifecycles and SDLCs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3E5BCD7-0D42-43D9-A3B7-B916FD9DF4A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System Lifecycles</a:t>
            </a:r>
            <a:endParaRPr lang="en-C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80A68F-B83B-448F-A4AA-3D0FB64314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System Lifecycles and SDLCs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9AA2-F1A7-450E-B5F1-E8BF8D7363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1E350-A8CA-4B5B-81C7-6B2E66DD8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4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Lifecycle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CA8-3776-4A8B-9D2C-82FC8046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referred to as Application Lifecycle Management (ALM)</a:t>
            </a:r>
          </a:p>
          <a:p>
            <a:r>
              <a:rPr lang="en-US" dirty="0"/>
              <a:t>Most development processes only deal with activities up to the delivery of the finished product</a:t>
            </a:r>
          </a:p>
          <a:p>
            <a:r>
              <a:rPr lang="en-US" dirty="0"/>
              <a:t>SLC takes the larger view of treating any software-based product, or cyber-physical product, like any other product</a:t>
            </a:r>
          </a:p>
          <a:p>
            <a:pPr lvl="1"/>
            <a:r>
              <a:rPr lang="en-US" dirty="0"/>
              <a:t>The whole of the engineering process is managed</a:t>
            </a:r>
          </a:p>
          <a:p>
            <a:r>
              <a:rPr lang="en-US" dirty="0"/>
              <a:t>Does not replace a software development lifecycle (SDLC)</a:t>
            </a:r>
          </a:p>
          <a:p>
            <a:pPr lvl="1"/>
            <a:r>
              <a:rPr lang="en-US" dirty="0"/>
              <a:t>The application lifecycle is defined to be:</a:t>
            </a:r>
          </a:p>
          <a:p>
            <a:pPr lvl="2"/>
            <a:r>
              <a:rPr lang="en-US" dirty="0"/>
              <a:t>“the entire time an organization spends money of the product from the initial idea to the end of the application’s life when it is no longer in use.” </a:t>
            </a:r>
          </a:p>
          <a:p>
            <a:r>
              <a:rPr lang="en-US" dirty="0"/>
              <a:t>Also requires the evaluation of the product from three points of view:</a:t>
            </a:r>
          </a:p>
          <a:p>
            <a:pPr lvl="1"/>
            <a:r>
              <a:rPr lang="en-US" dirty="0"/>
              <a:t>The business perspective</a:t>
            </a:r>
          </a:p>
          <a:p>
            <a:pPr lvl="1"/>
            <a:r>
              <a:rPr lang="en-US" dirty="0"/>
              <a:t>The development perspective</a:t>
            </a:r>
          </a:p>
          <a:p>
            <a:pPr lvl="1"/>
            <a:r>
              <a:rPr lang="en-US" dirty="0"/>
              <a:t>The operations perspective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0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Lifecycle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CA8-3776-4A8B-9D2C-82FC8046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4662147"/>
            <a:ext cx="8902700" cy="2839584"/>
          </a:xfrm>
        </p:spPr>
        <p:txBody>
          <a:bodyPr/>
          <a:lstStyle/>
          <a:p>
            <a:r>
              <a:rPr lang="en-US" dirty="0"/>
              <a:t>Three main milestones</a:t>
            </a:r>
          </a:p>
          <a:p>
            <a:r>
              <a:rPr lang="en-US" dirty="0"/>
              <a:t>Idea or Inception:</a:t>
            </a:r>
          </a:p>
          <a:p>
            <a:pPr lvl="1"/>
            <a:r>
              <a:rPr lang="en-US" dirty="0"/>
              <a:t>Before the start of the development process </a:t>
            </a:r>
          </a:p>
          <a:p>
            <a:pPr lvl="1"/>
            <a:r>
              <a:rPr lang="en-US" dirty="0"/>
              <a:t>Usually involves evaluating the business case, portfolio management issues and feasibility considerations</a:t>
            </a:r>
          </a:p>
          <a:p>
            <a:pPr lvl="1"/>
            <a:r>
              <a:rPr lang="en-US" dirty="0"/>
              <a:t>Provides a Go/</a:t>
            </a:r>
            <a:r>
              <a:rPr lang="en-US" dirty="0" err="1"/>
              <a:t>NoGo</a:t>
            </a:r>
            <a:r>
              <a:rPr lang="en-US" dirty="0"/>
              <a:t> decision before development starts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D6266-30C7-4EBC-8AF2-864809E0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1329531"/>
            <a:ext cx="78193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Lifecycle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CA8-3776-4A8B-9D2C-82FC8046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4662147"/>
            <a:ext cx="8902700" cy="2839584"/>
          </a:xfrm>
        </p:spPr>
        <p:txBody>
          <a:bodyPr>
            <a:normAutofit/>
          </a:bodyPr>
          <a:lstStyle/>
          <a:p>
            <a:r>
              <a:rPr lang="en-US" dirty="0"/>
              <a:t>Deployment: </a:t>
            </a:r>
          </a:p>
          <a:p>
            <a:pPr lvl="1"/>
            <a:r>
              <a:rPr lang="en-US" dirty="0"/>
              <a:t>Occurs when the finished product is moved into production and made available to users</a:t>
            </a:r>
          </a:p>
          <a:p>
            <a:r>
              <a:rPr lang="en-US" dirty="0"/>
              <a:t>Retirement: </a:t>
            </a:r>
          </a:p>
          <a:p>
            <a:pPr lvl="1"/>
            <a:r>
              <a:rPr lang="en-US" dirty="0"/>
              <a:t>Ensures that at the end of life for the product, it can be taken out of production safely and without business or technical risk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D6266-30C7-4EBC-8AF2-864809E0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1329531"/>
            <a:ext cx="78193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6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CA8-3776-4A8B-9D2C-82FC8046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5215731"/>
            <a:ext cx="89027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Begins with business case and feasibility studies</a:t>
            </a:r>
          </a:p>
          <a:p>
            <a:r>
              <a:rPr lang="en-US" dirty="0"/>
              <a:t>Portfolio management</a:t>
            </a:r>
          </a:p>
          <a:p>
            <a:pPr lvl="1"/>
            <a:r>
              <a:rPr lang="en-US" dirty="0"/>
              <a:t>Ensuring no overlap with other applications or any gaps that could create risk</a:t>
            </a:r>
          </a:p>
          <a:p>
            <a:pPr lvl="1"/>
            <a:r>
              <a:rPr lang="en-US" dirty="0"/>
              <a:t>Evaluation of risk, legal, social and other concerns</a:t>
            </a:r>
          </a:p>
          <a:p>
            <a:pPr lvl="1"/>
            <a:r>
              <a:rPr lang="en-US" dirty="0"/>
              <a:t>Makes </a:t>
            </a:r>
            <a:r>
              <a:rPr lang="en-US" dirty="0" err="1"/>
              <a:t>mangement</a:t>
            </a:r>
            <a:r>
              <a:rPr lang="en-US" dirty="0"/>
              <a:t> related decisions (like when to deploy)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7ECD3-7F93-4904-9556-A3D17FE7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66604"/>
            <a:ext cx="8324850" cy="36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0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CA8-3776-4A8B-9D2C-82FC8046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5215731"/>
            <a:ext cx="8902700" cy="2286000"/>
          </a:xfrm>
        </p:spPr>
        <p:txBody>
          <a:bodyPr>
            <a:normAutofit/>
          </a:bodyPr>
          <a:lstStyle/>
          <a:p>
            <a:r>
              <a:rPr lang="en-US" dirty="0"/>
              <a:t>Only concerned about the choice of methodology</a:t>
            </a:r>
          </a:p>
          <a:p>
            <a:r>
              <a:rPr lang="en-US" dirty="0"/>
              <a:t>Integration with:</a:t>
            </a:r>
          </a:p>
          <a:p>
            <a:pPr lvl="1"/>
            <a:r>
              <a:rPr lang="en-US" dirty="0"/>
              <a:t>Records management, PM policies, security, etc.</a:t>
            </a:r>
          </a:p>
          <a:p>
            <a:pPr lvl="1"/>
            <a:r>
              <a:rPr lang="en-US" dirty="0"/>
              <a:t>Ensures that the development process is executed correctly</a:t>
            </a:r>
          </a:p>
          <a:p>
            <a:pPr lvl="1"/>
            <a:r>
              <a:rPr lang="en-US" dirty="0"/>
              <a:t>Requirements, Development, Test (RDT) is executed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7ECD3-7F93-4904-9556-A3D17FE7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366604"/>
            <a:ext cx="8324850" cy="36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56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- Waterfall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9" name="image16.jpeg">
            <a:extLst>
              <a:ext uri="{FF2B5EF4-FFF2-40B4-BE49-F238E27FC236}">
                <a16:creationId xmlns:a16="http://schemas.microsoft.com/office/drawing/2014/main" id="{68A29BAD-8554-420A-BDC1-A367C34810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520" y="1939131"/>
            <a:ext cx="7895768" cy="33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23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- Agile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image17.jpeg">
            <a:extLst>
              <a:ext uri="{FF2B5EF4-FFF2-40B4-BE49-F238E27FC236}">
                <a16:creationId xmlns:a16="http://schemas.microsoft.com/office/drawing/2014/main" id="{CD008DFF-DE10-4829-AA3D-8C21BEDD7D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000" y="1922400"/>
            <a:ext cx="7894800" cy="318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Development – Continuous Deliver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33DB1-C7F9-4A66-8216-1113B1E0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00" y="1904054"/>
            <a:ext cx="7894800" cy="30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36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BFA7-E151-4E6D-ABF8-8E157BE0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73CA8-3776-4A8B-9D2C-82FC8046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4662147"/>
            <a:ext cx="8902700" cy="2839584"/>
          </a:xfrm>
        </p:spPr>
        <p:txBody>
          <a:bodyPr>
            <a:normAutofit/>
          </a:bodyPr>
          <a:lstStyle/>
          <a:p>
            <a:r>
              <a:rPr lang="en-US" dirty="0"/>
              <a:t>During deployment, governance makes decisions and development makes changes</a:t>
            </a:r>
          </a:p>
          <a:p>
            <a:pPr lvl="1"/>
            <a:r>
              <a:rPr lang="en-US" dirty="0"/>
              <a:t>Ops provides context for making dev and govern work together</a:t>
            </a:r>
          </a:p>
          <a:p>
            <a:pPr lvl="1"/>
            <a:r>
              <a:rPr lang="en-US" dirty="0"/>
              <a:t>Ops monitors usage, performance, service level targets, change requests and bug reports</a:t>
            </a:r>
          </a:p>
          <a:p>
            <a:pPr lvl="1"/>
            <a:r>
              <a:rPr lang="en-US" dirty="0"/>
              <a:t>Also monitors changes in the application’s technical environment that could impact the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4744-10C9-45B6-A387-FBB8F43D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F947-3471-45B2-BF52-1E943DF1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D6266-30C7-4EBC-8AF2-864809E0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36" y="1329531"/>
            <a:ext cx="781937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6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Engineering Process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Used whenever a product or service is engineered</a:t>
            </a:r>
          </a:p>
          <a:p>
            <a:pPr lvl="1"/>
            <a:r>
              <a:rPr lang="en-US" dirty="0"/>
              <a:t>This includes software and IoT</a:t>
            </a:r>
          </a:p>
          <a:p>
            <a:r>
              <a:rPr lang="en-US" dirty="0"/>
              <a:t>Supported by</a:t>
            </a:r>
          </a:p>
          <a:p>
            <a:pPr lvl="1"/>
            <a:r>
              <a:rPr lang="en-US" dirty="0"/>
              <a:t>Classic software SDLCs</a:t>
            </a:r>
          </a:p>
          <a:p>
            <a:pPr lvl="2"/>
            <a:r>
              <a:rPr lang="en-US" dirty="0"/>
              <a:t>Including Agile and waterfall methodologies</a:t>
            </a:r>
          </a:p>
          <a:p>
            <a:pPr lvl="1"/>
            <a:r>
              <a:rPr lang="en-US" dirty="0"/>
              <a:t>SLC: System Lifecycle management</a:t>
            </a:r>
          </a:p>
          <a:p>
            <a:pPr lvl="1"/>
            <a:r>
              <a:rPr lang="en-US" dirty="0"/>
              <a:t>DevOps and </a:t>
            </a:r>
            <a:r>
              <a:rPr lang="en-US" dirty="0" err="1"/>
              <a:t>DevSecOps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D3E5BCD7-0D42-43D9-A3B7-B916FD9DF4A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Software Development Lifecycles</a:t>
            </a:r>
            <a:endParaRPr lang="en-C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80A68F-B83B-448F-A4AA-3D0FB64314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System Lifecycles and SDLCs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A9AA2-F1A7-450E-B5F1-E8BF8D7363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8032750"/>
            <a:ext cx="5441950" cy="138113"/>
          </a:xfrm>
        </p:spPr>
        <p:txBody>
          <a:bodyPr/>
          <a:lstStyle/>
          <a:p>
            <a:pPr algn="l">
              <a:defRPr/>
            </a:pPr>
            <a:r>
              <a:rPr lang="en-US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1E350-A8CA-4B5B-81C7-6B2E66DD8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26500" y="7961313"/>
            <a:ext cx="546100" cy="273050"/>
          </a:xfrm>
        </p:spPr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6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Identify the problem to be solved</a:t>
            </a:r>
          </a:p>
          <a:p>
            <a:pPr lvl="1"/>
            <a:r>
              <a:rPr lang="en-US" dirty="0"/>
              <a:t>What is needed by stakeholders</a:t>
            </a:r>
          </a:p>
          <a:p>
            <a:pPr lvl="1"/>
            <a:r>
              <a:rPr lang="en-US" dirty="0"/>
              <a:t>What factors constrain solutions</a:t>
            </a:r>
          </a:p>
          <a:p>
            <a:r>
              <a:rPr lang="en-US" dirty="0"/>
              <a:t>Acceptance criteria</a:t>
            </a:r>
          </a:p>
          <a:p>
            <a:pPr lvl="1"/>
            <a:r>
              <a:rPr lang="en-US" dirty="0"/>
              <a:t>How will we know the problem is solved?</a:t>
            </a:r>
          </a:p>
          <a:p>
            <a:r>
              <a:rPr lang="en-US" dirty="0"/>
              <a:t>Requirements types</a:t>
            </a:r>
          </a:p>
          <a:p>
            <a:pPr lvl="1"/>
            <a:r>
              <a:rPr lang="en-US" dirty="0"/>
              <a:t>Functional, non-functional (performance) and business</a:t>
            </a:r>
          </a:p>
          <a:p>
            <a:pPr lvl="1"/>
            <a:r>
              <a:rPr lang="en-US" dirty="0"/>
              <a:t>Security requirements are now considered separate from general non-functional requirements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5264727" y="1786247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Evaluate possible solutions</a:t>
            </a:r>
          </a:p>
          <a:p>
            <a:pPr lvl="1"/>
            <a:r>
              <a:rPr lang="en-US" dirty="0"/>
              <a:t>What would a solution look like?</a:t>
            </a:r>
          </a:p>
          <a:p>
            <a:pPr lvl="1"/>
            <a:r>
              <a:rPr lang="en-US" dirty="0"/>
              <a:t>How would it perform?</a:t>
            </a:r>
          </a:p>
          <a:p>
            <a:pPr lvl="1"/>
            <a:r>
              <a:rPr lang="en-US" dirty="0"/>
              <a:t>How would it be organized?</a:t>
            </a:r>
          </a:p>
          <a:p>
            <a:pPr lvl="1"/>
            <a:r>
              <a:rPr lang="en-US" dirty="0"/>
              <a:t>How would it be tested?</a:t>
            </a:r>
          </a:p>
          <a:p>
            <a:r>
              <a:rPr lang="en-US" dirty="0"/>
              <a:t>Evaluate possible architectural choices</a:t>
            </a:r>
          </a:p>
          <a:p>
            <a:pPr lvl="1"/>
            <a:r>
              <a:rPr lang="en-US" dirty="0"/>
              <a:t>High level design</a:t>
            </a:r>
          </a:p>
          <a:p>
            <a:r>
              <a:rPr lang="en-US" dirty="0"/>
              <a:t>Initial threat analysis</a:t>
            </a:r>
          </a:p>
          <a:p>
            <a:pPr lvl="1"/>
            <a:r>
              <a:rPr lang="en-US" dirty="0"/>
              <a:t>What sort of security and operational threats does the solution raise?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5676900" y="2395847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0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Only one solution can be built</a:t>
            </a:r>
          </a:p>
          <a:p>
            <a:pPr lvl="1"/>
            <a:r>
              <a:rPr lang="en-US" dirty="0"/>
              <a:t>What is possible with the available resources?</a:t>
            </a:r>
          </a:p>
          <a:p>
            <a:r>
              <a:rPr lang="en-US" dirty="0"/>
              <a:t>Define the concrete architecture</a:t>
            </a:r>
          </a:p>
          <a:p>
            <a:pPr lvl="1"/>
            <a:r>
              <a:rPr lang="en-US" dirty="0"/>
              <a:t>Design the components</a:t>
            </a:r>
          </a:p>
          <a:p>
            <a:pPr lvl="1"/>
            <a:r>
              <a:rPr lang="en-US" dirty="0"/>
              <a:t>Design how they interact</a:t>
            </a:r>
          </a:p>
          <a:p>
            <a:pPr lvl="1"/>
            <a:r>
              <a:rPr lang="en-US" dirty="0"/>
              <a:t>Choose technologies for construction of the components</a:t>
            </a:r>
          </a:p>
          <a:p>
            <a:r>
              <a:rPr lang="en-US" dirty="0"/>
              <a:t>Define the plan for construction phase</a:t>
            </a:r>
          </a:p>
          <a:p>
            <a:r>
              <a:rPr lang="en-US" dirty="0"/>
              <a:t>Identify the security vulnerabilities introduced by the choice of components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5981700" y="3005447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4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Apply a development process</a:t>
            </a:r>
          </a:p>
          <a:p>
            <a:pPr lvl="1"/>
            <a:r>
              <a:rPr lang="en-US" dirty="0"/>
              <a:t>Roles and responsibilities</a:t>
            </a:r>
          </a:p>
          <a:p>
            <a:pPr lvl="1"/>
            <a:r>
              <a:rPr lang="en-US" dirty="0"/>
              <a:t>Testing, coding, etc.</a:t>
            </a:r>
          </a:p>
          <a:p>
            <a:r>
              <a:rPr lang="en-US" dirty="0"/>
              <a:t>Define the methodology</a:t>
            </a:r>
          </a:p>
          <a:p>
            <a:pPr lvl="1"/>
            <a:r>
              <a:rPr lang="en-US" dirty="0"/>
              <a:t>Agile/Scrum, etc.</a:t>
            </a:r>
          </a:p>
          <a:p>
            <a:pPr lvl="1"/>
            <a:r>
              <a:rPr lang="en-US" dirty="0"/>
              <a:t>Code, build, test </a:t>
            </a:r>
          </a:p>
          <a:p>
            <a:r>
              <a:rPr lang="en-US" dirty="0"/>
              <a:t>Identify new security issues as they arise during construction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6316108" y="3619258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8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Get the application into production</a:t>
            </a:r>
          </a:p>
          <a:p>
            <a:pPr lvl="1"/>
            <a:r>
              <a:rPr lang="en-US" dirty="0"/>
              <a:t>Roll out logistics</a:t>
            </a:r>
          </a:p>
          <a:p>
            <a:pPr lvl="1"/>
            <a:r>
              <a:rPr lang="en-US" dirty="0"/>
              <a:t>Continuous Deployment?</a:t>
            </a:r>
          </a:p>
          <a:p>
            <a:r>
              <a:rPr lang="en-US" dirty="0"/>
              <a:t>Beta test and acceptance test</a:t>
            </a:r>
          </a:p>
          <a:p>
            <a:r>
              <a:rPr lang="en-US" dirty="0"/>
              <a:t>Transition existing operations to the deployed app</a:t>
            </a:r>
          </a:p>
          <a:p>
            <a:r>
              <a:rPr lang="en-US" dirty="0"/>
              <a:t>Various deployment strategies can be used</a:t>
            </a:r>
          </a:p>
          <a:p>
            <a:pPr lvl="1"/>
            <a:r>
              <a:rPr lang="en-US" dirty="0"/>
              <a:t>Green/Blue</a:t>
            </a:r>
          </a:p>
          <a:p>
            <a:pPr lvl="1"/>
            <a:r>
              <a:rPr lang="en-US" dirty="0"/>
              <a:t>Canary, etc.</a:t>
            </a:r>
          </a:p>
          <a:p>
            <a:r>
              <a:rPr lang="en-US" dirty="0"/>
              <a:t>Goal is to ensure a successful transition to the application</a:t>
            </a:r>
          </a:p>
          <a:p>
            <a:pPr marL="404813" lvl="1" indent="0">
              <a:buNone/>
            </a:pPr>
            <a:endParaRPr lang="en-US" dirty="0"/>
          </a:p>
          <a:p>
            <a:endParaRPr dirty="0"/>
          </a:p>
          <a:p>
            <a:pPr lvl="2"/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6591300" y="4148931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4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Monitor performance</a:t>
            </a:r>
          </a:p>
          <a:p>
            <a:pPr lvl="1"/>
            <a:r>
              <a:rPr lang="en-US" dirty="0"/>
              <a:t>Manage changing requirements</a:t>
            </a:r>
          </a:p>
          <a:p>
            <a:pPr lvl="1"/>
            <a:r>
              <a:rPr lang="en-US" dirty="0"/>
              <a:t>Collect data for future development</a:t>
            </a:r>
          </a:p>
          <a:p>
            <a:pPr lvl="1"/>
            <a:r>
              <a:rPr lang="en-US" dirty="0"/>
              <a:t>Evaluate service level agreements</a:t>
            </a:r>
          </a:p>
          <a:p>
            <a:r>
              <a:rPr lang="en-US" dirty="0"/>
              <a:t>Look for “gotchas” in the real world</a:t>
            </a:r>
          </a:p>
          <a:p>
            <a:r>
              <a:rPr lang="en-US" dirty="0"/>
              <a:t>Identify new or emerging security threats</a:t>
            </a:r>
          </a:p>
          <a:p>
            <a:pPr lvl="1"/>
            <a:r>
              <a:rPr lang="en-US" dirty="0"/>
              <a:t>Exploits may be developed after deployment</a:t>
            </a:r>
          </a:p>
          <a:p>
            <a:pPr lvl="1"/>
            <a:r>
              <a:rPr lang="en-US" dirty="0"/>
              <a:t>Want to avoid 0-day exploits by getting patches and mitigations rolled out ASAP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6896100" y="4834731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9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253331"/>
            <a:ext cx="4819650" cy="6172199"/>
          </a:xfrm>
        </p:spPr>
        <p:txBody>
          <a:bodyPr/>
          <a:lstStyle/>
          <a:p>
            <a:r>
              <a:rPr lang="en-US" dirty="0"/>
              <a:t>How do we take the application out of production?</a:t>
            </a:r>
          </a:p>
          <a:p>
            <a:pPr lvl="1"/>
            <a:r>
              <a:rPr lang="en-US" dirty="0"/>
              <a:t>What are the implications for other systems that interact with our application?</a:t>
            </a:r>
          </a:p>
          <a:p>
            <a:r>
              <a:rPr lang="en-US" dirty="0"/>
              <a:t>How do we transition users to the application’s replacement?</a:t>
            </a:r>
          </a:p>
          <a:p>
            <a:r>
              <a:rPr lang="en-US" dirty="0"/>
              <a:t>Ensure that once the application is removed, there are no security holes left behind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6" name="Content Placeholder 14" descr="Text&#10;&#10;Description automatically generated">
            <a:extLst>
              <a:ext uri="{FF2B5EF4-FFF2-40B4-BE49-F238E27FC236}">
                <a16:creationId xmlns:a16="http://schemas.microsoft.com/office/drawing/2014/main" id="{0B56B4B9-A820-4A35-9C39-AEB2803E3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1786731"/>
            <a:ext cx="3976591" cy="435133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BE209-8250-4F94-961B-8F7D6A70BF27}"/>
              </a:ext>
            </a:extLst>
          </p:cNvPr>
          <p:cNvSpPr/>
          <p:nvPr/>
        </p:nvSpPr>
        <p:spPr bwMode="auto">
          <a:xfrm>
            <a:off x="7284195" y="5451785"/>
            <a:ext cx="1936173" cy="686284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54800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378746</TotalTime>
  <Words>1230</Words>
  <Application>Microsoft Office PowerPoint</Application>
  <PresentationFormat>Custom</PresentationFormat>
  <Paragraphs>207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System Lifecycles and SDLCs</vt:lpstr>
      <vt:lpstr>The Engineering Process</vt:lpstr>
      <vt:lpstr>Requirements</vt:lpstr>
      <vt:lpstr>Analysis</vt:lpstr>
      <vt:lpstr>Design</vt:lpstr>
      <vt:lpstr>Construction</vt:lpstr>
      <vt:lpstr>Deployment</vt:lpstr>
      <vt:lpstr>Production</vt:lpstr>
      <vt:lpstr>Retirement</vt:lpstr>
      <vt:lpstr>System Lifecycles and SDLCs</vt:lpstr>
      <vt:lpstr>System Lifecycle Management</vt:lpstr>
      <vt:lpstr>System Lifecycle Management</vt:lpstr>
      <vt:lpstr>System Lifecycle Management</vt:lpstr>
      <vt:lpstr>Governance</vt:lpstr>
      <vt:lpstr>Development</vt:lpstr>
      <vt:lpstr>Development - Waterfall</vt:lpstr>
      <vt:lpstr>Development - Agile</vt:lpstr>
      <vt:lpstr>Development – Continuous Deliver</vt:lpstr>
      <vt:lpstr>Operations</vt:lpstr>
      <vt:lpstr>System Lifecycles and SDLCs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Rod Davison</cp:lastModifiedBy>
  <cp:revision>4188</cp:revision>
  <cp:lastPrinted>2010-01-03T02:41:41Z</cp:lastPrinted>
  <dcterms:created xsi:type="dcterms:W3CDTF">2010-07-13T15:22:01Z</dcterms:created>
  <dcterms:modified xsi:type="dcterms:W3CDTF">2021-11-01T00:46:54Z</dcterms:modified>
</cp:coreProperties>
</file>