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p:txBody>
      </p:sp>
      <p:sp>
        <p:nvSpPr>
          <p:cNvPr id="3" name="Title 2"/>
          <p:cNvSpPr>
            <a:spLocks noGrp="1"/>
          </p:cNvSpPr>
          <p:nvPr>
            <p:ph type="ctrTitle" sz="quarter"/>
          </p:nvPr>
        </p:nvSpPr>
        <p:spPr/>
        <p:txBody>
          <a:bodyPr/>
          <a:lstStyle/>
          <a:p>
            <a:r>
              <a:t>Stating a problem</a:t>
            </a:r>
          </a:p>
        </p:txBody>
      </p:sp>
      <p:pic>
        <p:nvPicPr>
          <p:cNvPr id="4" name="Picture 3" descr="problem.jpg"/>
          <p:cNvPicPr>
            <a:picLocks noChangeAspect="1"/>
          </p:cNvPicPr>
          <p:nvPr/>
        </p:nvPicPr>
        <p:blipFill>
          <a:blip r:embed="rId2"/>
          <a:stretch>
            <a:fillRect/>
          </a:stretch>
        </p:blipFill>
        <p:spPr>
          <a:xfrm>
            <a:off x="704088" y="4800600"/>
            <a:ext cx="7507224" cy="7507224"/>
          </a:xfrm>
          <a:prstGeom prst="rect">
            <a:avLst/>
          </a:prstGeom>
        </p:spPr>
      </p:pic>
      <p:sp>
        <p:nvSpPr>
          <p:cNvPr id="5" name="TextBox 4"/>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Ansible Architecture</a:t>
            </a:r>
          </a:p>
        </p:txBody>
      </p:sp>
      <p:sp>
        <p:nvSpPr>
          <p:cNvPr id="3" name="Content Placeholder 2"/>
          <p:cNvSpPr>
            <a:spLocks noGrp="1"/>
          </p:cNvSpPr>
          <p:nvPr>
            <p:ph idx="1"/>
          </p:nvPr>
        </p:nvSpPr>
        <p:spPr/>
        <p:txBody>
          <a:bodyPr/>
          <a:lstStyle/>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pic>
        <p:nvPicPr>
          <p:cNvPr id="5" name="Picture 4" descr="img_6.png"/>
          <p:cNvPicPr>
            <a:picLocks noChangeAspect="1"/>
          </p:cNvPicPr>
          <p:nvPr/>
        </p:nvPicPr>
        <p:blipFill>
          <a:blip r:embed="rId2"/>
          <a:stretch>
            <a:fillRect/>
          </a:stretch>
        </p:blipFill>
        <p:spPr>
          <a:xfrm>
            <a:off x="704088" y="914400"/>
            <a:ext cx="8775700" cy="5156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Run AGAINST</a:t>
            </a:r>
          </a:p>
        </p:txBody>
      </p:sp>
      <p:sp>
        <p:nvSpPr>
          <p:cNvPr id="3" name="Content Placeholder 2"/>
          <p:cNvSpPr>
            <a:spLocks noGrp="1"/>
          </p:cNvSpPr>
          <p:nvPr>
            <p:ph idx="1"/>
          </p:nvPr>
        </p:nvSpPr>
        <p:spPr/>
        <p:txBody>
          <a:bodyPr/>
          <a:lstStyle/>
          <a:p>
            <a:r>
              <a:t> Means to run a specific adhoc, play or playbook on the specified host or group from the inventory</a:t>
            </a:r>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pic>
        <p:nvPicPr>
          <p:cNvPr id="5" name="Picture 4" descr="mean.jpg"/>
          <p:cNvPicPr>
            <a:picLocks noChangeAspect="1"/>
          </p:cNvPicPr>
          <p:nvPr/>
        </p:nvPicPr>
        <p:blipFill>
          <a:blip r:embed="rId2"/>
          <a:stretch>
            <a:fillRect/>
          </a:stretch>
        </p:blipFill>
        <p:spPr>
          <a:xfrm>
            <a:off x="704088" y="1792224"/>
            <a:ext cx="2674620" cy="2005965"/>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Ansible Vs Chef Vs Puppet Vs SaltStack</a:t>
            </a:r>
          </a:p>
        </p:txBody>
      </p:sp>
      <p:sp>
        <p:nvSpPr>
          <p:cNvPr id="3" name="Content Placeholder 2"/>
          <p:cNvSpPr>
            <a:spLocks noGrp="1"/>
          </p:cNvSpPr>
          <p:nvPr>
            <p:ph idx="1"/>
          </p:nvPr>
        </p:nvSpPr>
        <p:spPr/>
        <p:txBody>
          <a:bodyPr/>
          <a:lstStyle/>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graphicFrame>
        <p:nvGraphicFramePr>
          <p:cNvPr id="5" name="Table 4"/>
          <p:cNvGraphicFramePr>
            <a:graphicFrameLocks noGrp="1"/>
          </p:cNvGraphicFramePr>
          <p:nvPr/>
        </p:nvGraphicFramePr>
        <p:xfrm>
          <a:off x="237744" y="914400"/>
          <a:ext cx="8915400" cy="45720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Feature</a:t>
                      </a:r>
                    </a:p>
                  </a:txBody>
                  <a:tcPr/>
                </a:tc>
                <a:tc>
                  <a:txBody>
                    <a:bodyPr/>
                    <a:lstStyle/>
                    <a:p>
                      <a:r>
                        <a:t>Ansible</a:t>
                      </a:r>
                    </a:p>
                  </a:txBody>
                  <a:tcPr/>
                </a:tc>
                <a:tc>
                  <a:txBody>
                    <a:bodyPr/>
                    <a:lstStyle/>
                    <a:p>
                      <a:r>
                        <a:t>Chef</a:t>
                      </a:r>
                    </a:p>
                  </a:txBody>
                  <a:tcPr/>
                </a:tc>
                <a:tc>
                  <a:txBody>
                    <a:bodyPr/>
                    <a:lstStyle/>
                    <a:p>
                      <a:r>
                        <a:t>Puppet</a:t>
                      </a:r>
                    </a:p>
                  </a:txBody>
                  <a:tcPr/>
                </a:tc>
                <a:tc>
                  <a:txBody>
                    <a:bodyPr/>
                    <a:lstStyle/>
                    <a:p>
                      <a:r>
                        <a:t>SaltStack</a:t>
                      </a:r>
                    </a:p>
                  </a:txBody>
                  <a:tcPr/>
                </a:tc>
              </a:tr>
              <a:tr h="457200">
                <a:tc>
                  <a:txBody>
                    <a:bodyPr/>
                    <a:lstStyle/>
                    <a:p>
                      <a:r>
                        <a:t>Configuration language</a:t>
                      </a:r>
                    </a:p>
                  </a:txBody>
                  <a:tcPr/>
                </a:tc>
                <a:tc>
                  <a:txBody>
                    <a:bodyPr/>
                    <a:lstStyle/>
                    <a:p>
                      <a:r>
                        <a:t>YAML</a:t>
                      </a:r>
                    </a:p>
                  </a:txBody>
                  <a:tcPr/>
                </a:tc>
                <a:tc>
                  <a:txBody>
                    <a:bodyPr/>
                    <a:lstStyle/>
                    <a:p>
                      <a:r>
                        <a:t>Ruby DSL</a:t>
                      </a:r>
                    </a:p>
                  </a:txBody>
                  <a:tcPr/>
                </a:tc>
                <a:tc>
                  <a:txBody>
                    <a:bodyPr/>
                    <a:lstStyle/>
                    <a:p>
                      <a:r>
                        <a:t>Puppet DSL</a:t>
                      </a:r>
                    </a:p>
                  </a:txBody>
                  <a:tcPr/>
                </a:tc>
                <a:tc>
                  <a:txBody>
                    <a:bodyPr/>
                    <a:lstStyle/>
                    <a:p>
                      <a:r>
                        <a:t>YAML</a:t>
                      </a:r>
                    </a:p>
                  </a:txBody>
                  <a:tcPr/>
                </a:tc>
              </a:tr>
              <a:tr h="457200">
                <a:tc>
                  <a:txBody>
                    <a:bodyPr/>
                    <a:lstStyle/>
                    <a:p>
                      <a:r>
                        <a:t>Masterless support</a:t>
                      </a:r>
                    </a:p>
                  </a:txBody>
                  <a:tcPr/>
                </a:tc>
                <a:tc>
                  <a:txBody>
                    <a:bodyPr/>
                    <a:lstStyle/>
                    <a:p>
                      <a:r>
                        <a:t>Yes</a:t>
                      </a:r>
                    </a:p>
                  </a:txBody>
                  <a:tcPr/>
                </a:tc>
                <a:tc>
                  <a:txBody>
                    <a:bodyPr/>
                    <a:lstStyle/>
                    <a:p>
                      <a:r>
                        <a:t>No</a:t>
                      </a:r>
                    </a:p>
                  </a:txBody>
                  <a:tcPr/>
                </a:tc>
                <a:tc>
                  <a:txBody>
                    <a:bodyPr/>
                    <a:lstStyle/>
                    <a:p>
                      <a:r>
                        <a:t>No</a:t>
                      </a:r>
                    </a:p>
                  </a:txBody>
                  <a:tcPr/>
                </a:tc>
                <a:tc>
                  <a:txBody>
                    <a:bodyPr/>
                    <a:lstStyle/>
                    <a:p>
                      <a:r>
                        <a:t>Yes</a:t>
                      </a:r>
                    </a:p>
                  </a:txBody>
                  <a:tcPr/>
                </a:tc>
              </a:tr>
              <a:tr h="457200">
                <a:tc>
                  <a:txBody>
                    <a:bodyPr/>
                    <a:lstStyle/>
                    <a:p>
                      <a:r>
                        <a:t>Agent-based support</a:t>
                      </a:r>
                    </a:p>
                  </a:txBody>
                  <a:tcPr/>
                </a:tc>
                <a:tc>
                  <a:txBody>
                    <a:bodyPr/>
                    <a:lstStyle/>
                    <a:p>
                      <a:r>
                        <a:t>Optional (ansible-pull)</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Idempotent execution</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Real-time execution</a:t>
                      </a:r>
                    </a:p>
                  </a:txBody>
                  <a:tcPr/>
                </a:tc>
                <a:tc>
                  <a:txBody>
                    <a:bodyPr/>
                    <a:lstStyle/>
                    <a:p>
                      <a:r>
                        <a:t>Yes</a:t>
                      </a:r>
                    </a:p>
                  </a:txBody>
                  <a:tcPr/>
                </a:tc>
                <a:tc>
                  <a:txBody>
                    <a:bodyPr/>
                    <a:lstStyle/>
                    <a:p>
                      <a:r>
                        <a:t>No</a:t>
                      </a:r>
                    </a:p>
                  </a:txBody>
                  <a:tcPr/>
                </a:tc>
                <a:tc>
                  <a:txBody>
                    <a:bodyPr/>
                    <a:lstStyle/>
                    <a:p>
                      <a:r>
                        <a:t>No</a:t>
                      </a:r>
                    </a:p>
                  </a:txBody>
                  <a:tcPr/>
                </a:tc>
                <a:tc>
                  <a:txBody>
                    <a:bodyPr/>
                    <a:lstStyle/>
                    <a:p>
                      <a:r>
                        <a:t>Yes</a:t>
                      </a:r>
                    </a:p>
                  </a:txBody>
                  <a:tcPr/>
                </a:tc>
              </a:tr>
              <a:tr h="457200">
                <a:tc>
                  <a:txBody>
                    <a:bodyPr/>
                    <a:lstStyle/>
                    <a:p>
                      <a:r>
                        <a:t>Parallel execution</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Dependency management</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Dry-run testing</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Declarative configuration</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bl>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rPr b="1"/>
              <a:t>Inventory
</a:t>
            </a:r>
            <a:r>
              <a:t>Install Ansible
</a:t>
            </a:r>
            <a:r>
              <a:t>LAB
</a:t>
            </a:r>
            <a:r>
              <a:t>Ansible Ad-Hoc
</a:t>
            </a:r>
            <a:r>
              <a:t>LAB
</a:t>
            </a:r>
          </a:p>
        </p:txBody>
      </p:sp>
      <p:sp>
        <p:nvSpPr>
          <p:cNvPr id="3" name="Title 2"/>
          <p:cNvSpPr>
            <a:spLocks noGrp="1"/>
          </p:cNvSpPr>
          <p:nvPr>
            <p:ph type="ctrTitle" sz="quarter"/>
          </p:nvPr>
        </p:nvSpPr>
        <p:spPr/>
        <p:txBody>
          <a:bodyPr/>
          <a:lstStyle/>
          <a:p>
            <a:r>
              <a:t>Inventory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Inventory</a:t>
            </a:r>
          </a:p>
        </p:txBody>
      </p:sp>
      <p:sp>
        <p:nvSpPr>
          <p:cNvPr id="3" name="Content Placeholder 2"/>
          <p:cNvSpPr>
            <a:spLocks noGrp="1"/>
          </p:cNvSpPr>
          <p:nvPr>
            <p:ph idx="1"/>
          </p:nvPr>
        </p:nvSpPr>
        <p:spPr/>
        <p:txBody>
          <a:bodyPr/>
          <a:lstStyle/>
          <a:p>
            <a:r>
              <a:t> A list of hosts that Ansible can manage</a:t>
            </a:r>
          </a:p>
          <a:p>
            <a:r>
              <a:t> Can be static or dynamic</a:t>
            </a:r>
          </a:p>
          <a:p>
            <a:r>
              <a:t> Can be defined in a file or in the command line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pic>
        <p:nvPicPr>
          <p:cNvPr id="5" name="Picture 4" descr="1.png"/>
          <p:cNvPicPr>
            <a:picLocks noChangeAspect="1"/>
          </p:cNvPicPr>
          <p:nvPr/>
        </p:nvPicPr>
        <p:blipFill>
          <a:blip r:embed="rId2"/>
          <a:stretch>
            <a:fillRect/>
          </a:stretch>
        </p:blipFill>
        <p:spPr>
          <a:xfrm>
            <a:off x="0" y="2231136"/>
            <a:ext cx="4826000" cy="31877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INI Format</a:t>
            </a:r>
          </a:p>
        </p:txBody>
      </p:sp>
      <p:sp>
        <p:nvSpPr>
          <p:cNvPr id="3" name="Content Placeholder 2"/>
          <p:cNvSpPr>
            <a:spLocks noGrp="1"/>
          </p:cNvSpPr>
          <p:nvPr>
            <p:ph idx="1"/>
          </p:nvPr>
        </p:nvSpPr>
        <p:spPr/>
        <p:txBody>
          <a:bodyPr/>
          <a:lstStyle/>
          <a:p>
            <a:r>
              <a:t> The INI format is a simple format that uses sections and key/value pairs</a:t>
            </a:r>
          </a:p>
          <a:p>
            <a:r>
              <a:t> The sections are the groups of hosts</a:t>
            </a:r>
          </a:p>
          <a:p>
            <a:r>
              <a:t> The key/value pairs are the hosts and their attributes</a:t>
            </a:r>
          </a:p>
          <a:p>
            <a:r>
              <a:t> The attributes are optional</a:t>
            </a:r>
          </a:p>
          <a:p>
            <a:r>
              <a:t> The attributes are used to define the connection parameters</a:t>
            </a:r>
          </a:p>
          <a:p>
            <a:r>
              <a:t> The attributes are defined in the form of key=value pairs</a:t>
            </a:r>
          </a:p>
          <a:p>
            <a:r>
              <a:t> The attributes are defined after the host name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pic>
        <p:nvPicPr>
          <p:cNvPr id="5" name="Picture 4" descr="data.png"/>
          <p:cNvPicPr>
            <a:picLocks noChangeAspect="1"/>
          </p:cNvPicPr>
          <p:nvPr/>
        </p:nvPicPr>
        <p:blipFill>
          <a:blip r:embed="rId2"/>
          <a:stretch>
            <a:fillRect/>
          </a:stretch>
        </p:blipFill>
        <p:spPr>
          <a:xfrm>
            <a:off x="704088" y="5303520"/>
            <a:ext cx="993687" cy="155448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Static Inventory</a:t>
            </a:r>
          </a:p>
        </p:txBody>
      </p:sp>
      <p:sp>
        <p:nvSpPr>
          <p:cNvPr id="3" name="Content Placeholder 2"/>
          <p:cNvSpPr>
            <a:spLocks noGrp="1"/>
          </p:cNvSpPr>
          <p:nvPr>
            <p:ph idx="1"/>
          </p:nvPr>
        </p:nvSpPr>
        <p:spPr/>
        <p:txBody>
          <a:bodyPr/>
          <a:lstStyle/>
          <a:p>
            <a:r>
              <a:t> A static inventory is a list of hosts defined in a file</a:t>
            </a:r>
          </a:p>
          <a:p>
            <a:r>
              <a:t> The file is usually called</a:t>
            </a:r>
            <a:r>
              <a:rPr>
                <a:latin typeface="Courier New"/>
              </a:rPr>
              <a:t> hosts</a:t>
            </a:r>
            <a:r>
              <a:t> and is located in the</a:t>
            </a:r>
            <a:r>
              <a:rPr>
                <a:latin typeface="Courier New"/>
              </a:rPr>
              <a:t> /etc/ansible</a:t>
            </a:r>
            <a:r>
              <a:t> directory</a:t>
            </a:r>
          </a:p>
          <a:p>
            <a:r>
              <a:t> The file can be in any format, but the most common one is the INI format</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pic>
        <p:nvPicPr>
          <p:cNvPr id="5" name="Picture 4" descr="random_number.png"/>
          <p:cNvPicPr>
            <a:picLocks noChangeAspect="1"/>
          </p:cNvPicPr>
          <p:nvPr/>
        </p:nvPicPr>
        <p:blipFill>
          <a:blip r:embed="rId2"/>
          <a:stretch>
            <a:fillRect/>
          </a:stretch>
        </p:blipFill>
        <p:spPr>
          <a:xfrm>
            <a:off x="704088" y="2670048"/>
            <a:ext cx="5080000" cy="18288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pic>
        <p:nvPicPr>
          <p:cNvPr id="5" name="Picture 4" descr="1.png"/>
          <p:cNvPicPr>
            <a:picLocks noChangeAspect="1"/>
          </p:cNvPicPr>
          <p:nvPr/>
        </p:nvPicPr>
        <p:blipFill>
          <a:blip r:embed="rId2"/>
          <a:stretch>
            <a:fillRect/>
          </a:stretch>
        </p:blipFill>
        <p:spPr>
          <a:xfrm>
            <a:off x="0" y="914400"/>
            <a:ext cx="9093200" cy="34544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Dynamic Inventory</a:t>
            </a:r>
          </a:p>
        </p:txBody>
      </p:sp>
      <p:sp>
        <p:nvSpPr>
          <p:cNvPr id="3" name="Content Placeholder 2"/>
          <p:cNvSpPr>
            <a:spLocks noGrp="1"/>
          </p:cNvSpPr>
          <p:nvPr>
            <p:ph idx="1"/>
          </p:nvPr>
        </p:nvSpPr>
        <p:spPr/>
        <p:txBody>
          <a:bodyPr/>
          <a:lstStyle/>
          <a:p>
            <a:r>
              <a:t> A dynamic inventory is a list of hosts that is generated by a script</a:t>
            </a:r>
          </a:p>
          <a:p>
            <a:r>
              <a:t> The script can be written in any language</a:t>
            </a:r>
          </a:p>
          <a:p>
            <a:r>
              <a:t> The script can be written to query a database, a cloud provider, or any other source</a:t>
            </a:r>
          </a:p>
          <a:p>
            <a:r>
              <a:t> The script must return a JSON object with the list of hosts and their attributes</a:t>
            </a:r>
          </a:p>
          <a:p>
            <a:r>
              <a:t> The script must be located in the</a:t>
            </a:r>
            <a:r>
              <a:rPr>
                <a:latin typeface="Courier New"/>
              </a:rPr>
              <a:t> /etc/ansible</a:t>
            </a:r>
            <a:r>
              <a:t> directory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t>Inventory
</a:t>
            </a:r>
            <a:r>
              <a:rPr b="1"/>
              <a:t>Install Ansible
</a:t>
            </a:r>
            <a:r>
              <a:t>LAB
</a:t>
            </a:r>
            <a:r>
              <a:t>Ansible Ad-Hoc
</a:t>
            </a:r>
            <a:r>
              <a:t>LAB
</a:t>
            </a:r>
          </a:p>
        </p:txBody>
      </p:sp>
      <p:sp>
        <p:nvSpPr>
          <p:cNvPr id="3" name="Title 2"/>
          <p:cNvSpPr>
            <a:spLocks noGrp="1"/>
          </p:cNvSpPr>
          <p:nvPr>
            <p:ph type="ctrTitle" sz="quarter"/>
          </p:nvPr>
        </p:nvSpPr>
        <p:spPr/>
        <p:txBody>
          <a:bodyPr/>
          <a:lstStyle/>
          <a:p>
            <a:r>
              <a:t>Install Ansible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rPr b="1"/>
              <a:t>Automating the management and deployment of a large infrastructure
</a:t>
            </a:r>
            <a:r>
              <a:t>Answer
</a:t>
            </a:r>
            <a:r>
              <a:t>Ansible
</a:t>
            </a:r>
            <a:r>
              <a:t>Why Agentless?
</a:t>
            </a:r>
            <a:r>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pPr>
              <a:defRPr sz="2000"/>
            </a:pPr>
            <a:r>
              <a:t>Automating the management and deployment of a large infrastructure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 Ansible</a:t>
            </a:r>
          </a:p>
        </p:txBody>
      </p:sp>
      <p:sp>
        <p:nvSpPr>
          <p:cNvPr id="3" name="Content Placeholder 2"/>
          <p:cNvSpPr>
            <a:spLocks noGrp="1"/>
          </p:cNvSpPr>
          <p:nvPr>
            <p:ph idx="1"/>
          </p:nvPr>
        </p:nvSpPr>
        <p:spPr/>
        <p:txBody>
          <a:bodyPr/>
          <a:lstStyle/>
          <a:p>
            <a:r>
              <a:t> Ansible is written in Python and, as such, can be installed on a wide range of systems</a:t>
            </a:r>
          </a:p>
          <a:p>
            <a:pPr lvl="1"/>
            <a:r>
              <a:t> Debian</a:t>
            </a:r>
          </a:p>
          <a:p>
            <a:pPr lvl="1"/>
            <a:r>
              <a:t> RedHat</a:t>
            </a:r>
          </a:p>
          <a:p>
            <a:pPr lvl="1"/>
            <a:r>
              <a:t> FreeBSD</a:t>
            </a:r>
          </a:p>
          <a:p>
            <a:r>
              <a:t> macOS</a:t>
            </a:r>
          </a:p>
          <a:p>
            <a:r>
              <a:t> The one exception to this is Windows, though native Python distributions exist, there is yet no native Ansible build.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Release Cycle</a:t>
            </a:r>
          </a:p>
        </p:txBody>
      </p:sp>
      <p:sp>
        <p:nvSpPr>
          <p:cNvPr id="3" name="Content Placeholder 2"/>
          <p:cNvSpPr>
            <a:spLocks noGrp="1"/>
          </p:cNvSpPr>
          <p:nvPr>
            <p:ph idx="1"/>
          </p:nvPr>
        </p:nvSpPr>
        <p:spPr/>
        <p:txBody>
          <a:bodyPr/>
          <a:lstStyle/>
          <a:p>
            <a:r>
              <a:t> The release cycle for Ansible is usually about four months, and during this short release cycle, there are normally many changes, from minor bug fixes to major ones, to new features and even sometimes fundamental changes.</a:t>
            </a:r>
          </a:p>
          <a:p>
            <a:r>
              <a:t> The simplest way to not only get up and running with Ansible but to keep yourself up to date is to use the native packages built for your operating system where they are available.</a:t>
            </a:r>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pic>
        <p:nvPicPr>
          <p:cNvPr id="5" name="Picture 4" descr="rel_c.gif"/>
          <p:cNvPicPr>
            <a:picLocks noChangeAspect="1"/>
          </p:cNvPicPr>
          <p:nvPr/>
        </p:nvPicPr>
        <p:blipFill>
          <a:blip r:embed="rId2"/>
          <a:stretch>
            <a:fillRect/>
          </a:stretch>
        </p:blipFill>
        <p:spPr>
          <a:xfrm>
            <a:off x="704088" y="4864608"/>
            <a:ext cx="3175000" cy="317500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t>Inventory
</a:t>
            </a:r>
            <a:r>
              <a:t>Install Ansible
</a:t>
            </a:r>
            <a:r>
              <a:rPr b="1"/>
              <a:t>LAB
</a:t>
            </a:r>
            <a:r>
              <a:t>Ansible Ad-Hoc
</a:t>
            </a:r>
            <a:r>
              <a:rPr b="1"/>
              <a:t>LAB
</a:t>
            </a:r>
          </a:p>
        </p:txBody>
      </p:sp>
      <p:sp>
        <p:nvSpPr>
          <p:cNvPr id="3" name="Title 2"/>
          <p:cNvSpPr>
            <a:spLocks noGrp="1"/>
          </p:cNvSpPr>
          <p:nvPr>
            <p:ph type="ctrTitle" sz="quarter"/>
          </p:nvPr>
        </p:nvSpPr>
        <p:spPr/>
        <p:txBody>
          <a:bodyPr/>
          <a:lstStyle/>
          <a:p>
            <a:r>
              <a:t>LAB</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t>Inventory
</a:t>
            </a:r>
            <a:r>
              <a:t>Install Ansible
</a:t>
            </a:r>
            <a:r>
              <a:t>LAB
</a:t>
            </a:r>
            <a:r>
              <a:rPr b="1"/>
              <a:t>Ansible Ad-Hoc
</a:t>
            </a:r>
            <a:r>
              <a:t>LAB
</a:t>
            </a:r>
          </a:p>
        </p:txBody>
      </p:sp>
      <p:sp>
        <p:nvSpPr>
          <p:cNvPr id="3" name="Title 2"/>
          <p:cNvSpPr>
            <a:spLocks noGrp="1"/>
          </p:cNvSpPr>
          <p:nvPr>
            <p:ph type="ctrTitle" sz="quarter"/>
          </p:nvPr>
        </p:nvSpPr>
        <p:spPr/>
        <p:txBody>
          <a:bodyPr/>
          <a:lstStyle/>
          <a:p>
            <a:r>
              <a:t>Ansible Ad-Hoc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Ad-Hoc Commands</a:t>
            </a:r>
          </a:p>
        </p:txBody>
      </p:sp>
      <p:sp>
        <p:nvSpPr>
          <p:cNvPr id="3" name="Content Placeholder 2"/>
          <p:cNvSpPr>
            <a:spLocks noGrp="1"/>
          </p:cNvSpPr>
          <p:nvPr>
            <p:ph idx="1"/>
          </p:nvPr>
        </p:nvSpPr>
        <p:spPr/>
        <p:txBody>
          <a:bodyPr/>
          <a:lstStyle/>
          <a:p>
            <a:r>
              <a:t> An Ansible ad hoc command uses the</a:t>
            </a:r>
            <a:r>
              <a:rPr>
                <a:latin typeface="Courier New"/>
              </a:rPr>
              <a:t> ansible</a:t>
            </a:r>
            <a:r>
              <a:t> command-line tool to automate a single task on one or more managed nodes.</a:t>
            </a:r>
          </a:p>
          <a:p>
            <a:r>
              <a:t> ad hoc commands are quick and easy, but they are not reusable.</a:t>
            </a:r>
          </a:p>
          <a:p>
            <a:r>
              <a:t> ad hoc tasks can be used to reboot servers, copy files, manage packages and users, and much more.* You can use any Ansible module in an ad hoc task.* ad hoc commands demonstrate the simplicity and power of Ansible</a:t>
            </a:r>
          </a:p>
          <a:p>
            <a:r>
              <a:t> It will port over directly to the playbook language</a:t>
            </a:r>
          </a:p>
          <a:p>
            <a:r>
              <a:t> For every ad hoc command you run, you will get a response in JSON format</a:t>
            </a:r>
          </a:p>
          <a:p>
            <a:r>
              <a:t> You can use the</a:t>
            </a:r>
            <a:r>
              <a:rPr>
                <a:latin typeface="Courier New"/>
              </a:rPr>
              <a:t> -m</a:t>
            </a:r>
            <a:r>
              <a:t> option to specify the module to use</a:t>
            </a:r>
          </a:p>
          <a:p>
            <a:r>
              <a:t> You can use the</a:t>
            </a:r>
            <a:r>
              <a:rPr>
                <a:latin typeface="Courier New"/>
              </a:rPr>
              <a:t> -a</a:t>
            </a:r>
            <a:r>
              <a:t> option to specify the arguments to pass to the module</a:t>
            </a:r>
          </a:p>
          <a:p>
            <a:r>
              <a:t> You can use the</a:t>
            </a:r>
            <a:r>
              <a:rPr>
                <a:latin typeface="Courier New"/>
              </a:rPr>
              <a:t> -i</a:t>
            </a:r>
            <a:r>
              <a:t> option to specify the inventory file to use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p:txBody>
          <a:bodyPr/>
          <a:lstStyle/>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pic>
        <p:nvPicPr>
          <p:cNvPr id="5" name="Picture 4" descr="1.png"/>
          <p:cNvPicPr>
            <a:picLocks noChangeAspect="1"/>
          </p:cNvPicPr>
          <p:nvPr/>
        </p:nvPicPr>
        <p:blipFill>
          <a:blip r:embed="rId2"/>
          <a:stretch>
            <a:fillRect/>
          </a:stretch>
        </p:blipFill>
        <p:spPr>
          <a:xfrm>
            <a:off x="0" y="914400"/>
            <a:ext cx="4978400" cy="52070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t>Inventory
</a:t>
            </a:r>
            <a:r>
              <a:t>Install Ansible
</a:t>
            </a:r>
            <a:r>
              <a:rPr b="1"/>
              <a:t>LAB
</a:t>
            </a:r>
            <a:r>
              <a:t>Ansible Ad-Hoc
</a:t>
            </a:r>
            <a:r>
              <a:rPr b="1"/>
              <a:t>LAB
</a:t>
            </a:r>
          </a:p>
        </p:txBody>
      </p:sp>
      <p:sp>
        <p:nvSpPr>
          <p:cNvPr id="3" name="Title 2"/>
          <p:cNvSpPr>
            <a:spLocks noGrp="1"/>
          </p:cNvSpPr>
          <p:nvPr>
            <p:ph type="ctrTitle" sz="quarter"/>
          </p:nvPr>
        </p:nvSpPr>
        <p:spPr/>
        <p:txBody>
          <a:bodyPr/>
          <a:lstStyle/>
          <a:p>
            <a:r>
              <a:t>LAB</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rPr b="1"/>
              <a:t>Answer
</a:t>
            </a:r>
            <a:r>
              <a:t>Ansible
</a:t>
            </a:r>
            <a:r>
              <a:t>Why Agentless?
</a:t>
            </a:r>
            <a:r>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r>
              <a:t>Answer</a:t>
            </a:r>
          </a:p>
        </p:txBody>
      </p:sp>
      <p:pic>
        <p:nvPicPr>
          <p:cNvPr id="4" name="Picture 3" descr="ansible.jpg"/>
          <p:cNvPicPr>
            <a:picLocks noChangeAspect="1"/>
          </p:cNvPicPr>
          <p:nvPr/>
        </p:nvPicPr>
        <p:blipFill>
          <a:blip r:embed="rId2"/>
          <a:stretch>
            <a:fillRect/>
          </a:stretch>
        </p:blipFill>
        <p:spPr>
          <a:xfrm>
            <a:off x="704088" y="4800600"/>
            <a:ext cx="7507224" cy="5634752"/>
          </a:xfrm>
          <a:prstGeom prst="rect">
            <a:avLst/>
          </a:prstGeom>
        </p:spPr>
      </p:pic>
      <p:sp>
        <p:nvSpPr>
          <p:cNvPr id="5" name="TextBox 4"/>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rPr b="1"/>
              <a:t>Ansible
</a:t>
            </a:r>
            <a:r>
              <a:t>Why Agentless?
</a:t>
            </a:r>
            <a:r>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r>
              <a:t>Ansible</a:t>
            </a:r>
          </a:p>
        </p:txBody>
      </p:sp>
      <p:pic>
        <p:nvPicPr>
          <p:cNvPr id="4" name="Picture 3" descr="what.jpg"/>
          <p:cNvPicPr>
            <a:picLocks noChangeAspect="1"/>
          </p:cNvPicPr>
          <p:nvPr/>
        </p:nvPicPr>
        <p:blipFill>
          <a:blip r:embed="rId2"/>
          <a:stretch>
            <a:fillRect/>
          </a:stretch>
        </p:blipFill>
        <p:spPr>
          <a:xfrm>
            <a:off x="704088" y="4800600"/>
            <a:ext cx="7507224" cy="7507224"/>
          </a:xfrm>
          <a:prstGeom prst="rect">
            <a:avLst/>
          </a:prstGeom>
        </p:spPr>
      </p:pic>
      <p:sp>
        <p:nvSpPr>
          <p:cNvPr id="5" name="TextBox 4"/>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Ansible?</a:t>
            </a:r>
          </a:p>
        </p:txBody>
      </p:sp>
      <p:sp>
        <p:nvSpPr>
          <p:cNvPr id="3" name="Content Placeholder 2"/>
          <p:cNvSpPr>
            <a:spLocks noGrp="1"/>
          </p:cNvSpPr>
          <p:nvPr>
            <p:ph idx="1"/>
          </p:nvPr>
        </p:nvSpPr>
        <p:spPr/>
        <p:txBody>
          <a:bodyPr/>
          <a:lstStyle/>
          <a:p>
            <a:r>
              <a:t> Ansible is a simple IT automation tool that makes your applications and systems easier to deploy.</a:t>
            </a:r>
          </a:p>
          <a:p>
            <a:r>
              <a:t> Avoid writing scripts or custom code to deploy and update your applications</a:t>
            </a:r>
          </a:p>
          <a:p>
            <a:r>
              <a:t> automate in a language that approaches plain English, using SSH, with no agents to install on remote systems.</a:t>
            </a:r>
          </a:p>
          <a:p>
            <a:r>
              <a:t> Ansible is agentless, so you don’t have to install software on remote systems to manage them.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Where to use Ansible</a:t>
            </a:r>
          </a:p>
        </p:txBody>
      </p:sp>
      <p:sp>
        <p:nvSpPr>
          <p:cNvPr id="3" name="Content Placeholder 2"/>
          <p:cNvSpPr>
            <a:spLocks noGrp="1"/>
          </p:cNvSpPr>
          <p:nvPr>
            <p:ph idx="1"/>
          </p:nvPr>
        </p:nvSpPr>
        <p:spPr/>
        <p:txBody>
          <a:bodyPr/>
          <a:lstStyle/>
          <a:p>
            <a:r>
              <a:t> Configuration Management</a:t>
            </a:r>
          </a:p>
          <a:p>
            <a:r>
              <a:t> Application Deployment</a:t>
            </a:r>
          </a:p>
          <a:p>
            <a:r>
              <a:t> Continuous Delivery</a:t>
            </a:r>
          </a:p>
          <a:p>
            <a:r>
              <a:t> Orchestration</a:t>
            </a:r>
          </a:p>
          <a:p>
            <a:r>
              <a:t> Security Automation</a:t>
            </a:r>
          </a:p>
          <a:p>
            <a:r>
              <a:t> Multi-Tier Applications</a:t>
            </a:r>
          </a:p>
          <a:p>
            <a:r>
              <a:t> Cloud Provisioning</a:t>
            </a:r>
          </a:p>
          <a:p>
            <a:r>
              <a:t> Network Automation</a:t>
            </a:r>
          </a:p>
          <a:p>
            <a:r>
              <a:t> And more...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Agentless</a:t>
            </a:r>
          </a:p>
        </p:txBody>
      </p:sp>
      <p:sp>
        <p:nvSpPr>
          <p:cNvPr id="3" name="Content Placeholder 2"/>
          <p:cNvSpPr>
            <a:spLocks noGrp="1"/>
          </p:cNvSpPr>
          <p:nvPr>
            <p:ph idx="1"/>
          </p:nvPr>
        </p:nvSpPr>
        <p:spPr/>
        <p:txBody>
          <a:bodyPr/>
          <a:lstStyle/>
          <a:p>
            <a:r>
              <a:t> Target systems do not need to have any software installed on them to be managed by Ansible.</a:t>
            </a:r>
          </a:p>
          <a:p>
            <a:r>
              <a:t> Tasks are executed over SSH by default, but can also be executed locally.</a:t>
            </a:r>
          </a:p>
          <a:p/>
          <a:p/>
          <a:p/>
          <a:p/>
          <a:p/>
          <a:p/>
          <a:p/>
          <a:p>
            <a:r>
              <a:t> &lt;span style="font-size:15px; color:red"&gt;</a:t>
            </a:r>
            <a:r>
              <a:rPr i="1"/>
              <a:t> except for Windows systems, which require a small Python executable to be installed.</a:t>
            </a:r>
            <a:r>
              <a:t> &lt;/span&gt;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pic>
        <p:nvPicPr>
          <p:cNvPr id="5" name="Picture 4" descr="img.png"/>
          <p:cNvPicPr>
            <a:picLocks noChangeAspect="1"/>
          </p:cNvPicPr>
          <p:nvPr/>
        </p:nvPicPr>
        <p:blipFill>
          <a:blip r:embed="rId2"/>
          <a:stretch>
            <a:fillRect/>
          </a:stretch>
        </p:blipFill>
        <p:spPr>
          <a:xfrm>
            <a:off x="704088" y="2670048"/>
            <a:ext cx="7507224" cy="4208475"/>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rPr b="1"/>
              <a:t>Why Agentless?
</a:t>
            </a:r>
            <a:r>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r>
              <a:t>Why Agentless?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rPr b="1"/>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r>
              <a:t>Idempotent</a:t>
            </a:r>
          </a:p>
        </p:txBody>
      </p:sp>
      <p:pic>
        <p:nvPicPr>
          <p:cNvPr id="4" name="Picture 3" descr="note.jpg"/>
          <p:cNvPicPr>
            <a:picLocks noChangeAspect="1"/>
          </p:cNvPicPr>
          <p:nvPr/>
        </p:nvPicPr>
        <p:blipFill>
          <a:blip r:embed="rId2"/>
          <a:stretch>
            <a:fillRect/>
          </a:stretch>
        </p:blipFill>
        <p:spPr>
          <a:xfrm>
            <a:off x="704088" y="4800600"/>
            <a:ext cx="7507224" cy="4955979"/>
          </a:xfrm>
          <a:prstGeom prst="rect">
            <a:avLst/>
          </a:prstGeom>
        </p:spPr>
      </p:pic>
      <p:sp>
        <p:nvSpPr>
          <p:cNvPr id="5" name="TextBox 4"/>
          <p:cNvSpPr txBox="1"/>
          <p:nvPr/>
        </p:nvSpPr>
        <p:spPr>
          <a:xfrm>
            <a:off x="704088" y="8065008"/>
            <a:ext cx="8915400" cy="228600"/>
          </a:xfrm>
          <a:prstGeom prst="rect">
            <a:avLst/>
          </a:prstGeom>
          <a:noFill/>
        </p:spPr>
        <p:txBody>
          <a:bodyPr wrap="none">
            <a:spAutoFit/>
          </a:bodyPr>
          <a:lstStyle/>
          <a:p>
            <a:r>
              <a:rPr sz="800">
                <a:solidFill>
                  <a:srgbClr val="000000"/>
                </a:solidFill>
              </a:rPr>
              <a:t>Copyright © 2023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