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" Type="http://schemas.openxmlformats.org/officeDocument/2006/relationships/notesMaster" Target="notesMasters/notesMaster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" Type="http://schemas.openxmlformats.org/officeDocument/2006/relationships/handoutMaster" Target="handoutMasters/handoutMaster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" Type="http://schemas.openxmlformats.org/officeDocument/2006/relationships/commentAuthors" Target="commentAuthors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" Type="http://schemas.openxmlformats.org/officeDocument/2006/relationships/presProps" Target="presProps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7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Setup</a:t>
            </a:r>
          </a:p>
          <a:p>
            <a:r>
              <a:t>LCEL</a:t>
            </a:r>
          </a:p>
          <a:p>
            <a:r>
              <a:t>OpenAI Function with LangChain</a:t>
            </a:r>
          </a:p>
          <a:p>
            <a:r>
              <a:t>Tagging and Extraction Using OpenAI</a:t>
            </a:r>
          </a:p>
          <a:p>
            <a:r>
              <a:t>Tools and Routing</a:t>
            </a:r>
          </a:p>
          <a:p>
            <a:r>
              <a:t>Conversational Agent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OpenAI Function Calling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Extend this workflow by:</a:t>
            </a:r>
          </a:p>
          <a:p>
            <a:pPr lvl="1"/>
            <a:r>
              <a:t> Adding more complex functions and schemas.</a:t>
            </a:r>
          </a:p>
          <a:p>
            <a:pPr lvl="1"/>
            <a:r>
              <a:t> Integrating with real-world APIs for dynamic data.</a:t>
            </a:r>
          </a:p>
          <a:p>
            <a:r>
              <a:t> Why it’s important:</a:t>
            </a:r>
          </a:p>
          <a:p>
            <a:pPr lvl="1"/>
            <a:r>
              <a:t> Leveraging OpenAI’s function calling enhances AI's ability to operate as an</a:t>
            </a:r>
            <a:r>
              <a:t> intelligent assistant in diverse applications.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rPr b="1"/>
              <a:t>LCEL
</a:t>
            </a:r>
            <a:r>
              <a:t>OpenAI Function with LangChain
</a:t>
            </a:r>
            <a:r>
              <a:t>Tagging and Extraction Using OpenAI
</a:t>
            </a:r>
            <a:r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LCEL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focuses on understanding and implementing LCEL techniques.</a:t>
            </a:r>
          </a:p>
          <a:p>
            <a:r>
              <a:t> Key objectives:</a:t>
            </a:r>
          </a:p>
          <a:p>
            <a:pPr lvl="1"/>
            <a:r>
              <a:t> Exploring the fundamental concepts.</a:t>
            </a:r>
          </a:p>
          <a:p>
            <a:pPr lvl="1"/>
            <a:r>
              <a:t> Hands-on coding to demonstrate LCEL principles.</a:t>
            </a:r>
          </a:p>
          <a:p>
            <a:pPr lvl="1"/>
            <a:r>
              <a:t> Practical applications for real-world scenarios.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LCEL stands for LangChain Expression Language</a:t>
            </a:r>
          </a:p>
          <a:p>
            <a:r>
              <a:t> a declarative framework within the LangChain ecosystem</a:t>
            </a:r>
          </a:p>
          <a:p>
            <a:r>
              <a:t> designed to simplify the creation and management of complex chains involving Large Language Models (LLMs).</a:t>
            </a:r>
          </a:p>
          <a:p>
            <a:r>
              <a:t> By allowing developers to describe desired operations rather than detailing procedural steps</a:t>
            </a:r>
          </a:p>
          <a:p>
            <a:r>
              <a:t> LCEL enables more efficient and optimized execution of tasks such as</a:t>
            </a:r>
          </a:p>
          <a:p>
            <a:pPr lvl="1"/>
            <a:r>
              <a:t> streaming</a:t>
            </a:r>
          </a:p>
          <a:p>
            <a:pPr lvl="1"/>
            <a:r>
              <a:t> batch processing</a:t>
            </a:r>
          </a:p>
          <a:p>
            <a:pPr lvl="1"/>
            <a:r>
              <a:t> and asynchronous 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>
            <a:r>
              <a:t> Ensure your environment is configured with all dependencies.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855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Example: Basic LCEL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Here’s an example of LCEL in action: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721600" cy="1587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Apply LCEL concepts to more complex scenarios.</a:t>
            </a:r>
          </a:p>
          <a:p>
            <a:r>
              <a:t> Experiment with additional libraries and techniques.</a:t>
            </a:r>
          </a:p>
          <a:p>
            <a:r>
              <a:t> Analyze results to refine your understanding of LCEL.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t>LCEL
</a:t>
            </a:r>
            <a:r>
              <a:rPr b="1"/>
              <a:t>OpenAI Function with LangChain
</a:t>
            </a:r>
            <a:r>
              <a:t>Tagging and Extraction Using OpenAI
</a:t>
            </a:r>
            <a:r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OpenAI Function with LangChain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integrates OpenAI’s function calling capabilities with LangChain.</a:t>
            </a:r>
          </a:p>
          <a:p>
            <a:r>
              <a:t> Key steps covered:</a:t>
            </a:r>
          </a:p>
          <a:p>
            <a:pPr lvl="1"/>
            <a:r>
              <a:t> Setting up LangChain to work with OpenAI APIs.</a:t>
            </a:r>
          </a:p>
          <a:p>
            <a:pPr lvl="1"/>
            <a:r>
              <a:t> Defining and invoking functions using LangChain workflows.</a:t>
            </a:r>
          </a:p>
          <a:p>
            <a:pPr lvl="1"/>
            <a:r>
              <a:t> Demonstrating use cases for enhanced automation and efficiency.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LangChain extends OpenAI’s function calling by providing a structured framework</a:t>
            </a:r>
            <a:r>
              <a:t> for building intelligent workflows, enabling scalability and customization.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Ensures secure configuration for OpenAI and LangChain integration by loading</a:t>
            </a:r>
            <a:r>
              <a:t> API keys and environment variables.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636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rPr b="1"/>
              <a:t>Setup
</a:t>
            </a:r>
            <a:r>
              <a:t>LCEL
</a:t>
            </a:r>
            <a:r>
              <a:t>OpenAI Function with LangChain
</a:t>
            </a:r>
            <a:r>
              <a:t>Tagging and Extraction Using OpenAI
</a:t>
            </a:r>
            <a:r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Setup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to OpenAI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Initialize the OpenAI model with LangChain:</a:t>
            </a:r>
          </a:p>
          <a:p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Establishing this connection allows LangChain to leverage OpenAI’s capabilities</a:t>
            </a:r>
            <a:r>
              <a:t> for building conversational AI agents and automation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093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Custom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 function schema in LangChain for OpenAI:</a:t>
            </a:r>
          </a:p>
          <a:p/>
          <a:p/>
          <a:p/>
          <a:p/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Defining function schemas ensures that OpenAI can correctly interpret and</a:t>
            </a:r>
            <a:r>
              <a:t> execute tasks according to your specifications.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21516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a User 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user message:</a:t>
            </a:r>
          </a:p>
          <a:p/>
          <a:p/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user’s input is structured into a message object that LangChain can</a:t>
            </a:r>
            <a:r>
              <a:t> process and pass to OpenAI for further 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61871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 Invocation and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Execute the function call and handle the response:</a:t>
            </a:r>
          </a:p>
          <a:p/>
          <a:p>
            <a:r>
              <a:rPr b="1"/>
              <a:t> Understanding the response</a:t>
            </a:r>
            <a:r>
              <a:t> :</a:t>
            </a:r>
          </a:p>
          <a:p>
            <a:pPr lvl="1"/>
            <a:r>
              <a:t> The output includes both the user’s original message and the response generated</a:t>
            </a:r>
            <a:r>
              <a:t> by the function, providing a complete interaction log.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408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Example: Weather Function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Integrate a weather function using LangChain:</a:t>
            </a:r>
          </a:p>
          <a:p/>
          <a:p/>
          <a:p/>
          <a:p/>
          <a:p/>
          <a:p/>
          <a:p/>
          <a:p>
            <a:r>
              <a:rPr b="1"/>
              <a:t> Key takeaway</a:t>
            </a:r>
            <a:r>
              <a:t> :</a:t>
            </a:r>
          </a:p>
          <a:p>
            <a:pPr lvl="1"/>
            <a:r>
              <a:t> This example demonstrates how to integrate external logic (e.g., weather data)</a:t>
            </a:r>
            <a:r>
              <a:t> into LangChain workflows using OpenAI’s function calling.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35108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 function calls for debugging and transparency:</a:t>
            </a:r>
          </a:p>
          <a:p/>
          <a:p/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Debugging ensures that your workflows are functioning as expected and helps</a:t>
            </a:r>
            <a:r>
              <a:t> identify any issues in function invocation.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Creating and testing more complex functions.</a:t>
            </a:r>
          </a:p>
          <a:p>
            <a:pPr lvl="1"/>
            <a:r>
              <a:t> Integrating APIs for dynamic data retrieval and processing.</a:t>
            </a:r>
          </a:p>
          <a:p>
            <a:r>
              <a:t> Build workflows for:</a:t>
            </a:r>
          </a:p>
          <a:p>
            <a:pPr lvl="1"/>
            <a:r>
              <a:t> Conversational agents.</a:t>
            </a:r>
          </a:p>
          <a:p>
            <a:pPr lvl="1"/>
            <a:r>
              <a:t> Task automation.</a:t>
            </a:r>
          </a:p>
          <a:p>
            <a:pPr lvl="1"/>
            <a:r>
              <a:t> Data analysis pipelines.</a:t>
            </a:r>
          </a:p>
          <a:p>
            <a:r>
              <a:rPr b="1"/>
              <a:t> Real-world impact</a:t>
            </a:r>
            <a:r>
              <a:t> :</a:t>
            </a:r>
          </a:p>
          <a:p>
            <a:pPr lvl="1"/>
            <a:r>
              <a:t> Combining LangChain with OpenAI’s function calling unlocks powerful possibilities</a:t>
            </a:r>
            <a:r>
              <a:t> for building adaptive, intelligent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t>LCEL
</a:t>
            </a:r>
            <a:r>
              <a:t>OpenAI Function with LangChain
</a:t>
            </a:r>
            <a:r>
              <a:rPr b="1"/>
              <a:t>Tagging and Extraction Using OpenAI
</a:t>
            </a:r>
            <a:r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Tagging and Extraction Using OpenAI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explores how to use OpenAI functions for tagging and information extraction.</a:t>
            </a:r>
          </a:p>
          <a:p>
            <a:r>
              <a:t> Key objectives:</a:t>
            </a:r>
          </a:p>
          <a:p>
            <a:pPr lvl="1"/>
            <a:r>
              <a:t> Understand tagging and its applications in data categorization.</a:t>
            </a:r>
          </a:p>
          <a:p>
            <a:pPr lvl="1"/>
            <a:r>
              <a:t> Implement information extraction using function calling.</a:t>
            </a:r>
          </a:p>
          <a:p>
            <a:pPr lvl="1"/>
            <a:r>
              <a:t> Automate structured data generation from unstructured text.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Automating tagging and data extraction saves time and reduces errors in</a:t>
            </a:r>
            <a:r>
              <a:t> information processing tasks.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Ensures secure and seamless configuration for accessing OpenAI’s API.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4168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OpenAI’s function calling feature.</a:t>
            </a:r>
          </a:p>
          <a:p>
            <a:r>
              <a:t> Key steps covered:</a:t>
            </a:r>
          </a:p>
          <a:p>
            <a:pPr lvl="1"/>
            <a:r>
              <a:t> Setting up your environment to interact with OpenAI APIs.</a:t>
            </a:r>
          </a:p>
          <a:p>
            <a:pPr lvl="1"/>
            <a:r>
              <a:t> Defining and using custom functions to enhance AI interactions.</a:t>
            </a:r>
          </a:p>
          <a:p>
            <a:pPr lvl="1"/>
            <a:r>
              <a:t> Understanding and handling function calls in AI workflows.</a:t>
            </a:r>
          </a:p>
          <a:p>
            <a:r>
              <a:t> Why this is important:</a:t>
            </a:r>
          </a:p>
          <a:p>
            <a:pPr lvl="1"/>
            <a:r>
              <a:t> Function calling enables structured and programmatic AI interactions,</a:t>
            </a:r>
            <a:r>
              <a:t> expanding the possibilities of automation and integration.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Function for Tagging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Create a tagging function schema: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215169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Provide input for tagging:</a:t>
            </a:r>
          </a:p>
          <a:p/>
          <a:p/>
          <a:p>
            <a:r>
              <a:t> Use OpenAI to call the tagging function:</a:t>
            </a:r>
          </a:p>
          <a:p/>
          <a:p/>
          <a:p/>
          <a:p>
            <a:r>
              <a:rPr b="1"/>
              <a:t> Expected output</a:t>
            </a:r>
            <a:r>
              <a:t> :</a:t>
            </a:r>
          </a:p>
          <a:p>
            <a:pPr lvl="1"/>
            <a:r>
              <a:t> Extracted tags such as</a:t>
            </a:r>
            <a:r>
              <a:rPr>
                <a:latin typeface="Courier New"/>
              </a:rPr>
              <a:t> ["AI", "automation"]</a:t>
            </a:r>
            <a:r>
              <a:t>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55222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6807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Extracting Specific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 Create a schema for extracting structured data:</a:t>
            </a:r>
          </a:p>
          <a:p/>
          <a:p/>
          <a:p/>
          <a:p/>
          <a:p/>
          <a:p/>
          <a:p/>
          <a:p/>
          <a:p/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Enables precise and automated extraction of structured data from natural language inputs.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317160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and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Log and validate function outputs for correctness:</a:t>
            </a:r>
          </a:p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Validation ensures that the extracted data meets the expected criteria,</a:t>
            </a:r>
            <a:r>
              <a:t> reducing errors in automated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10541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t>LCEL
</a:t>
            </a:r>
            <a:r>
              <a:t>OpenAI Function with LangChain
</a:t>
            </a:r>
            <a:r>
              <a:t>Tagging and Extraction Using OpenAI
</a:t>
            </a:r>
            <a:r>
              <a:rPr b="1"/>
              <a:t>Tools and Routing
</a:t>
            </a:r>
            <a:r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Tools and Routing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demonstrates how to use tools and routing in AI workflows.</a:t>
            </a:r>
          </a:p>
          <a:p>
            <a:r>
              <a:t> Key objectives:</a:t>
            </a:r>
          </a:p>
          <a:p>
            <a:pPr lvl="1"/>
            <a:r>
              <a:t> Understand the concept of tools in AI systems.</a:t>
            </a:r>
          </a:p>
          <a:p>
            <a:pPr lvl="1"/>
            <a:r>
              <a:t> Implement routing logic to handle diverse workflows.</a:t>
            </a:r>
          </a:p>
          <a:p>
            <a:pPr lvl="1"/>
            <a:r>
              <a:t> Leverage OpenAI’s capabilities for dynamic task management.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9596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in AI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tools for specific tasks:</a:t>
            </a:r>
          </a:p>
          <a:p/>
          <a:p/>
          <a:p/>
          <a:p/>
          <a:p/>
          <a:p>
            <a:r>
              <a:rPr b="1"/>
              <a:t> Why tools matter</a:t>
            </a:r>
            <a:r>
              <a:t> :</a:t>
            </a:r>
          </a:p>
          <a:p>
            <a:pPr lvl="1"/>
            <a:r>
              <a:t> Tools encapsulate functionality for specific tasks, making workflows modular</a:t>
            </a:r>
            <a:r>
              <a:t> and reusable.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769600" cy="3454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Routing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a router for task delegation:</a:t>
            </a:r>
          </a:p>
          <a:p/>
          <a:p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Routing logic dynamically determines which tool to invoke based on user input,</a:t>
            </a:r>
            <a:r>
              <a:t> enabling flexible and adaptive workflows.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6172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Creating additional tools for tasks like data analysis or image generation.</a:t>
            </a:r>
          </a:p>
          <a:p>
            <a:pPr lvl="1"/>
            <a:r>
              <a:t> Building more complex routing logic for multi-step workflows.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Use tools and routing to design scalable AI systems for customer support,</a:t>
            </a:r>
            <a:r>
              <a:t> data processing, and more.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 and configure API keys:</a:t>
            </a:r>
          </a:p>
          <a:p/>
          <a:p/>
          <a:p/>
          <a:p>
            <a:r>
              <a:t> Key Insight:</a:t>
            </a:r>
          </a:p>
          <a:p>
            <a:pPr lvl="1"/>
            <a:r>
              <a:t> Proper setup ensures secure and seamless access to OpenAI’s powerful APIs.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7696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2300"/>
            </a:pPr>
            <a:r>
              <a:t>Setup
</a:t>
            </a:r>
            <a:r>
              <a:t>LCEL
</a:t>
            </a:r>
            <a:r>
              <a:t>OpenAI Function with LangChain
</a:t>
            </a:r>
            <a:r>
              <a:t>Tagging and Extraction Using OpenAI
</a:t>
            </a:r>
            <a:r>
              <a:t>Tools and Routing
</a:t>
            </a:r>
            <a:r>
              <a:rPr b="1"/>
              <a:t>Conversational Agent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Conversational Agent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lesson focuses on building a conversational agent using OpenAI’s models.</a:t>
            </a:r>
          </a:p>
          <a:p>
            <a:r>
              <a:t> Key objectives:</a:t>
            </a:r>
          </a:p>
          <a:p>
            <a:pPr lvl="1"/>
            <a:r>
              <a:t> Understand the principles of conversational AI.</a:t>
            </a:r>
          </a:p>
          <a:p>
            <a:pPr lvl="1"/>
            <a:r>
              <a:t> Implement a simple chatbot that interacts dynamically.</a:t>
            </a:r>
          </a:p>
          <a:p>
            <a:pPr lvl="1"/>
            <a:r>
              <a:t> Explore advanced features like context handling and function calls.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necessary libraries:</a:t>
            </a:r>
          </a:p>
          <a:p/>
          <a:p/>
          <a:p/>
          <a:p>
            <a:r>
              <a:rPr b="1"/>
              <a:t> What this does</a:t>
            </a:r>
            <a:r>
              <a:t> :</a:t>
            </a:r>
          </a:p>
          <a:p>
            <a:pPr lvl="1"/>
            <a:r>
              <a:t> Prepares your environment for creating and managing conversational agents.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9220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the Chat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Set up the conversational model:</a:t>
            </a:r>
          </a:p>
          <a:p/>
          <a:p/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Configuring the model ensures appropriate behavior, such as creativity and</a:t>
            </a:r>
            <a:r>
              <a:t> relevance, during conversations.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78740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Conversation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of a basic conversation flow:</a:t>
            </a:r>
          </a:p>
          <a:p/>
          <a:p/>
          <a:p/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The model processes user input and generates appropriate responses,</a:t>
            </a:r>
            <a:r>
              <a:t> simulating a conversational interaction.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12268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Add context to the conversation:</a:t>
            </a:r>
          </a:p>
          <a:p/>
          <a:p/>
          <a:p/>
          <a:p>
            <a:r>
              <a:rPr b="1"/>
              <a:t> Why this matters</a:t>
            </a:r>
            <a:r>
              <a:t> :</a:t>
            </a:r>
          </a:p>
          <a:p>
            <a:pPr lvl="1"/>
            <a:r>
              <a:t> Including system messages guides the AI’s behavior, ensuring responses align</a:t>
            </a:r>
            <a:r>
              <a:t> with the intended role or tone.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10160000" cy="212090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Features: Function Calling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a function for the conversational agent:</a:t>
            </a:r>
          </a:p>
          <a:p/>
          <a:p/>
          <a:p/>
          <a:p/>
          <a:p/>
          <a:p>
            <a:r>
              <a:t> Call the function during a conversation:</a:t>
            </a:r>
          </a:p>
          <a:p/>
          <a:p/>
          <a:p/>
          <a:p>
            <a:r>
              <a:rPr b="1"/>
              <a:t> Key Insight</a:t>
            </a:r>
            <a:r>
              <a:t> :</a:t>
            </a:r>
          </a:p>
          <a:p>
            <a:pPr lvl="1"/>
            <a:r>
              <a:t> Function calling adds dynamic capabilities, enabling the conversational agent</a:t>
            </a:r>
            <a:r>
              <a:t> to perform tasks or fetch data beyond static responses.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2544941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9855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with:</a:t>
            </a:r>
          </a:p>
          <a:p>
            <a:pPr lvl="1"/>
            <a:r>
              <a:t> Integrating APIs for real-time information retrieval.</a:t>
            </a:r>
          </a:p>
          <a:p>
            <a:pPr lvl="1"/>
            <a:r>
              <a:t> Implementing multi-turn dialogues with context-aware responses.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Build intelligent assistants for customer support, education, and personal</a:t>
            </a:r>
            <a:r>
              <a:t> productivity.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a Custom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Create a function to simulate weather retrieval:</a:t>
            </a:r>
          </a:p>
          <a:p/>
          <a:p/>
          <a:p/>
          <a:p/>
          <a:p>
            <a:r>
              <a:t> Why define custom functions:</a:t>
            </a:r>
          </a:p>
          <a:p>
            <a:pPr lvl="1"/>
            <a:r>
              <a:t> Custom functions extend the capabilities of AI by integrating domain-specific logic.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788400" cy="3187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Registering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Define the function’s schema for OpenAI:</a:t>
            </a:r>
          </a:p>
          <a:p/>
          <a:p/>
          <a:p/>
          <a:p/>
          <a:p/>
          <a:p/>
          <a:p>
            <a:r>
              <a:t> Why this is important:</a:t>
            </a:r>
          </a:p>
          <a:p>
            <a:pPr lvl="1"/>
            <a:r>
              <a:t> Function schemas define how the AI can interact with your functions, ensuring</a:t>
            </a:r>
            <a:r>
              <a:t> proper input and output handling.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915400" cy="36207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Sending a User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 user message: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84836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Invoking the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Send the message and function schema to OpenAI:</a:t>
            </a:r>
          </a:p>
          <a:p/>
          <a:p/>
          <a:p/>
          <a:p>
            <a:r>
              <a:t> Why this matters:</a:t>
            </a:r>
          </a:p>
          <a:p>
            <a:pPr lvl="1"/>
            <a:r>
              <a:t> Sending both user input and function schemas allows the AI to choose whether</a:t>
            </a:r>
            <a:r>
              <a:t> to call the function for additional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6807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Function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Extract and execute the function call:</a:t>
            </a:r>
          </a:p>
          <a:p/>
          <a:p/>
          <a:p>
            <a:r>
              <a:t> Key Insight:</a:t>
            </a:r>
          </a:p>
          <a:p>
            <a:pPr lvl="1"/>
            <a:r>
              <a:t> Handling function calls programmatically enables seamless integration of</a:t>
            </a:r>
            <a:r>
              <a:t> AI-generated logic with external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3312"/>
            <a:ext cx="9398000" cy="1054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