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6"/>
  </p:notesMasterIdLst>
  <p:handoutMasterIdLst>
    <p:handoutMasterId r:id="rId90"/>
  </p:handoutMasterIdLst>
  <p:sldIdLst>
    <p:sldId id="256" r:id="rId3"/>
    <p:sldId id="257" r:id="rId4"/>
    <p:sldId id="258" r:id="rId5"/>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 id="319" r:id="rId67"/>
    <p:sldId id="320" r:id="rId68"/>
    <p:sldId id="321" r:id="rId69"/>
    <p:sldId id="322" r:id="rId70"/>
    <p:sldId id="323" r:id="rId71"/>
    <p:sldId id="324" r:id="rId72"/>
    <p:sldId id="325" r:id="rId73"/>
    <p:sldId id="326" r:id="rId74"/>
    <p:sldId id="327" r:id="rId75"/>
    <p:sldId id="328" r:id="rId76"/>
    <p:sldId id="329" r:id="rId77"/>
    <p:sldId id="330" r:id="rId78"/>
    <p:sldId id="331" r:id="rId79"/>
    <p:sldId id="332" r:id="rId80"/>
    <p:sldId id="333" r:id="rId81"/>
    <p:sldId id="334" r:id="rId82"/>
    <p:sldId id="335" r:id="rId83"/>
    <p:sldId id="336" r:id="rId84"/>
    <p:sldId id="337" r:id="rId85"/>
    <p:sldId id="338" r:id="rId86"/>
    <p:sldId id="339" r:id="rId87"/>
    <p:sldId id="340" r:id="rId88"/>
    <p:sldId id="341" r:id="rId89"/>
  </p:sldIdLst>
  <p:sldSz cx="9372600" cy="8297545"/>
  <p:notesSz cx="7315200" cy="9601200"/>
  <p:defaultTextStyle>
    <a:defPPr>
      <a:defRPr lang="en-US"/>
    </a:defPPr>
    <a:lvl1pPr algn="l" rtl="0" fontAlgn="base">
      <a:spcBef>
        <a:spcPct val="0"/>
      </a:spcBef>
      <a:spcAft>
        <a:spcPct val="0"/>
      </a:spcAft>
      <a:defRPr sz="1000" kern="1200">
        <a:solidFill>
          <a:schemeClr val="tx1"/>
        </a:solidFill>
        <a:latin typeface="Garamond" pitchFamily="18" charset="0"/>
        <a:ea typeface="MS PGothic"/>
        <a:cs typeface="MS PGothic"/>
      </a:defRPr>
    </a:lvl1pPr>
    <a:lvl2pPr marL="457200" algn="l" rtl="0" fontAlgn="base">
      <a:spcBef>
        <a:spcPct val="0"/>
      </a:spcBef>
      <a:spcAft>
        <a:spcPct val="0"/>
      </a:spcAft>
      <a:defRPr sz="1000" kern="1200">
        <a:solidFill>
          <a:schemeClr val="tx1"/>
        </a:solidFill>
        <a:latin typeface="Garamond" pitchFamily="18" charset="0"/>
        <a:ea typeface="MS PGothic"/>
        <a:cs typeface="MS PGothic"/>
      </a:defRPr>
    </a:lvl2pPr>
    <a:lvl3pPr marL="914400" algn="l" rtl="0" fontAlgn="base">
      <a:spcBef>
        <a:spcPct val="0"/>
      </a:spcBef>
      <a:spcAft>
        <a:spcPct val="0"/>
      </a:spcAft>
      <a:defRPr sz="1000" kern="1200">
        <a:solidFill>
          <a:schemeClr val="tx1"/>
        </a:solidFill>
        <a:latin typeface="Garamond" pitchFamily="18" charset="0"/>
        <a:ea typeface="MS PGothic"/>
        <a:cs typeface="MS PGothic"/>
      </a:defRPr>
    </a:lvl3pPr>
    <a:lvl4pPr marL="1371600" algn="l" rtl="0" fontAlgn="base">
      <a:spcBef>
        <a:spcPct val="0"/>
      </a:spcBef>
      <a:spcAft>
        <a:spcPct val="0"/>
      </a:spcAft>
      <a:defRPr sz="1000" kern="1200">
        <a:solidFill>
          <a:schemeClr val="tx1"/>
        </a:solidFill>
        <a:latin typeface="Garamond" pitchFamily="18" charset="0"/>
        <a:ea typeface="MS PGothic"/>
        <a:cs typeface="MS PGothic"/>
      </a:defRPr>
    </a:lvl4pPr>
    <a:lvl5pPr marL="1828800" algn="l" rtl="0" fontAlgn="base">
      <a:spcBef>
        <a:spcPct val="0"/>
      </a:spcBef>
      <a:spcAft>
        <a:spcPct val="0"/>
      </a:spcAft>
      <a:defRPr sz="1000" kern="1200">
        <a:solidFill>
          <a:schemeClr val="tx1"/>
        </a:solidFill>
        <a:latin typeface="Garamond" pitchFamily="18" charset="0"/>
        <a:ea typeface="MS PGothic"/>
        <a:cs typeface="MS PGothic"/>
      </a:defRPr>
    </a:lvl5pPr>
    <a:lvl6pPr marL="2286000" algn="l" defTabSz="914400" rtl="0" eaLnBrk="1" latinLnBrk="0" hangingPunct="1">
      <a:defRPr sz="1000" kern="1200">
        <a:solidFill>
          <a:schemeClr val="tx1"/>
        </a:solidFill>
        <a:latin typeface="Garamond" pitchFamily="18" charset="0"/>
        <a:ea typeface="MS PGothic"/>
        <a:cs typeface="MS PGothic"/>
      </a:defRPr>
    </a:lvl6pPr>
    <a:lvl7pPr marL="2743200" algn="l" defTabSz="914400" rtl="0" eaLnBrk="1" latinLnBrk="0" hangingPunct="1">
      <a:defRPr sz="1000" kern="1200">
        <a:solidFill>
          <a:schemeClr val="tx1"/>
        </a:solidFill>
        <a:latin typeface="Garamond" pitchFamily="18" charset="0"/>
        <a:ea typeface="MS PGothic"/>
        <a:cs typeface="MS PGothic"/>
      </a:defRPr>
    </a:lvl7pPr>
    <a:lvl8pPr marL="3200400" algn="l" defTabSz="914400" rtl="0" eaLnBrk="1" latinLnBrk="0" hangingPunct="1">
      <a:defRPr sz="1000" kern="1200">
        <a:solidFill>
          <a:schemeClr val="tx1"/>
        </a:solidFill>
        <a:latin typeface="Garamond" pitchFamily="18" charset="0"/>
        <a:ea typeface="MS PGothic"/>
        <a:cs typeface="MS PGothic"/>
      </a:defRPr>
    </a:lvl8pPr>
    <a:lvl9pPr marL="3657600" algn="l" defTabSz="914400" rtl="0" eaLnBrk="1" latinLnBrk="0" hangingPunct="1">
      <a:defRPr sz="1000" kern="1200">
        <a:solidFill>
          <a:schemeClr val="tx1"/>
        </a:solidFill>
        <a:latin typeface="Garamond" pitchFamily="18" charset="0"/>
        <a:ea typeface="MS PGothic"/>
        <a:cs typeface="MS PGothic"/>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y Conlee" initials="MC" lastIdx="1" clrIdx="0"/>
  <p:cmAuthor id="2" name="Mark Kerzner" initials="MK" lastIdx="6" clrIdx="1"/>
  <p:cmAuthor id="3" name="Mary Beth Conlee" initials="MBC" lastIdx="7" clrIdx="2"/>
  <p:cmAuthor id="4" name="Michelle" initials="M" lastIdx="5" clrIdx="3"/>
  <p:cmAuthor id="5" name="Tricia Murphy" initials="TM" lastIdx="4" clrIdx="4"/>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A1A1A"/>
    <a:srgbClr val="D6B8EB"/>
    <a:srgbClr val="A77EC7"/>
    <a:srgbClr val="B59BC7"/>
    <a:srgbClr val="C7AAD9"/>
    <a:srgbClr val="C89EDF"/>
    <a:srgbClr val="BD83DF"/>
    <a:srgbClr val="CB89DF"/>
    <a:srgbClr val="CA87D1"/>
    <a:srgbClr val="CF86D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125E5076-3810-47DD-B79F-674D7AD40C01}" styleName="æ·±è²æ ·å¼ 1 - å¼ºè°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ä¸­åº¦æ ·å¼ 2 - å¼ºè°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969" autoAdjust="0"/>
    <p:restoredTop sz="86012" autoAdjust="0"/>
  </p:normalViewPr>
  <p:slideViewPr>
    <p:cSldViewPr>
      <p:cViewPr varScale="1">
        <p:scale>
          <a:sx n="82" d="100"/>
          <a:sy n="82" d="100"/>
        </p:scale>
        <p:origin x="2920" y="176"/>
      </p:cViewPr>
      <p:guideLst>
        <p:guide orient="horz" pos="2614"/>
        <p:guide pos="295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85" d="100"/>
        <a:sy n="85" d="100"/>
      </p:scale>
      <p:origin x="0" y="0"/>
    </p:cViewPr>
  </p:sorterViewPr>
  <p:notesViewPr>
    <p:cSldViewPr>
      <p:cViewPr>
        <p:scale>
          <a:sx n="80" d="100"/>
          <a:sy n="80" d="100"/>
        </p:scale>
        <p:origin x="3296" y="-56"/>
      </p:cViewPr>
      <p:guideLst>
        <p:guide orient="horz" pos="3024"/>
        <p:guide pos="2308"/>
      </p:guideLst>
    </p:cSldViewPr>
  </p:notesViewPr>
  <p:gridSpacing cx="76200" cy="76200"/>
</p:viewPr>
</file>

<file path=ppt/_rels/presentation.xml.rels><?xml version="1.0" encoding="UTF-8" standalone="yes"?>
<Relationships xmlns="http://schemas.openxmlformats.org/package/2006/relationships"><Relationship Id="rId94" Type="http://schemas.openxmlformats.org/officeDocument/2006/relationships/commentAuthors" Target="commentAuthors.xml"/><Relationship Id="rId93" Type="http://schemas.openxmlformats.org/officeDocument/2006/relationships/tableStyles" Target="tableStyles.xml"/><Relationship Id="rId92" Type="http://schemas.openxmlformats.org/officeDocument/2006/relationships/viewProps" Target="viewProps.xml"/><Relationship Id="rId91" Type="http://schemas.openxmlformats.org/officeDocument/2006/relationships/presProps" Target="presProps.xml"/><Relationship Id="rId90" Type="http://schemas.openxmlformats.org/officeDocument/2006/relationships/handoutMaster" Target="handoutMasters/handoutMaster1.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notesMaster" Target="notesMasters/notesMaster1.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8" name="Rectangle 4"/>
          <p:cNvSpPr>
            <a:spLocks noGrp="true" noChangeArrowheads="true"/>
          </p:cNvSpPr>
          <p:nvPr>
            <p:ph type="ftr" sz="quarter" idx="2"/>
          </p:nvPr>
        </p:nvSpPr>
        <p:spPr bwMode="auto">
          <a:xfrm>
            <a:off x="0" y="9123363"/>
            <a:ext cx="3170238" cy="477837"/>
          </a:xfrm>
          <a:prstGeom prst="rect">
            <a:avLst/>
          </a:prstGeom>
          <a:noFill/>
          <a:ln w="9525">
            <a:noFill/>
            <a:miter lim="800000"/>
          </a:ln>
        </p:spPr>
        <p:txBody>
          <a:bodyPr vert="horz" wrap="square" lIns="96603" tIns="48303" rIns="96603" bIns="48303" numCol="1" anchor="b" anchorCtr="false" compatLnSpc="true"/>
          <a:lstStyle>
            <a:lvl1pPr defTabSz="965200">
              <a:defRPr sz="1200">
                <a:latin typeface="Times New Roman" panose="02020603050405020304" charset="0"/>
              </a:defRPr>
            </a:lvl1pPr>
          </a:lstStyle>
          <a:p>
            <a:pPr>
              <a:defRPr/>
            </a:pPr>
            <a:r>
              <a:rPr lang="en-US" dirty="0"/>
              <a:t>Copyright © 2017 Elephant Scale. All rights reserved.</a:t>
            </a:r>
            <a:endParaRPr lang="en-US" dirty="0"/>
          </a:p>
        </p:txBody>
      </p:sp>
      <p:sp>
        <p:nvSpPr>
          <p:cNvPr id="1029" name="Rectangle 5"/>
          <p:cNvSpPr>
            <a:spLocks noGrp="true" noChangeArrowheads="true"/>
          </p:cNvSpPr>
          <p:nvPr>
            <p:ph type="sldNum" sz="quarter" idx="3"/>
          </p:nvPr>
        </p:nvSpPr>
        <p:spPr bwMode="auto">
          <a:xfrm>
            <a:off x="4144963" y="9123363"/>
            <a:ext cx="3170237" cy="477837"/>
          </a:xfrm>
          <a:prstGeom prst="rect">
            <a:avLst/>
          </a:prstGeom>
          <a:noFill/>
          <a:ln w="9525">
            <a:noFill/>
            <a:miter lim="800000"/>
          </a:ln>
        </p:spPr>
        <p:txBody>
          <a:bodyPr vert="horz" wrap="square" lIns="96603" tIns="48303" rIns="96603" bIns="48303" numCol="1" anchor="b" anchorCtr="false" compatLnSpc="true"/>
          <a:lstStyle>
            <a:lvl1pPr algn="r" defTabSz="965200">
              <a:defRPr sz="1200">
                <a:latin typeface="Times New Roman" panose="02020603050405020304" charset="0"/>
              </a:defRPr>
            </a:lvl1pPr>
          </a:lstStyle>
          <a:p>
            <a:pPr>
              <a:defRPr/>
            </a:pPr>
            <a:fld id="{97E62689-8C7D-4291-A094-4E689FEC4C3B}" type="slidenum">
              <a:rPr lang="en-US"/>
            </a:fld>
            <a:endParaRPr lang="en-US" dirty="0"/>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4"/>
          <p:cNvSpPr>
            <a:spLocks noGrp="true" noRot="true" noChangeAspect="true" noChangeArrowheads="true" noTextEdit="true"/>
          </p:cNvSpPr>
          <p:nvPr>
            <p:ph type="sldImg" idx="2"/>
          </p:nvPr>
        </p:nvSpPr>
        <p:spPr bwMode="auto">
          <a:xfrm>
            <a:off x="968375" y="473075"/>
            <a:ext cx="5365750" cy="4751388"/>
          </a:xfrm>
          <a:prstGeom prst="rect">
            <a:avLst/>
          </a:prstGeom>
          <a:noFill/>
          <a:ln w="12700">
            <a:solidFill>
              <a:srgbClr val="000000"/>
            </a:solidFill>
            <a:miter lim="800000"/>
          </a:ln>
        </p:spPr>
      </p:sp>
      <p:sp>
        <p:nvSpPr>
          <p:cNvPr id="438280" name="Rectangle 8"/>
          <p:cNvSpPr>
            <a:spLocks noGrp="true" noChangeArrowheads="true"/>
          </p:cNvSpPr>
          <p:nvPr>
            <p:ph type="ftr" sz="quarter" idx="4"/>
          </p:nvPr>
        </p:nvSpPr>
        <p:spPr bwMode="auto">
          <a:xfrm>
            <a:off x="1365250" y="9388475"/>
            <a:ext cx="4578350" cy="173038"/>
          </a:xfrm>
          <a:prstGeom prst="rect">
            <a:avLst/>
          </a:prstGeom>
          <a:noFill/>
          <a:ln w="9525">
            <a:noFill/>
            <a:miter lim="800000"/>
          </a:ln>
          <a:effectLst/>
        </p:spPr>
        <p:txBody>
          <a:bodyPr vert="horz" wrap="square" lIns="0" tIns="0" rIns="0" bIns="0" numCol="1" anchor="b" anchorCtr="true" compatLnSpc="true"/>
          <a:lstStyle>
            <a:lvl1pPr algn="ctr" defTabSz="965200" eaLnBrk="0" hangingPunct="0">
              <a:defRPr sz="900">
                <a:latin typeface="Arial" panose="020B0604020202020204" pitchFamily="34" charset="0"/>
              </a:defRPr>
            </a:lvl1pPr>
          </a:lstStyle>
          <a:p>
            <a:pPr>
              <a:defRPr/>
            </a:pPr>
            <a:r>
              <a:rPr lang="en-US" dirty="0"/>
              <a:t>Copyright © 2017 Elephant Scale. All rights reserved.</a:t>
            </a:r>
            <a:endParaRPr lang="en-US" dirty="0"/>
          </a:p>
        </p:txBody>
      </p:sp>
      <p:sp>
        <p:nvSpPr>
          <p:cNvPr id="438281" name="Rectangle 9"/>
          <p:cNvSpPr>
            <a:spLocks noGrp="true" noChangeArrowheads="true"/>
          </p:cNvSpPr>
          <p:nvPr>
            <p:ph type="sldNum" sz="quarter" idx="5"/>
          </p:nvPr>
        </p:nvSpPr>
        <p:spPr bwMode="auto">
          <a:xfrm>
            <a:off x="6400800" y="9388475"/>
            <a:ext cx="554038" cy="173038"/>
          </a:xfrm>
          <a:prstGeom prst="rect">
            <a:avLst/>
          </a:prstGeom>
          <a:noFill/>
          <a:ln w="9525">
            <a:noFill/>
            <a:miter lim="800000"/>
          </a:ln>
          <a:effectLst/>
        </p:spPr>
        <p:txBody>
          <a:bodyPr vert="horz" wrap="square" lIns="0" tIns="0" rIns="0" bIns="0" numCol="1" anchor="b" anchorCtr="false" compatLnSpc="true"/>
          <a:lstStyle>
            <a:lvl1pPr algn="r" defTabSz="965200" eaLnBrk="0" hangingPunct="0">
              <a:defRPr b="1">
                <a:latin typeface="Arial" panose="020B0604020202020204" pitchFamily="34" charset="0"/>
              </a:defRPr>
            </a:lvl1pPr>
          </a:lstStyle>
          <a:p>
            <a:pPr>
              <a:defRPr/>
            </a:pPr>
            <a:fld id="{EFAADD5D-AF76-45EE-AA5F-6DAC73BF167A}" type="slidenum">
              <a:rPr lang="en-US"/>
            </a:fld>
            <a:endParaRPr lang="en-US" dirty="0"/>
          </a:p>
        </p:txBody>
      </p:sp>
      <p:sp>
        <p:nvSpPr>
          <p:cNvPr id="438306" name="Text Box 34"/>
          <p:cNvSpPr txBox="true">
            <a:spLocks noChangeArrowheads="true"/>
          </p:cNvSpPr>
          <p:nvPr/>
        </p:nvSpPr>
        <p:spPr bwMode="auto">
          <a:xfrm>
            <a:off x="271463" y="5176838"/>
            <a:ext cx="617537" cy="254000"/>
          </a:xfrm>
          <a:prstGeom prst="rect">
            <a:avLst/>
          </a:prstGeom>
          <a:noFill/>
          <a:ln w="9525">
            <a:noFill/>
            <a:miter lim="800000"/>
          </a:ln>
        </p:spPr>
        <p:txBody>
          <a:bodyPr wrap="none" lIns="96386" tIns="48194" rIns="96386" bIns="48194"/>
          <a:lstStyle/>
          <a:p>
            <a:pPr defTabSz="960755">
              <a:defRPr/>
            </a:pPr>
            <a:r>
              <a:rPr lang="en-US" sz="1200" b="1" u="sng" dirty="0">
                <a:latin typeface="Times New Roman" panose="02020603050405020304" charset="0"/>
                <a:cs typeface="Times New Roman" panose="02020603050405020304" charset="0"/>
              </a:rPr>
              <a:t>Notes:</a:t>
            </a:r>
            <a:endParaRPr lang="en-US" sz="1200" b="1" u="sng" dirty="0">
              <a:latin typeface="Times New Roman" panose="02020603050405020304" charset="0"/>
              <a:cs typeface="Times New Roman" panose="02020603050405020304" charset="0"/>
            </a:endParaRPr>
          </a:p>
        </p:txBody>
      </p:sp>
      <p:sp>
        <p:nvSpPr>
          <p:cNvPr id="438309" name="Rectangle 37"/>
          <p:cNvSpPr>
            <a:spLocks noGrp="true" noChangeArrowheads="true"/>
          </p:cNvSpPr>
          <p:nvPr>
            <p:ph type="body" sz="quarter" idx="3"/>
          </p:nvPr>
        </p:nvSpPr>
        <p:spPr bwMode="gray">
          <a:xfrm>
            <a:off x="322263" y="5462588"/>
            <a:ext cx="6607175" cy="3751262"/>
          </a:xfrm>
          <a:prstGeom prst="rect">
            <a:avLst/>
          </a:prstGeom>
          <a:noFill/>
          <a:ln w="9525">
            <a:noFill/>
            <a:miter lim="800000"/>
          </a:ln>
        </p:spPr>
        <p:txBody>
          <a:bodyPr vert="horz" wrap="square" lIns="91537" tIns="45768" rIns="91537" bIns="45768" numCol="1" anchor="t" anchorCtr="false" compatLnSpc="true"/>
          <a:lstStyle/>
          <a:p>
            <a:pPr lvl="0"/>
            <a:endParaRPr lang="en-US" noProof="0" dirty="0"/>
          </a:p>
        </p:txBody>
      </p:sp>
      <p:sp>
        <p:nvSpPr>
          <p:cNvPr id="438317" name="Line 45"/>
          <p:cNvSpPr>
            <a:spLocks noChangeShapeType="true"/>
          </p:cNvSpPr>
          <p:nvPr/>
        </p:nvSpPr>
        <p:spPr bwMode="auto">
          <a:xfrm>
            <a:off x="322263" y="9324975"/>
            <a:ext cx="6653212" cy="0"/>
          </a:xfrm>
          <a:prstGeom prst="line">
            <a:avLst/>
          </a:prstGeom>
          <a:noFill/>
          <a:ln w="12700">
            <a:solidFill>
              <a:srgbClr val="000000"/>
            </a:solidFill>
            <a:round/>
          </a:ln>
          <a:effectLst/>
        </p:spPr>
        <p:txBody>
          <a:bodyPr/>
          <a:lstStyle/>
          <a:p>
            <a:pPr algn="ctr">
              <a:spcBef>
                <a:spcPct val="30000"/>
              </a:spcBef>
              <a:defRPr/>
            </a:pPr>
            <a:endParaRPr lang="en-US" dirty="0">
              <a:latin typeface="Garamond" pitchFamily="18" charset="0"/>
              <a:ea typeface="+mn-ea"/>
              <a:cs typeface="+mn-cs"/>
            </a:endParaRPr>
          </a:p>
        </p:txBody>
      </p:sp>
    </p:spTree>
  </p:cSld>
  <p:clrMap bg1="lt1" tx1="dk1" bg2="lt2" tx2="dk2" accent1="accent1" accent2="accent2" accent3="accent3" accent4="accent4" accent5="accent5" accent6="accent6" hlink="hlink" folHlink="folHlink"/>
  <p:hf dt="0"/>
  <p:notesStyle>
    <a:lvl1pPr marL="0" indent="0" algn="l" rtl="0" eaLnBrk="0" fontAlgn="base" hangingPunct="0">
      <a:spcBef>
        <a:spcPct val="30000"/>
      </a:spcBef>
      <a:spcAft>
        <a:spcPct val="0"/>
      </a:spcAft>
      <a:buSzPct val="65000"/>
      <a:buFont typeface="Wingdings" panose="05000000000000000000" pitchFamily="2" charset="2"/>
      <a:buNone/>
      <a:defRPr sz="1200" kern="1200">
        <a:solidFill>
          <a:schemeClr val="tx1"/>
        </a:solidFill>
        <a:latin typeface="Times New Roman" panose="02020603050405020304" charset="0"/>
        <a:ea typeface="MS PGothic" pitchFamily="-110" charset="-128"/>
        <a:cs typeface="MS PGothic" pitchFamily="-110" charset="-128"/>
      </a:defRPr>
    </a:lvl1pPr>
    <a:lvl2pPr marL="282575" indent="0" algn="l" rtl="0" eaLnBrk="0" fontAlgn="base" hangingPunct="0">
      <a:spcBef>
        <a:spcPct val="30000"/>
      </a:spcBef>
      <a:spcAft>
        <a:spcPct val="0"/>
      </a:spcAft>
      <a:buNone/>
      <a:defRPr sz="1200" kern="1200">
        <a:solidFill>
          <a:schemeClr val="tx1"/>
        </a:solidFill>
        <a:latin typeface="Times New Roman" panose="02020603050405020304" charset="0"/>
        <a:ea typeface="MS PGothic" pitchFamily="-110" charset="-128"/>
        <a:cs typeface="MS PGothic"/>
      </a:defRPr>
    </a:lvl2pPr>
    <a:lvl3pPr marL="744855" indent="-173355" algn="l" rtl="0" eaLnBrk="0" fontAlgn="base" hangingPunct="0">
      <a:spcBef>
        <a:spcPct val="30000"/>
      </a:spcBef>
      <a:spcAft>
        <a:spcPct val="0"/>
      </a:spcAft>
      <a:buChar char="•"/>
      <a:defRPr sz="1200" kern="1200">
        <a:solidFill>
          <a:schemeClr val="tx1"/>
        </a:solidFill>
        <a:latin typeface="Times New Roman" panose="02020603050405020304" charset="0"/>
        <a:ea typeface="MS PGothic" pitchFamily="-110" charset="-128"/>
        <a:cs typeface="MS PGothic"/>
      </a:defRPr>
    </a:lvl3pPr>
    <a:lvl4pPr marL="1600200" indent="-228600" algn="l" rtl="0" eaLnBrk="0" fontAlgn="base" hangingPunct="0">
      <a:spcBef>
        <a:spcPct val="30000"/>
      </a:spcBef>
      <a:spcAft>
        <a:spcPct val="0"/>
      </a:spcAft>
      <a:defRPr sz="1200" kern="1200">
        <a:solidFill>
          <a:schemeClr val="tx1"/>
        </a:solidFill>
        <a:latin typeface="Times New Roman" panose="02020603050405020304" charset="0"/>
        <a:ea typeface="MS PGothic" pitchFamily="-110" charset="-128"/>
        <a:cs typeface="MS PGothic"/>
      </a:defRPr>
    </a:lvl4pPr>
    <a:lvl5pPr marL="2057400" indent="-228600" algn="l" rtl="0" eaLnBrk="0" fontAlgn="base" hangingPunct="0">
      <a:spcBef>
        <a:spcPct val="30000"/>
      </a:spcBef>
      <a:spcAft>
        <a:spcPct val="0"/>
      </a:spcAft>
      <a:defRPr sz="1200" kern="1200">
        <a:solidFill>
          <a:schemeClr val="tx1"/>
        </a:solidFill>
        <a:latin typeface="Times New Roman" panose="02020603050405020304" charset="0"/>
        <a:ea typeface="MS PGothic" pitchFamily="-110" charset="-128"/>
        <a:cs typeface="MS PGothic"/>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Many organizations must adapt to survive digital disruption. One approach is digital transformation. The quest for transformation is a ­journey and the destination is not fixed. Rather senior managers must envision a data-centric organization and encourage data-based ­decision-making processes.</a:t>
            </a:r>
          </a:p>
          <a:p>
            <a:r>
              <a:t> Data-based decision making is an ongoing process of collecting and analyzing different types of data from diverse sources. Building better ­decision support and using analytics is an enabler of more effective ­decision making and digital transformation. Digital transformation changes ­people’s behavior, organizational processes, and technologies to enhance performance and better meet customer needs. Using data becomes part of an organization’s culture and managers learn to use data and analytics appropriately for each decision situation. Analytics and decision support become pervasive and enhance data-based decision making.</a:t>
            </a:r>
          </a:p>
          <a:p>
            <a:r>
              <a:t> Digital disruption is like a tidal wave. Managers must learn to act quickly using data. To succeed in the long-run, managers must ensure that data is used ethically. Both data visualization and data story telling can assist managers in directing the digital journey. Algorithms, ­Artificial Intelligence, and Machine Learning are tools to make processes faster and smarter.</a:t>
            </a:r>
          </a:p>
          <a:p>
            <a:r>
              <a:t> Middle managers using data-based decision-making are the key to successfully implementing a digital vision.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Benchmarking is the process of comparing one’s business processes and performance metrics to industry bests and best practices from other companies. Dimensions typically measured are quality, time and cost. In the process of best practice benchmarking, management identifies the best firms in their industry, or in another industry where similar processes exist, and compares the results and processes of those studied (the “targets”) to one’s own results and processes. In this way, they learn how well the targets perform and, more importantly, the business processes that explain why these firms are successful.</a:t>
            </a:r>
          </a:p>
          <a:p>
            <a:r>
              <a:t> Also referred to as “best practice benchmarking” or “process benchmarking”, this process is used in management and particularly strategic management, in which organizations evaluate various aspects of their processes in relation to best practice companies’ processes, usually within a peer group defined for the purposes of comparison. This then allows organizations to develop plans on how to make improvements or adapt specific best practices, usually with the aim of increasing some aspect of performance. Benchmarking may be a one-off event, but is often treated as a continuous process in which organizations continually seek to improve their practices.</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Internal Benchmarking</a:t>
            </a:r>
          </a:p>
          <a:p>
            <a:r>
              <a:t> This compares one particular operation within our organization with another. Internal benchmarking is by far the easiest—both to research and to implement. Productivity improvement achieved in this type is usually about 10%.</a:t>
            </a:r>
          </a:p>
          <a:p>
            <a:r>
              <a:t> Competitive Benchmarking</a:t>
            </a:r>
          </a:p>
          <a:p>
            <a:r>
              <a:t> This compares our operation with that of our direct competitors. This is the most difficult type of benchmarking to carry out successfully, and legal considerations must always be kept in mind. Productivity improvement achieved is usually about 20%.</a:t>
            </a:r>
          </a:p>
          <a:p>
            <a:r>
              <a:t> Functional Benchmarking</a:t>
            </a:r>
          </a:p>
          <a:p>
            <a:r>
              <a:t> The process of comparing an operation with that of similar ones within the broad range of our industry (e.g. copper mining techniques compared with coal mining techniques). Productivity improvement achieved type may be 35% or better.</a:t>
            </a:r>
          </a:p>
          <a:p>
            <a:r>
              <a:t> Generic Benchmarking</a:t>
            </a:r>
          </a:p>
          <a:p>
            <a:r>
              <a:t> This compares operations from unrelated industries. The advantage of to this is that the problems of competition do not apply, thereby increasing the access to information and reducing the possibility of legal problems. Productivity improvement achieved may be 35%+.</a:t>
            </a:r>
          </a:p>
          <a:p>
            <a:r>
              <a:t> Collaborative Benchmarking</a:t>
            </a:r>
          </a:p>
          <a:p>
            <a:r>
              <a:t> This is carried out collaboratively by groups of companies (e.g. subsidiaries of a multinational in different countries or an industry organization).  Groups of companies agree to share internal benchmarking data with each other.</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 Key Performance Indicator is a measurable value that demonstrates how effectively a company is achieving key business objectives. Organizations use KPIs at multiple levels to evaluate their success at reaching targets. High-level KPIs may focus on the overall performance of the business, while low-level KPIs may focus on processes in departments such as sales, marketing, HR, support and others.</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Now that we know KPI stands for key performance indicator it is only as valuable as the action it inspires. Too often, organizations blindly adopt industry-recognized KPIs and then wonder why that KPI doesn't reflect their own business and fails to affect any positive change. One of the most important, but often overlooked, aspects of KPIs is that they are a form of communication. As such, they abide by the same rules and best-practices as any other form of communication. Succinct, clear and relevant information is much more likely to be absorbed and acted upon.</a:t>
            </a:r>
          </a:p>
          <a:p>
            <a:r>
              <a:t> In terms of developing a strategy for formulating KPIs, your team should start with the basics and understand what your organizational objectives are, how you plan on achieving them, and who can act on this information. This should be an iterative process that involves feedback from analysts, department heads and managers. As this fact finding mission unfolds, you will gain a better understanding of which business processes need to be measured with a KPI dashboard and with whom that information should be shared.</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Defining key performance indicators can be tricky business. The operative word in KPI is “key” because every KPI should related to a specific business outcome with a performance measure. KPIs are often confused with business metrics. Although often used in the same spirit, KPIs need to be defined according to critical or core business objectives. Follow these steps when defining a KPI:</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As an example, let’s say your objective is to increase sales revenue this year. You’re going to call this your Sales Growth KPI. Here’s how you might define the KPI:</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One way to evaluate the relevance of a performance indicator is to use the SMART criteria. The letters are typically taken to stand for Specific, Measurable, Attainable, Relevant, Time-bound. In other words:</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Most of this we’ve already gone over, but it’s worth focusing on the need to develop targets for both the short- and long-term. Once you’ve set a goal with a timeline that’s farther into the future (say the next few quarters, or your fiscal year) you can then work backwards and identify the milestones you’ll need to hit on the way there.</a:t>
            </a:r>
          </a:p>
          <a:p>
            <a:r>
              <a:t> Let’s say, for example, you want to sign up 1,500 newsletter subscribers in the first quarter of the year. You’ll want to set monthly, bi-weekly or even weekly targets to get there. That way you’ll be able to continually reassess and change course as needed on your way to achieving the longer-term goal.</a:t>
            </a:r>
          </a:p>
          <a:p>
            <a:r>
              <a:t> You could divide the targets up equally according to each month. In this case that would be 500 subscriptions in January, 500 in February and 500 in March. However you may want to get more specific. There are more days in January and March than February, so maybe you want to set a target of 600 for those months. Or maybe you typically get more website traffic in February (perhaps your business has a presence at a major trade show) so you decide to set a target of 800 in that month.</a:t>
            </a:r>
          </a:p>
          <a:p>
            <a:r>
              <a:t> Whatever it is, make sure you break up your KPI targets to set short-term goals.</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 risk-adjusted return is a calculation of the profit or potential profit from an investment that takes into account the degree of risk that must be accepted in order to achieve it. The risk is measured in comparison to that of a virtually risk-free investment—usually U.S. Treasuries.</a:t>
            </a:r>
          </a:p>
          <a:p>
            <a:r>
              <a:t> Depending on the method used, the risk calculation is expressed as a number or a rating. Risk-adjusted returns are applied to individual stocks, investment funds, and entire portfolios.</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p:cNvSpPr>
          <p:nvPr>
            <p:ph type="sldImg" idx="2"/>
          </p:nvPr>
        </p:nvSpPr>
        <p:spPr/>
      </p:sp>
      <p:sp>
        <p:nvSpPr>
          <p:cNvPr id="3" name="Slide Number Placeholder 2"/>
          <p:cNvSpPr>
            <a:spLocks noGrp="true"/>
          </p:cNvSpPr>
          <p:nvPr>
            <p:ph type="sldNum" sz="quarter" idx="5"/>
          </p:nvPr>
        </p:nvSpPr>
        <p:spPr/>
      </p:sp>
      <p:sp>
        <p:nvSpPr>
          <p:cNvPr id="4" name="Notes Placeholder 3"/>
          <p:cNvSpPr>
            <a:spLocks noGrp="true"/>
          </p:cNvSpPr>
          <p:nvPr>
            <p:ph type="body" sz="quarter" idx="3"/>
          </p:nvPr>
        </p:nvSpPr>
        <p:spPr/>
        <p:txBody>
          <a:bodyPr/>
          <a:lstStyle/>
          <a:p>
            <a:r>
              <a:t> A risk-adjusted return measures an investment's return after taking into account the degree of risk that was taken to achieve it.</a:t>
            </a:r>
          </a:p>
          <a:p>
            <a:r>
              <a:t> There are several methods of risk-adjusting performance, such as the Sharpe ratio and Treynor ratio, with each yielding a slightly different result.</a:t>
            </a:r>
          </a:p>
          <a:p>
            <a:r>
              <a:t> In any case, the purpose of risk-adjusted return is to help investors determine whether the risk taken was worth the expected reward.</a:t>
            </a: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Pr>
        <a:solidFill>
          <a:schemeClr val="tx1"/>
        </a:solidFill>
        <a:effectLst/>
      </p:bgPr>
    </p:bg>
    <p:spTree>
      <p:nvGrpSpPr>
        <p:cNvPr id="1" name=""/>
        <p:cNvGrpSpPr/>
        <p:nvPr/>
      </p:nvGrpSpPr>
      <p:grpSpPr>
        <a:xfrm>
          <a:off x="0" y="0"/>
          <a:ext cx="0" cy="0"/>
          <a:chOff x="0" y="0"/>
          <a:chExt cx="0" cy="0"/>
        </a:xfrm>
      </p:grpSpPr>
      <p:pic>
        <p:nvPicPr>
          <p:cNvPr id="4" name="Picture 7"/>
          <p:cNvPicPr preferRelativeResize="false">
            <a:picLocks noChangeArrowheads="true"/>
          </p:cNvPicPr>
          <p:nvPr/>
        </p:nvPicPr>
        <p:blipFill rotWithShape="true">
          <a:blip r:embed="rId2"/>
          <a:srcRect t="19473"/>
          <a:stretch>
            <a:fillRect/>
          </a:stretch>
        </p:blipFill>
        <p:spPr bwMode="auto">
          <a:xfrm>
            <a:off x="1" y="-1801"/>
            <a:ext cx="2498725" cy="8308927"/>
          </a:xfrm>
          <a:prstGeom prst="rect">
            <a:avLst/>
          </a:prstGeom>
          <a:noFill/>
          <a:ln w="9525">
            <a:noFill/>
            <a:miter lim="800000"/>
            <a:headEnd/>
            <a:tailEnd/>
          </a:ln>
        </p:spPr>
      </p:pic>
      <p:sp>
        <p:nvSpPr>
          <p:cNvPr id="1104898" name="Rectangle 2"/>
          <p:cNvSpPr>
            <a:spLocks noGrp="true" noChangeArrowheads="true"/>
          </p:cNvSpPr>
          <p:nvPr>
            <p:ph type="subTitle" sz="quarter" idx="1"/>
          </p:nvPr>
        </p:nvSpPr>
        <p:spPr>
          <a:xfrm>
            <a:off x="2498726" y="4984481"/>
            <a:ext cx="6335713" cy="400685"/>
          </a:xfrm>
        </p:spPr>
        <p:txBody>
          <a:bodyPr>
            <a:spAutoFit/>
          </a:bodyPr>
          <a:lstStyle>
            <a:lvl1pPr marL="0" indent="0" algn="r">
              <a:buFont typeface="Monotype Sorts" pitchFamily="-110" charset="2"/>
              <a:buNone/>
              <a:defRPr sz="2000"/>
            </a:lvl1pPr>
          </a:lstStyle>
          <a:p>
            <a:r>
              <a:rPr lang="en-US"/>
              <a:t>Click to edit Master subtitle style</a:t>
            </a:r>
            <a:endParaRPr lang="en-US"/>
          </a:p>
        </p:txBody>
      </p:sp>
      <p:sp>
        <p:nvSpPr>
          <p:cNvPr id="1104900" name="Rectangle 4"/>
          <p:cNvSpPr>
            <a:spLocks noGrp="true" noChangeArrowheads="true"/>
          </p:cNvSpPr>
          <p:nvPr>
            <p:ph type="ctrTitle" sz="quarter"/>
          </p:nvPr>
        </p:nvSpPr>
        <p:spPr>
          <a:xfrm>
            <a:off x="704850" y="3226947"/>
            <a:ext cx="8121650" cy="1469414"/>
          </a:xfrm>
        </p:spPr>
        <p:txBody>
          <a:bodyPr lIns="91440" anchor="ctr"/>
          <a:lstStyle>
            <a:lvl1pPr algn="ctr" defTabSz="1825625">
              <a:defRPr/>
            </a:lvl1pPr>
          </a:lstStyle>
          <a:p>
            <a:r>
              <a:rPr lang="en-US"/>
              <a:t>Click to edit Master title style</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true"/>
          </p:cNvSpPr>
          <p:nvPr>
            <p:ph type="title"/>
          </p:nvPr>
        </p:nvSpPr>
        <p:spPr/>
        <p:txBody>
          <a:bodyPr>
            <a:normAutofit/>
          </a:bodyPr>
          <a:lstStyle/>
          <a:p>
            <a:r>
              <a:rPr lang="en-US" dirty="0"/>
              <a:t>Click to edit Master title style</a:t>
            </a:r>
            <a:endParaRPr lang="en-US" dirty="0"/>
          </a:p>
        </p:txBody>
      </p:sp>
      <p:sp>
        <p:nvSpPr>
          <p:cNvPr id="3" name="Content Placeholder 2"/>
          <p:cNvSpPr>
            <a:spLocks noGrp="true"/>
          </p:cNvSpPr>
          <p:nvPr>
            <p:ph idx="1"/>
          </p:nvPr>
        </p:nvSpPr>
        <p:spPr/>
        <p:txBody>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8" name="Footer Placeholder 7"/>
          <p:cNvSpPr>
            <a:spLocks noGrp="true"/>
          </p:cNvSpPr>
          <p:nvPr>
            <p:ph type="ftr" sz="quarter" idx="11"/>
          </p:nvPr>
        </p:nvSpPr>
        <p:spPr/>
        <p:txBody>
          <a:bodyPr/>
          <a:lstStyle/>
          <a:p>
            <a:pPr algn="l">
              <a:defRPr/>
            </a:pPr>
            <a:r>
              <a:rPr lang="en-US" dirty="0"/>
              <a:t>Copyright © 2017 Elephant Scale. All rights reserved.</a:t>
            </a:r>
            <a:endParaRPr lang="en-US" dirty="0"/>
          </a:p>
        </p:txBody>
      </p:sp>
      <p:sp>
        <p:nvSpPr>
          <p:cNvPr id="9" name="Slide Number Placeholder 8"/>
          <p:cNvSpPr>
            <a:spLocks noGrp="true"/>
          </p:cNvSpPr>
          <p:nvPr>
            <p:ph type="sldNum" sz="quarter" idx="12"/>
          </p:nvPr>
        </p:nvSpPr>
        <p:spPr/>
        <p:txBody>
          <a:bodyPr/>
          <a:lstStyle/>
          <a:p>
            <a:pPr>
              <a:defRPr/>
            </a:pPr>
            <a:fld id="{77EF9825-4C23-4085-A4E3-B5565466BD91}"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true"/>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quarter" idx="2"/>
          </p:nvPr>
        </p:nvSpPr>
        <p:spPr>
          <a:xfrm>
            <a:off x="4762500" y="994975"/>
            <a:ext cx="4375150" cy="332106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5" name="Content Placeholder 4"/>
          <p:cNvSpPr>
            <a:spLocks noGrp="true"/>
          </p:cNvSpPr>
          <p:nvPr>
            <p:ph sz="quarter" idx="3"/>
          </p:nvPr>
        </p:nvSpPr>
        <p:spPr>
          <a:xfrm>
            <a:off x="4762500" y="4500439"/>
            <a:ext cx="4375150" cy="332298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7" name="Rectangle 4"/>
          <p:cNvSpPr>
            <a:spLocks noGrp="true" noChangeArrowheads="true"/>
          </p:cNvSpPr>
          <p:nvPr>
            <p:ph type="sldNum" sz="quarter" idx="11"/>
          </p:nvPr>
        </p:nvSpPr>
        <p:spPr/>
        <p:txBody>
          <a:bodyPr/>
          <a:lstStyle>
            <a:lvl1pPr>
              <a:defRPr/>
            </a:lvl1pPr>
          </a:lstStyle>
          <a:p>
            <a:pPr>
              <a:defRPr/>
            </a:pPr>
            <a:fld id="{040E4B02-67B9-4228-B08B-2561CEE6B946}" type="slidenum">
              <a:rPr lang="en-US"/>
            </a:fld>
            <a:endParaRPr lang="en-US" dirty="0"/>
          </a:p>
        </p:txBody>
      </p:sp>
      <p:sp>
        <p:nvSpPr>
          <p:cNvPr id="8" name="Rectangle 5"/>
          <p:cNvSpPr>
            <a:spLocks noGrp="true" noChangeArrowheads="true"/>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true"/>
          </p:cNvSpPr>
          <p:nvPr>
            <p:ph type="title"/>
          </p:nvPr>
        </p:nvSpPr>
        <p:spPr>
          <a:xfrm>
            <a:off x="704850" y="1"/>
            <a:ext cx="8667750" cy="835549"/>
          </a:xfrm>
        </p:spPr>
        <p:txBody>
          <a:bodyPr/>
          <a:lstStyle/>
          <a:p>
            <a:r>
              <a:rPr lang="en-US"/>
              <a:t>Click to edit Master title style</a:t>
            </a:r>
            <a:endParaRPr lang="en-US"/>
          </a:p>
        </p:txBody>
      </p:sp>
      <p:sp>
        <p:nvSpPr>
          <p:cNvPr id="3" name="Text Placeholder 2"/>
          <p:cNvSpPr>
            <a:spLocks noGrp="true"/>
          </p:cNvSpPr>
          <p:nvPr>
            <p:ph type="body" sz="half" idx="1"/>
          </p:nvPr>
        </p:nvSpPr>
        <p:spPr>
          <a:xfrm>
            <a:off x="23495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4" name="Content Placeholder 3"/>
          <p:cNvSpPr>
            <a:spLocks noGrp="true"/>
          </p:cNvSpPr>
          <p:nvPr>
            <p:ph sz="half" idx="2"/>
          </p:nvPr>
        </p:nvSpPr>
        <p:spPr>
          <a:xfrm>
            <a:off x="4762500" y="994976"/>
            <a:ext cx="4375150" cy="6828450"/>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a:p>
        </p:txBody>
      </p:sp>
      <p:sp>
        <p:nvSpPr>
          <p:cNvPr id="6" name="Rectangle 4"/>
          <p:cNvSpPr>
            <a:spLocks noGrp="true" noChangeArrowheads="true"/>
          </p:cNvSpPr>
          <p:nvPr>
            <p:ph type="sldNum" sz="quarter" idx="11"/>
          </p:nvPr>
        </p:nvSpPr>
        <p:spPr/>
        <p:txBody>
          <a:bodyPr/>
          <a:lstStyle>
            <a:lvl1pPr>
              <a:defRPr/>
            </a:lvl1pPr>
          </a:lstStyle>
          <a:p>
            <a:pPr>
              <a:defRPr/>
            </a:pPr>
            <a:fld id="{A86CC632-9864-46F1-8EAB-FCD3BB9CEC9A}" type="slidenum">
              <a:rPr lang="en-US"/>
            </a:fld>
            <a:endParaRPr lang="en-US" dirty="0"/>
          </a:p>
        </p:txBody>
      </p:sp>
      <p:sp>
        <p:nvSpPr>
          <p:cNvPr id="7" name="Rectangle 5"/>
          <p:cNvSpPr>
            <a:spLocks noGrp="true" noChangeArrowheads="true"/>
          </p:cNvSpPr>
          <p:nvPr>
            <p:ph type="ftr" sz="quarter" idx="12"/>
          </p:nvPr>
        </p:nvSpPr>
        <p:spPr/>
        <p:txBody>
          <a:bodyPr/>
          <a:lstStyle>
            <a:lvl1pPr>
              <a:defRPr/>
            </a:lvl1pPr>
          </a:lstStyle>
          <a:p>
            <a:pPr algn="l">
              <a:defRPr/>
            </a:pPr>
            <a:r>
              <a:rPr lang="en-US" dirty="0"/>
              <a:t>Copyright © 2017 Elephant Scale. All rights reserved.</a:t>
            </a:r>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6" Type="http://schemas.openxmlformats.org/officeDocument/2006/relationships/theme" Target="../theme/theme1.xml"/><Relationship Id="rId5" Type="http://schemas.openxmlformats.org/officeDocument/2006/relationships/image" Target="../media/image2.png"/><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gray">
      <p:bgPr>
        <a:solidFill>
          <a:schemeClr val="tx1"/>
        </a:solidFill>
        <a:effectLst/>
      </p:bgPr>
    </p:bg>
    <p:spTree>
      <p:nvGrpSpPr>
        <p:cNvPr id="1" name=""/>
        <p:cNvGrpSpPr/>
        <p:nvPr/>
      </p:nvGrpSpPr>
      <p:grpSpPr>
        <a:xfrm>
          <a:off x="0" y="0"/>
          <a:ext cx="0" cy="0"/>
          <a:chOff x="0" y="0"/>
          <a:chExt cx="0" cy="0"/>
        </a:xfrm>
      </p:grpSpPr>
      <p:sp>
        <p:nvSpPr>
          <p:cNvPr id="1026" name="Rectangle 2"/>
          <p:cNvSpPr>
            <a:spLocks noGrp="true" noChangeArrowheads="true"/>
          </p:cNvSpPr>
          <p:nvPr>
            <p:ph type="body" idx="1"/>
          </p:nvPr>
        </p:nvSpPr>
        <p:spPr bwMode="auto">
          <a:xfrm>
            <a:off x="234950" y="994976"/>
            <a:ext cx="8902700" cy="6828450"/>
          </a:xfrm>
          <a:prstGeom prst="rect">
            <a:avLst/>
          </a:prstGeom>
          <a:noFill/>
          <a:ln w="9525">
            <a:noFill/>
            <a:miter lim="800000"/>
          </a:ln>
        </p:spPr>
        <p:txBody>
          <a:bodyPr vert="horz" wrap="square" lIns="92007" tIns="46005" rIns="92007" bIns="46005" numCol="1" anchor="t" anchorCtr="false" compatLnSpc="true">
            <a:normAutofit/>
          </a:body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1103876" name="Rectangle 4"/>
          <p:cNvSpPr>
            <a:spLocks noGrp="true" noChangeArrowheads="true"/>
          </p:cNvSpPr>
          <p:nvPr>
            <p:ph type="sldNum" sz="quarter" idx="4"/>
          </p:nvPr>
        </p:nvSpPr>
        <p:spPr bwMode="hidden">
          <a:xfrm>
            <a:off x="8777288" y="7961724"/>
            <a:ext cx="546100" cy="272754"/>
          </a:xfrm>
          <a:prstGeom prst="rect">
            <a:avLst/>
          </a:prstGeom>
          <a:noFill/>
          <a:ln w="9525">
            <a:noFill/>
            <a:miter lim="800000"/>
          </a:ln>
          <a:effectLst/>
        </p:spPr>
        <p:txBody>
          <a:bodyPr vert="horz" wrap="square" lIns="0" tIns="0" rIns="0" bIns="0" numCol="1" anchor="b" anchorCtr="false" compatLnSpc="true"/>
          <a:lstStyle>
            <a:lvl1pPr algn="r" eaLnBrk="0" hangingPunct="0">
              <a:defRPr b="1">
                <a:solidFill>
                  <a:srgbClr val="000000"/>
                </a:solidFill>
                <a:latin typeface="Arial" panose="020B0604020202020204" pitchFamily="34" charset="0"/>
                <a:ea typeface="MS PGothic" charset="0"/>
                <a:cs typeface="MS PGothic" charset="0"/>
              </a:defRPr>
            </a:lvl1pPr>
          </a:lstStyle>
          <a:p>
            <a:pPr>
              <a:defRPr/>
            </a:pPr>
            <a:fld id="{77EF9825-4C23-4085-A4E3-B5565466BD91}" type="slidenum">
              <a:rPr lang="en-US"/>
            </a:fld>
            <a:endParaRPr lang="en-US" dirty="0"/>
          </a:p>
        </p:txBody>
      </p:sp>
      <p:sp>
        <p:nvSpPr>
          <p:cNvPr id="1103877" name="Rectangle 5"/>
          <p:cNvSpPr>
            <a:spLocks noGrp="true" noChangeArrowheads="true"/>
          </p:cNvSpPr>
          <p:nvPr>
            <p:ph type="ftr" sz="quarter" idx="3"/>
          </p:nvPr>
        </p:nvSpPr>
        <p:spPr bwMode="hidden">
          <a:xfrm>
            <a:off x="234950" y="8032785"/>
            <a:ext cx="5441950" cy="138499"/>
          </a:xfrm>
          <a:prstGeom prst="rect">
            <a:avLst/>
          </a:prstGeom>
          <a:noFill/>
          <a:ln w="9525">
            <a:noFill/>
            <a:miter lim="800000"/>
          </a:ln>
          <a:effectLst/>
        </p:spPr>
        <p:txBody>
          <a:bodyPr vert="horz" wrap="square" lIns="0" tIns="0" rIns="0" bIns="0" numCol="1" anchor="t" anchorCtr="false" compatLnSpc="true">
            <a:spAutoFit/>
          </a:bodyPr>
          <a:lstStyle>
            <a:lvl1pPr algn="ctr" eaLnBrk="0" hangingPunct="0">
              <a:spcBef>
                <a:spcPct val="0"/>
              </a:spcBef>
              <a:defRPr sz="900">
                <a:solidFill>
                  <a:srgbClr val="000000"/>
                </a:solidFill>
                <a:latin typeface="+mn-lt"/>
                <a:ea typeface="+mn-ea"/>
                <a:cs typeface="+mn-cs"/>
              </a:defRPr>
            </a:lvl1pPr>
          </a:lstStyle>
          <a:p>
            <a:pPr algn="l">
              <a:defRPr/>
            </a:pPr>
            <a:r>
              <a:rPr lang="en-US" dirty="0"/>
              <a:t>Copyright © 2017 Elephant Scale. All rights reserved.</a:t>
            </a:r>
            <a:endParaRPr lang="en-US" dirty="0"/>
          </a:p>
        </p:txBody>
      </p:sp>
      <p:pic>
        <p:nvPicPr>
          <p:cNvPr id="1030" name="Picture 6"/>
          <p:cNvPicPr preferRelativeResize="false">
            <a:picLocks noChangeArrowheads="true"/>
          </p:cNvPicPr>
          <p:nvPr/>
        </p:nvPicPr>
        <p:blipFill>
          <a:blip r:embed="rId5"/>
          <a:srcRect/>
          <a:stretch>
            <a:fillRect/>
          </a:stretch>
        </p:blipFill>
        <p:spPr bwMode="ltGray">
          <a:xfrm>
            <a:off x="0" y="1"/>
            <a:ext cx="704850" cy="835549"/>
          </a:xfrm>
          <a:prstGeom prst="rect">
            <a:avLst/>
          </a:prstGeom>
          <a:noFill/>
          <a:ln w="9525">
            <a:noFill/>
            <a:miter lim="800000"/>
            <a:headEnd/>
            <a:tailEnd/>
          </a:ln>
        </p:spPr>
      </p:pic>
      <p:sp>
        <p:nvSpPr>
          <p:cNvPr id="1031" name="Rectangle 7"/>
          <p:cNvSpPr>
            <a:spLocks noGrp="true" noChangeArrowheads="true"/>
          </p:cNvSpPr>
          <p:nvPr>
            <p:ph type="title"/>
          </p:nvPr>
        </p:nvSpPr>
        <p:spPr bwMode="invGray">
          <a:xfrm>
            <a:off x="704850" y="1"/>
            <a:ext cx="8667750" cy="835549"/>
          </a:xfrm>
          <a:prstGeom prst="rect">
            <a:avLst/>
          </a:prstGeom>
          <a:solidFill>
            <a:schemeClr val="tx2"/>
          </a:solidFill>
          <a:ln w="9525">
            <a:noFill/>
            <a:miter lim="800000"/>
          </a:ln>
        </p:spPr>
        <p:txBody>
          <a:bodyPr vert="horz" wrap="square" lIns="92007" tIns="46005" rIns="92007" bIns="46005" numCol="1" anchor="b" anchorCtr="false" compatLnSpc="true"/>
          <a:lstStyle/>
          <a:p>
            <a:pPr lvl="0"/>
            <a:r>
              <a:rPr lang="en-US" dirty="0"/>
              <a:t>Click to edit Master title style</a:t>
            </a:r>
            <a:endParaRPr lang="en-US" dirty="0"/>
          </a:p>
        </p:txBody>
      </p:sp>
    </p:spTree>
  </p:cSld>
  <p:clrMap bg1="dk2" tx1="lt1" bg2="dk1"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hdr="0" dt="0"/>
  <p:txStyles>
    <p:titleStyle>
      <a:lvl1pPr algn="l" rtl="0" eaLnBrk="0" fontAlgn="base" hangingPunct="0">
        <a:spcBef>
          <a:spcPct val="0"/>
        </a:spcBef>
        <a:spcAft>
          <a:spcPct val="0"/>
        </a:spcAft>
        <a:defRPr sz="2600" b="1">
          <a:solidFill>
            <a:schemeClr val="tx1"/>
          </a:solidFill>
          <a:latin typeface="+mj-lt"/>
          <a:ea typeface="MS PGothic" pitchFamily="-110" charset="-128"/>
          <a:cs typeface="MS PGothic" pitchFamily="-110" charset="-128"/>
        </a:defRPr>
      </a:lvl1pPr>
      <a:lvl2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2pPr>
      <a:lvl3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3pPr>
      <a:lvl4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4pPr>
      <a:lvl5pPr algn="l" rtl="0" eaLnBrk="0" fontAlgn="base" hangingPunct="0">
        <a:spcBef>
          <a:spcPct val="0"/>
        </a:spcBef>
        <a:spcAft>
          <a:spcPct val="0"/>
        </a:spcAft>
        <a:defRPr sz="2600" b="1">
          <a:solidFill>
            <a:schemeClr val="tx1"/>
          </a:solidFill>
          <a:latin typeface="Verdana" panose="020B0604030504040204" pitchFamily="-110" charset="0"/>
          <a:ea typeface="MS PGothic" pitchFamily="-110" charset="-128"/>
          <a:cs typeface="MS PGothic" pitchFamily="-110" charset="-128"/>
        </a:defRPr>
      </a:lvl5pPr>
      <a:lvl6pPr marL="457200" algn="l" rtl="0" eaLnBrk="0" fontAlgn="base" hangingPunct="0">
        <a:spcBef>
          <a:spcPct val="0"/>
        </a:spcBef>
        <a:spcAft>
          <a:spcPct val="0"/>
        </a:spcAft>
        <a:defRPr sz="2600" b="1">
          <a:solidFill>
            <a:schemeClr val="tx1"/>
          </a:solidFill>
          <a:latin typeface="Verdana" panose="020B0604030504040204" pitchFamily="-110" charset="0"/>
        </a:defRPr>
      </a:lvl6pPr>
      <a:lvl7pPr marL="914400" algn="l" rtl="0" eaLnBrk="0" fontAlgn="base" hangingPunct="0">
        <a:spcBef>
          <a:spcPct val="0"/>
        </a:spcBef>
        <a:spcAft>
          <a:spcPct val="0"/>
        </a:spcAft>
        <a:defRPr sz="2600" b="1">
          <a:solidFill>
            <a:schemeClr val="tx1"/>
          </a:solidFill>
          <a:latin typeface="Verdana" panose="020B0604030504040204" pitchFamily="-110" charset="0"/>
        </a:defRPr>
      </a:lvl7pPr>
      <a:lvl8pPr marL="1371600" algn="l" rtl="0" eaLnBrk="0" fontAlgn="base" hangingPunct="0">
        <a:spcBef>
          <a:spcPct val="0"/>
        </a:spcBef>
        <a:spcAft>
          <a:spcPct val="0"/>
        </a:spcAft>
        <a:defRPr sz="2600" b="1">
          <a:solidFill>
            <a:schemeClr val="tx1"/>
          </a:solidFill>
          <a:latin typeface="Verdana" panose="020B0604030504040204" pitchFamily="-110" charset="0"/>
        </a:defRPr>
      </a:lvl8pPr>
      <a:lvl9pPr marL="1828800" algn="l" rtl="0" eaLnBrk="0" fontAlgn="base" hangingPunct="0">
        <a:spcBef>
          <a:spcPct val="0"/>
        </a:spcBef>
        <a:spcAft>
          <a:spcPct val="0"/>
        </a:spcAft>
        <a:defRPr sz="2600" b="1">
          <a:solidFill>
            <a:schemeClr val="tx1"/>
          </a:solidFill>
          <a:latin typeface="Verdana" panose="020B0604030504040204" pitchFamily="-110" charset="0"/>
        </a:defRPr>
      </a:lvl9pPr>
    </p:titleStyle>
    <p:bodyStyle>
      <a:lvl1pPr marL="290830" indent="-290830" algn="l" rtl="0" eaLnBrk="0" fontAlgn="base" hangingPunct="0">
        <a:spcBef>
          <a:spcPct val="20000"/>
        </a:spcBef>
        <a:spcAft>
          <a:spcPct val="0"/>
        </a:spcAft>
        <a:buClr>
          <a:schemeClr val="tx2"/>
        </a:buClr>
        <a:buSzPct val="65000"/>
        <a:buFont typeface="Wingdings" panose="05000000000000000000" pitchFamily="2" charset="2"/>
        <a:buChar char=""/>
        <a:defRPr sz="2400">
          <a:solidFill>
            <a:srgbClr val="000000"/>
          </a:solidFill>
          <a:latin typeface="+mn-lt"/>
          <a:ea typeface="MS PGothic" pitchFamily="-110" charset="-128"/>
          <a:cs typeface="MS PGothic" pitchFamily="-110" charset="-128"/>
        </a:defRPr>
      </a:lvl1pPr>
      <a:lvl2pPr marL="633730" indent="-228600" algn="l" rtl="0" eaLnBrk="0" fontAlgn="base" hangingPunct="0">
        <a:spcBef>
          <a:spcPct val="20000"/>
        </a:spcBef>
        <a:spcAft>
          <a:spcPct val="0"/>
        </a:spcAft>
        <a:buClr>
          <a:srgbClr val="000000"/>
        </a:buClr>
        <a:buChar char="–"/>
        <a:defRPr sz="2200">
          <a:solidFill>
            <a:srgbClr val="000000"/>
          </a:solidFill>
          <a:latin typeface="+mn-lt"/>
          <a:ea typeface="MS PGothic" pitchFamily="-110" charset="-128"/>
          <a:cs typeface="MS PGothic"/>
        </a:defRPr>
      </a:lvl2pPr>
      <a:lvl3pPr marL="970280" indent="-222250" algn="l" rtl="0" eaLnBrk="0" fontAlgn="base" hangingPunct="0">
        <a:spcBef>
          <a:spcPct val="20000"/>
        </a:spcBef>
        <a:spcAft>
          <a:spcPct val="0"/>
        </a:spcAft>
        <a:buChar char="•"/>
        <a:defRPr sz="2000">
          <a:solidFill>
            <a:srgbClr val="000000"/>
          </a:solidFill>
          <a:latin typeface="+mn-lt"/>
          <a:ea typeface="MS PGothic" pitchFamily="-110" charset="-128"/>
          <a:cs typeface="MS PGothic"/>
        </a:defRPr>
      </a:lvl3pPr>
      <a:lvl4pPr marL="1259205" indent="-228600" algn="l" rtl="0" eaLnBrk="0" fontAlgn="base" hangingPunct="0">
        <a:spcBef>
          <a:spcPct val="0"/>
        </a:spcBef>
        <a:spcAft>
          <a:spcPct val="0"/>
        </a:spcAft>
        <a:buClr>
          <a:srgbClr val="5F5F5F"/>
        </a:buClr>
        <a:buSzPct val="65000"/>
        <a:buFont typeface="Arial Bold" pitchFamily="34" charset="0"/>
        <a:buChar char="‒"/>
        <a:defRPr lang="en-US" dirty="0">
          <a:solidFill>
            <a:srgbClr val="000000"/>
          </a:solidFill>
          <a:latin typeface="+mn-lt"/>
          <a:ea typeface="MS PGothic" pitchFamily="-110" charset="-128"/>
          <a:cs typeface="MS PGothic"/>
        </a:defRPr>
      </a:lvl4pPr>
      <a:lvl5pPr marL="20561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cs typeface="MS PGothic"/>
        </a:defRPr>
      </a:lvl5pPr>
      <a:lvl6pPr marL="25133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6pPr>
      <a:lvl7pPr marL="29705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7pPr>
      <a:lvl8pPr marL="34277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8pPr>
      <a:lvl9pPr marL="3884930" indent="-230505" algn="l" rtl="0" eaLnBrk="0" fontAlgn="base" hangingPunct="0">
        <a:spcBef>
          <a:spcPct val="20000"/>
        </a:spcBef>
        <a:spcAft>
          <a:spcPct val="0"/>
        </a:spcAft>
        <a:buClr>
          <a:schemeClr val="tx1"/>
        </a:buClr>
        <a:defRPr sz="800">
          <a:solidFill>
            <a:schemeClr val="tx1"/>
          </a:solidFill>
          <a:latin typeface="Times New Roman" panose="02020603050405020304" charset="0"/>
          <a:ea typeface="MS PGothic" pitchFamily="-110"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png"/></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hyperlink" Target="https://www.lucidchart.com/techblog/2012/11/14/ie10-how-does-it-really-stack-up/" TargetMode="Externa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9.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0.png"/></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1.png"/></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4.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2300"/>
            </a:pPr>
            <a:r>
              <a:t>DDDM Intro</a:t>
            </a:r>
          </a:p>
          <a:p>
            <a:r>
              <a:t>Developing Effective KPIs</a:t>
            </a:r>
          </a:p>
          <a:p>
            <a:r>
              <a:t>Risk-Adjusted Benchmarking</a:t>
            </a:r>
          </a:p>
          <a:p>
            <a:r>
              <a:t>Presentation of Benchmarking Data</a:t>
            </a:r>
          </a:p>
          <a:p>
            <a:r>
              <a:t>Intro into anomaly detection</a:t>
            </a:r>
          </a:p>
          <a:p>
            <a:r>
              <a:t>Background materials</a:t>
            </a:r>
          </a:p>
        </p:txBody>
      </p:sp>
      <p:sp>
        <p:nvSpPr>
          <p:cNvPr id="3" name="Title 2"/>
          <p:cNvSpPr>
            <a:spLocks noGrp="true"/>
          </p:cNvSpPr>
          <p:nvPr>
            <p:ph type="ctrTitle" sz="quarter"/>
          </p:nvPr>
        </p:nvSpPr>
        <p:spPr/>
        <p:txBody>
          <a:bodyPr/>
          <a:lstStyle/>
          <a:p>
            <a:pPr>
              <a:defRPr sz="4200"/>
            </a:pPr>
            <a:r>
              <a:t>Data Driven Decision Making</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Data</a:t>
            </a:r>
          </a:p>
        </p:txBody>
      </p:sp>
      <p:sp>
        <p:nvSpPr>
          <p:cNvPr id="3" name="Content Placeholder 2"/>
          <p:cNvSpPr>
            <a:spLocks noGrp="true"/>
          </p:cNvSpPr>
          <p:nvPr>
            <p:ph idx="1"/>
          </p:nvPr>
        </p:nvSpPr>
        <p:spPr/>
        <p:txBody>
          <a:bodyPr/>
          <a:lstStyle/>
          <a:p>
            <a:r>
              <a:t> Above all, DDDM should be about confirming the</a:t>
            </a:r>
            <a:r>
              <a:rPr i="1"/>
              <a:t> hypothesis</a:t>
            </a:r>
            <a:r>
              <a:t> with data</a:t>
            </a:r>
          </a:p>
          <a:p>
            <a:r>
              <a:t> It's really about applying the scientific method.</a:t>
            </a:r>
          </a:p>
          <a:p>
            <a:r>
              <a:t> Does our hypothesis better fit the data, or the null hypothesis better fir the data.</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DDDM Lifecycle</a:t>
            </a:r>
          </a:p>
        </p:txBody>
      </p:sp>
      <p:sp>
        <p:nvSpPr>
          <p:cNvPr id="3" name="Content Placeholder 2"/>
          <p:cNvSpPr>
            <a:spLocks noGrp="true"/>
          </p:cNvSpPr>
          <p:nvPr>
            <p:ph idx="1"/>
          </p:nvPr>
        </p:nvSpPr>
        <p:spPr/>
        <p:txBody>
          <a:bodyPr/>
          <a:lstStyle/>
          <a:p>
            <a:r>
              <a:t> Discovery: Learn about business domain and assess available resources</a:t>
            </a:r>
          </a:p>
          <a:p>
            <a:r>
              <a:t> Data Preparation: Prepare and make data available</a:t>
            </a:r>
          </a:p>
          <a:p>
            <a:r>
              <a:t> Perform Analysis: Identify Techniques and Data to Understand Variables' relationship</a:t>
            </a:r>
          </a:p>
          <a:p>
            <a:r>
              <a:t> Modeling: Develop Analytical Models</a:t>
            </a:r>
          </a:p>
          <a:p>
            <a:r>
              <a:t> Communicate Results: Identify Key findings, Business Values, and develop narratives for Stakeholders.</a:t>
            </a:r>
          </a:p>
          <a:p>
            <a:r>
              <a:t> Operationalize: Deliver Final Reports, briefs, code, and techincal docuemtns.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DDDM example</a:t>
            </a:r>
          </a:p>
        </p:txBody>
      </p:sp>
      <p:sp>
        <p:nvSpPr>
          <p:cNvPr id="3" name="Content Placeholder 2"/>
          <p:cNvSpPr>
            <a:spLocks noGrp="true"/>
          </p:cNvSpPr>
          <p:nvPr>
            <p:ph idx="1"/>
          </p:nvPr>
        </p:nvSpPr>
        <p:spPr/>
        <p:txBody>
          <a:bodyPr/>
          <a:lstStyle/>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dddm-01.png"/>
          <p:cNvPicPr>
            <a:picLocks noChangeAspect="true"/>
          </p:cNvPicPr>
          <p:nvPr/>
        </p:nvPicPr>
        <p:blipFill>
          <a:blip r:embed="rId1"/>
          <a:stretch>
            <a:fillRect/>
          </a:stretch>
        </p:blipFill>
        <p:spPr>
          <a:xfrm>
            <a:off x="90805" y="1293495"/>
            <a:ext cx="9228455" cy="614045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Activity</a:t>
            </a:r>
          </a:p>
        </p:txBody>
      </p:sp>
      <p:sp>
        <p:nvSpPr>
          <p:cNvPr id="3" name="Content Placeholder 2"/>
          <p:cNvSpPr>
            <a:spLocks noGrp="true"/>
          </p:cNvSpPr>
          <p:nvPr>
            <p:ph idx="1"/>
          </p:nvPr>
        </p:nvSpPr>
        <p:spPr/>
        <p:txBody>
          <a:bodyPr/>
          <a:lstStyle/>
          <a:p>
            <a:r>
              <a:t> Draw a word cloud</a:t>
            </a:r>
          </a:p>
          <a:p>
            <a:r>
              <a:t> https://monkeylearn.com/word-cloud/</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2300"/>
            </a:pPr>
            <a:r>
              <a:t>DDDM Intro
</a:t>
            </a:r>
            <a:r>
              <a:rPr b="1"/>
              <a:t>Developing Effective KPIs
</a:t>
            </a:r>
            <a:r>
              <a:t>Risk-Adjusted Benchmarking
Presentation of Benchmarking Data
Intro into anomaly detection
Background materials
</a:t>
            </a:r>
          </a:p>
        </p:txBody>
      </p:sp>
      <p:sp>
        <p:nvSpPr>
          <p:cNvPr id="3" name="Title 2"/>
          <p:cNvSpPr>
            <a:spLocks noGrp="true"/>
          </p:cNvSpPr>
          <p:nvPr>
            <p:ph type="ctrTitle" sz="quarter"/>
          </p:nvPr>
        </p:nvSpPr>
        <p:spPr/>
        <p:txBody>
          <a:bodyPr/>
          <a:lstStyle/>
          <a:p>
            <a:pPr>
              <a:defRPr sz="4200"/>
            </a:pPr>
            <a:r>
              <a:t>Developing Effective KPIs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What is a KPI?</a:t>
            </a:r>
          </a:p>
        </p:txBody>
      </p:sp>
      <p:sp>
        <p:nvSpPr>
          <p:cNvPr id="3" name="Content Placeholder 2"/>
          <p:cNvSpPr>
            <a:spLocks noGrp="true"/>
          </p:cNvSpPr>
          <p:nvPr>
            <p:ph idx="1"/>
          </p:nvPr>
        </p:nvSpPr>
        <p:spPr/>
        <p:txBody>
          <a:bodyPr/>
          <a:lstStyle/>
          <a:p>
            <a:r>
              <a:t> Measure your performance against key business objectives.</a:t>
            </a:r>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dddm-02.png"/>
          <p:cNvPicPr>
            <a:picLocks noChangeAspect="true"/>
          </p:cNvPicPr>
          <p:nvPr/>
        </p:nvPicPr>
        <p:blipFill>
          <a:blip r:embed="rId1"/>
          <a:stretch>
            <a:fillRect/>
          </a:stretch>
        </p:blipFill>
        <p:spPr>
          <a:xfrm>
            <a:off x="704088" y="1792224"/>
            <a:ext cx="8356600" cy="48387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What KPI measures</a:t>
            </a:r>
          </a:p>
        </p:txBody>
      </p:sp>
      <p:sp>
        <p:nvSpPr>
          <p:cNvPr id="3" name="Content Placeholder 2"/>
          <p:cNvSpPr>
            <a:spLocks noGrp="true"/>
          </p:cNvSpPr>
          <p:nvPr>
            <p:ph idx="1"/>
          </p:nvPr>
        </p:nvSpPr>
        <p:spPr/>
        <p:txBody>
          <a:bodyPr/>
          <a:lstStyle/>
          <a:p>
            <a:r>
              <a:t> a measurable value that</a:t>
            </a:r>
          </a:p>
          <a:p>
            <a:r>
              <a:t> demonstrates how effectively a company is achieving key business objectives.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Here are some KPI examples</a:t>
            </a:r>
          </a:p>
        </p:txBody>
      </p:sp>
      <p:sp>
        <p:nvSpPr>
          <p:cNvPr id="3" name="Content Placeholder 2"/>
          <p:cNvSpPr>
            <a:spLocks noGrp="true"/>
          </p:cNvSpPr>
          <p:nvPr>
            <p:ph idx="1"/>
          </p:nvPr>
        </p:nvSpPr>
        <p:spPr/>
        <p:txBody>
          <a:bodyPr/>
          <a:lstStyle/>
          <a:p>
            <a:r>
              <a:t> Net profit</a:t>
            </a:r>
          </a:p>
          <a:p>
            <a:r>
              <a:t> Net profit margin</a:t>
            </a:r>
          </a:p>
          <a:p>
            <a:r>
              <a:t> Gross profit margin</a:t>
            </a:r>
          </a:p>
          <a:p>
            <a:r>
              <a:t> Operating profit margin</a:t>
            </a:r>
          </a:p>
          <a:p>
            <a:r>
              <a:t> EBITDA</a:t>
            </a:r>
          </a:p>
          <a:p>
            <a:r>
              <a:t> Revenue growth rate</a:t>
            </a:r>
          </a:p>
          <a:p>
            <a:r>
              <a:t> But are they good?</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What makes a KPI effective?</a:t>
            </a:r>
          </a:p>
        </p:txBody>
      </p:sp>
      <p:sp>
        <p:nvSpPr>
          <p:cNvPr id="3" name="Content Placeholder 2"/>
          <p:cNvSpPr>
            <a:spLocks noGrp="true"/>
          </p:cNvSpPr>
          <p:nvPr>
            <p:ph idx="1"/>
          </p:nvPr>
        </p:nvSpPr>
        <p:spPr/>
        <p:txBody>
          <a:bodyPr/>
          <a:lstStyle/>
          <a:p>
            <a:r>
              <a:t> KPI is only as valuable as the action it inspires.</a:t>
            </a:r>
          </a:p>
          <a:p>
            <a:r>
              <a:t> Organizations blindly adopt industry-recognized KPIs</a:t>
            </a:r>
          </a:p>
          <a:p>
            <a:r>
              <a:t> To develop a strategy for formulating KPIs</a:t>
            </a:r>
          </a:p>
          <a:p>
            <a:pPr lvl="1"/>
            <a:r>
              <a:t> start with the basics</a:t>
            </a:r>
          </a:p>
          <a:p>
            <a:pPr lvl="1"/>
            <a:r>
              <a:t> understand what your organizational objectives are</a:t>
            </a:r>
          </a:p>
          <a:p>
            <a:pPr lvl="1"/>
            <a:r>
              <a:t> how you plan on achieving them</a:t>
            </a:r>
          </a:p>
          <a:p>
            <a:pPr lvl="1"/>
            <a:r>
              <a:t> who can act on this information</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How to define a KPI</a:t>
            </a:r>
          </a:p>
        </p:txBody>
      </p:sp>
      <p:sp>
        <p:nvSpPr>
          <p:cNvPr id="3" name="Content Placeholder 2"/>
          <p:cNvSpPr>
            <a:spLocks noGrp="true"/>
          </p:cNvSpPr>
          <p:nvPr>
            <p:ph idx="1"/>
          </p:nvPr>
        </p:nvSpPr>
        <p:spPr/>
        <p:txBody>
          <a:bodyPr/>
          <a:lstStyle/>
          <a:p>
            <a:r>
              <a:t> What is your desired outcome?</a:t>
            </a:r>
          </a:p>
          <a:p>
            <a:r>
              <a:t> Why does this outcome matter?</a:t>
            </a:r>
          </a:p>
          <a:p>
            <a:r>
              <a:t> How are you going to measure progress?</a:t>
            </a:r>
          </a:p>
          <a:p>
            <a:r>
              <a:t> How can you influence the outcome?</a:t>
            </a:r>
          </a:p>
          <a:p>
            <a:r>
              <a:t> Who is responsible for the business outcome?</a:t>
            </a:r>
          </a:p>
          <a:p>
            <a:r>
              <a:t> How will you know you’ve achieved your outcome?</a:t>
            </a:r>
          </a:p>
          <a:p>
            <a:r>
              <a:t> How often will you review progress towards the outcome?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2300"/>
            </a:pPr>
            <a:r>
              <a:rPr b="1"/>
              <a:t>DDDM Intro
</a:t>
            </a:r>
            <a:r>
              <a:t>Developing Effective KPIs
Risk-Adjusted Benchmarking
Presentation of Benchmarking Data
Intro into anomaly detection
Background materials
</a:t>
            </a:r>
          </a:p>
        </p:txBody>
      </p:sp>
      <p:sp>
        <p:nvSpPr>
          <p:cNvPr id="3" name="Title 2"/>
          <p:cNvSpPr>
            <a:spLocks noGrp="true"/>
          </p:cNvSpPr>
          <p:nvPr>
            <p:ph type="ctrTitle" sz="quarter"/>
          </p:nvPr>
        </p:nvSpPr>
        <p:spPr/>
        <p:txBody>
          <a:bodyPr/>
          <a:lstStyle/>
          <a:p>
            <a:pPr>
              <a:defRPr sz="4200"/>
            </a:pPr>
            <a:r>
              <a:t>DDDM Intro</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Sales Growth KPI</a:t>
            </a:r>
          </a:p>
        </p:txBody>
      </p:sp>
      <p:sp>
        <p:nvSpPr>
          <p:cNvPr id="3" name="Content Placeholder 2"/>
          <p:cNvSpPr>
            <a:spLocks noGrp="true"/>
          </p:cNvSpPr>
          <p:nvPr>
            <p:ph idx="1"/>
          </p:nvPr>
        </p:nvSpPr>
        <p:spPr/>
        <p:txBody>
          <a:bodyPr/>
          <a:lstStyle/>
          <a:p>
            <a:r>
              <a:t> To increase sales revenue by 20% this year</a:t>
            </a:r>
          </a:p>
          <a:p>
            <a:r>
              <a:t> Achieving this target will allow the business to become profitable</a:t>
            </a:r>
          </a:p>
          <a:p>
            <a:r>
              <a:t> Progress will be measured as an increase in revenue measured in dollars spent</a:t>
            </a:r>
          </a:p>
          <a:p>
            <a:r>
              <a:t> By hiring additional sales staff, by promoting existing customers to buy more product</a:t>
            </a:r>
          </a:p>
          <a:p>
            <a:r>
              <a:t> The Chief Sales Officer is responsible for this metric</a:t>
            </a:r>
          </a:p>
          <a:p>
            <a:r>
              <a:t> Revenue will have increased by 20% this year</a:t>
            </a:r>
          </a:p>
          <a:p>
            <a:r>
              <a:t> Will be reviewed on a monthly basis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Activity 1</a:t>
            </a:r>
          </a:p>
        </p:txBody>
      </p:sp>
      <p:sp>
        <p:nvSpPr>
          <p:cNvPr id="3" name="Content Placeholder 2"/>
          <p:cNvSpPr>
            <a:spLocks noGrp="true"/>
          </p:cNvSpPr>
          <p:nvPr>
            <p:ph idx="1"/>
          </p:nvPr>
        </p:nvSpPr>
        <p:spPr/>
        <p:txBody>
          <a:bodyPr/>
          <a:lstStyle/>
          <a:p>
            <a:r>
              <a:t> In your breakout rooms</a:t>
            </a:r>
          </a:p>
          <a:p>
            <a:pPr lvl="1"/>
            <a:r>
              <a:t> Form your team</a:t>
            </a:r>
          </a:p>
          <a:p>
            <a:pPr lvl="1"/>
            <a:r>
              <a:t> Study the KPI.pdf example, to see how KPI is analyzed</a:t>
            </a:r>
          </a:p>
          <a:p>
            <a:pPr lvl="1"/>
            <a:r>
              <a:t> Is it a KPI?</a:t>
            </a:r>
          </a:p>
          <a:p>
            <a:pPr lvl="1"/>
            <a:r>
              <a:t> Which goals does it fulfill?</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What is a SMART KPI?</a:t>
            </a:r>
          </a:p>
        </p:txBody>
      </p:sp>
      <p:sp>
        <p:nvSpPr>
          <p:cNvPr id="3" name="Content Placeholder 2"/>
          <p:cNvSpPr>
            <a:spLocks noGrp="true"/>
          </p:cNvSpPr>
          <p:nvPr>
            <p:ph idx="1"/>
          </p:nvPr>
        </p:nvSpPr>
        <p:spPr/>
        <p:txBody>
          <a:bodyPr/>
          <a:lstStyle/>
          <a:p>
            <a:r>
              <a:t> Is your objective</a:t>
            </a:r>
            <a:r>
              <a:rPr b="1"/>
              <a:t> Specific</a:t>
            </a:r>
            <a:r>
              <a:t> ?</a:t>
            </a:r>
          </a:p>
          <a:p>
            <a:r>
              <a:t> Can you</a:t>
            </a:r>
            <a:r>
              <a:rPr b="1"/>
              <a:t> Measure</a:t>
            </a:r>
            <a:r>
              <a:t> progress towards that goal?</a:t>
            </a:r>
          </a:p>
          <a:p>
            <a:r>
              <a:t> Is the goal realistically</a:t>
            </a:r>
            <a:r>
              <a:rPr b="1"/>
              <a:t> Attainable</a:t>
            </a:r>
            <a:r>
              <a:t> ?</a:t>
            </a:r>
          </a:p>
          <a:p>
            <a:r>
              <a:t> How</a:t>
            </a:r>
            <a:r>
              <a:rPr b="1"/>
              <a:t> Relevant</a:t>
            </a:r>
            <a:r>
              <a:t> is the goal to your organization?</a:t>
            </a:r>
          </a:p>
          <a:p>
            <a:r>
              <a:t> What is the</a:t>
            </a:r>
            <a:r>
              <a:rPr b="1"/>
              <a:t> Time-frame</a:t>
            </a:r>
            <a:r>
              <a:t> for achieving this goal?</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Make sure the KPI is actionable</a:t>
            </a:r>
          </a:p>
        </p:txBody>
      </p:sp>
      <p:sp>
        <p:nvSpPr>
          <p:cNvPr id="3" name="Content Placeholder 2"/>
          <p:cNvSpPr>
            <a:spLocks noGrp="true"/>
          </p:cNvSpPr>
          <p:nvPr>
            <p:ph idx="1"/>
          </p:nvPr>
        </p:nvSpPr>
        <p:spPr/>
        <p:txBody>
          <a:bodyPr/>
          <a:lstStyle/>
          <a:p>
            <a:r>
              <a:t> Making your KPIs actionable is a five-step process:</a:t>
            </a:r>
          </a:p>
          <a:p>
            <a:r>
              <a:t> Review business objectives</a:t>
            </a:r>
          </a:p>
          <a:p>
            <a:r>
              <a:t> Analyze your current performance</a:t>
            </a:r>
          </a:p>
          <a:p>
            <a:r>
              <a:t> Set short and long term KPI targets</a:t>
            </a:r>
          </a:p>
          <a:p>
            <a:r>
              <a:t> Review targets with your team</a:t>
            </a:r>
          </a:p>
          <a:p>
            <a:r>
              <a:t> Review progress and readjust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Activity 2</a:t>
            </a:r>
          </a:p>
        </p:txBody>
      </p:sp>
      <p:sp>
        <p:nvSpPr>
          <p:cNvPr id="3" name="Content Placeholder 2"/>
          <p:cNvSpPr>
            <a:spLocks noGrp="true"/>
          </p:cNvSpPr>
          <p:nvPr>
            <p:ph idx="1"/>
          </p:nvPr>
        </p:nvSpPr>
        <p:spPr/>
        <p:txBody>
          <a:bodyPr/>
          <a:lstStyle/>
          <a:p>
            <a:r>
              <a:t> Go into your breakout room</a:t>
            </a:r>
          </a:p>
          <a:p>
            <a:r>
              <a:t> Design a KPI for your project</a:t>
            </a:r>
          </a:p>
          <a:p>
            <a:r>
              <a:t> Explain what makes it smart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2300"/>
            </a:pPr>
            <a:r>
              <a:t>DDDM Intro
Developing Effective KPIs
</a:t>
            </a:r>
            <a:r>
              <a:rPr b="1"/>
              <a:t>Risk-Adjusted Benchmarking
</a:t>
            </a:r>
            <a:r>
              <a:t>Presentation of Benchmarking Data
Intro into anomaly detection
Background materials
</a:t>
            </a:r>
          </a:p>
        </p:txBody>
      </p:sp>
      <p:sp>
        <p:nvSpPr>
          <p:cNvPr id="3" name="Title 2"/>
          <p:cNvSpPr>
            <a:spLocks noGrp="true"/>
          </p:cNvSpPr>
          <p:nvPr>
            <p:ph type="ctrTitle" sz="quarter"/>
          </p:nvPr>
        </p:nvSpPr>
        <p:spPr/>
        <p:txBody>
          <a:bodyPr/>
          <a:lstStyle/>
          <a:p>
            <a:pPr>
              <a:defRPr sz="4200"/>
            </a:pPr>
            <a:r>
              <a:t>Risk-Adjusted Benchmarking</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What Is a Risk-Adjusted Return?</a:t>
            </a:r>
          </a:p>
        </p:txBody>
      </p:sp>
      <p:sp>
        <p:nvSpPr>
          <p:cNvPr id="3" name="Content Placeholder 2"/>
          <p:cNvSpPr>
            <a:spLocks noGrp="true"/>
          </p:cNvSpPr>
          <p:nvPr>
            <p:ph idx="1"/>
          </p:nvPr>
        </p:nvSpPr>
        <p:spPr/>
        <p:txBody>
          <a:bodyPr/>
          <a:lstStyle/>
          <a:p>
            <a:r>
              <a:t> Calculation of the profit or potential profit from an investment that takes into account the degree of risk that must be accepted in order to achieve it.</a:t>
            </a:r>
          </a:p>
          <a:p>
            <a:r>
              <a:t> a number or a rating</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Gist</a:t>
            </a:r>
          </a:p>
        </p:txBody>
      </p:sp>
      <p:sp>
        <p:nvSpPr>
          <p:cNvPr id="3" name="Content Placeholder 2"/>
          <p:cNvSpPr>
            <a:spLocks noGrp="true"/>
          </p:cNvSpPr>
          <p:nvPr>
            <p:ph idx="1"/>
          </p:nvPr>
        </p:nvSpPr>
        <p:spPr/>
        <p:txBody>
          <a:bodyPr/>
          <a:lstStyle/>
          <a:p>
            <a:r>
              <a:t> Takes into account the degree of risk</a:t>
            </a:r>
          </a:p>
          <a:p>
            <a:r>
              <a:t> Methods: Sharpe ratio and Treynor ratio</a:t>
            </a:r>
          </a:p>
          <a:p>
            <a:r>
              <a:t> Help investors (or project manager) determine whether the risk taken it worth it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To Risk-Adjust or Not to Risk-Adjust? Yes</a:t>
            </a:r>
          </a:p>
        </p:txBody>
      </p:sp>
      <p:sp>
        <p:nvSpPr>
          <p:cNvPr id="3" name="Content Placeholder 2"/>
          <p:cNvSpPr>
            <a:spLocks noGrp="true"/>
          </p:cNvSpPr>
          <p:nvPr>
            <p:ph idx="1"/>
          </p:nvPr>
        </p:nvSpPr>
        <p:spPr/>
        <p:txBody>
          <a:bodyPr/>
          <a:lstStyle/>
          <a:p>
            <a:r>
              <a:t> In the United States, the National Quality Forum (NQF) is considering when and how to use risk adjustment for sociodemographic factors to assess quality of care</a:t>
            </a:r>
          </a:p>
          <a:p>
            <a:r>
              <a:t> Risk adjustment is a statistical method that allows for comparison of outcomes when patient populations differ.</a:t>
            </a:r>
          </a:p>
          <a:p>
            <a:r>
              <a:t> http://www.ihi.org/communities/blogs/_layouts/15/ihi/community/blog/itemview.aspx?List=7d1126ec-8f63-4a3b-9926-c44ea3036813&amp;ID=81</a:t>
            </a:r>
          </a:p>
          <a:p>
            <a:r>
              <a:t> Conclusion:</a:t>
            </a:r>
          </a:p>
          <a:p>
            <a:pPr lvl="1"/>
            <a:r>
              <a:t> By tying payment to these poorer health outcomes, these organizations may not get the resources needed to continue to care for their high-risk populations.</a:t>
            </a:r>
          </a:p>
          <a:p>
            <a:pPr lvl="1"/>
            <a:r>
              <a:t> It seems fair, just, and reasonable to account for sociodemographic factors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Activity 3</a:t>
            </a:r>
          </a:p>
        </p:txBody>
      </p:sp>
      <p:sp>
        <p:nvSpPr>
          <p:cNvPr id="3" name="Content Placeholder 2"/>
          <p:cNvSpPr>
            <a:spLocks noGrp="true"/>
          </p:cNvSpPr>
          <p:nvPr>
            <p:ph idx="1"/>
          </p:nvPr>
        </p:nvSpPr>
        <p:spPr/>
        <p:txBody>
          <a:bodyPr/>
          <a:lstStyle/>
          <a:p>
            <a:r>
              <a:t> Calculate Sharpe ration</a:t>
            </a:r>
          </a:p>
          <a:p>
            <a:r>
              <a:t> https://miniwebtool.com/sharpe-ratio-calculator/</a:t>
            </a:r>
          </a:p>
          <a:p>
            <a:r>
              <a:t> Use your project</a:t>
            </a:r>
          </a:p>
          <a:p>
            <a:r>
              <a:t> Justify your numbers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DDDM defined</a:t>
            </a:r>
          </a:p>
        </p:txBody>
      </p:sp>
      <p:sp>
        <p:nvSpPr>
          <p:cNvPr id="3" name="Content Placeholder 2"/>
          <p:cNvSpPr>
            <a:spLocks noGrp="true"/>
          </p:cNvSpPr>
          <p:nvPr>
            <p:ph idx="1"/>
          </p:nvPr>
        </p:nvSpPr>
        <p:spPr/>
        <p:txBody>
          <a:bodyPr/>
          <a:lstStyle/>
          <a:p>
            <a:r>
              <a:t> Many organizations must adapt to survive digital disruption.</a:t>
            </a:r>
          </a:p>
          <a:p>
            <a:pPr lvl="1"/>
            <a:r>
              <a:t> One approach is digital transformation. Th</a:t>
            </a:r>
          </a:p>
          <a:p>
            <a:pPr lvl="1"/>
            <a:r>
              <a:t> envision a data-centric organization and encourage data-based decision-making processes.</a:t>
            </a:r>
          </a:p>
          <a:p>
            <a:r>
              <a:t> Data-based decision making is an ongoing process of collecting and analyzing different types of data from diverse sources.</a:t>
            </a:r>
          </a:p>
          <a:p>
            <a:r>
              <a:t> Digital disruption is like a tidal wave. Managers must learn to act quickly using data.</a:t>
            </a:r>
          </a:p>
          <a:p>
            <a:r>
              <a:t> Middle managers using data-based decision-making are the key to successfully implementing a digital vision.</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2300"/>
            </a:pPr>
            <a:r>
              <a:t>DDDM Intro
Developing Effective KPIs
Risk-Adjusted Benchmarking
</a:t>
            </a:r>
            <a:r>
              <a:rPr b="1"/>
              <a:t>Presentation of Benchmarking Data
</a:t>
            </a:r>
            <a:r>
              <a:t>Intro into anomaly detection
Background materials
</a:t>
            </a:r>
          </a:p>
        </p:txBody>
      </p:sp>
      <p:sp>
        <p:nvSpPr>
          <p:cNvPr id="3" name="Title 2"/>
          <p:cNvSpPr>
            <a:spLocks noGrp="true"/>
          </p:cNvSpPr>
          <p:nvPr>
            <p:ph type="ctrTitle" sz="quarter"/>
          </p:nvPr>
        </p:nvSpPr>
        <p:spPr/>
        <p:txBody>
          <a:bodyPr/>
          <a:lstStyle/>
          <a:p>
            <a:pPr>
              <a:defRPr sz="4200"/>
            </a:pPr>
            <a:r>
              <a:t>Presentation of Benchmarking Data</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What is benchmarking?</a:t>
            </a:r>
          </a:p>
        </p:txBody>
      </p:sp>
      <p:sp>
        <p:nvSpPr>
          <p:cNvPr id="3" name="Content Placeholder 2"/>
          <p:cNvSpPr>
            <a:spLocks noGrp="true"/>
          </p:cNvSpPr>
          <p:nvPr>
            <p:ph idx="1"/>
          </p:nvPr>
        </p:nvSpPr>
        <p:spPr/>
        <p:txBody>
          <a:bodyPr/>
          <a:lstStyle/>
          <a:p>
            <a:r>
              <a:t> A powerful tool many organizations use</a:t>
            </a:r>
          </a:p>
          <a:p>
            <a:pPr lvl="1"/>
            <a:r>
              <a:t> to measure and gauge their performance against competition,</a:t>
            </a:r>
          </a:p>
          <a:p>
            <a:pPr lvl="1"/>
            <a:r>
              <a:t> to push themselves to be best-in-class.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Benchmarking Categories</a:t>
            </a:r>
          </a:p>
        </p:txBody>
      </p:sp>
      <p:sp>
        <p:nvSpPr>
          <p:cNvPr id="3" name="Content Placeholder 2"/>
          <p:cNvSpPr>
            <a:spLocks noGrp="true"/>
          </p:cNvSpPr>
          <p:nvPr>
            <p:ph idx="1"/>
          </p:nvPr>
        </p:nvSpPr>
        <p:spPr/>
        <p:txBody>
          <a:bodyPr/>
          <a:lstStyle/>
          <a:p>
            <a:r>
              <a:t> Internal Benchmarking</a:t>
            </a:r>
          </a:p>
          <a:p>
            <a:r>
              <a:t> Competitive Benchmarking</a:t>
            </a:r>
          </a:p>
          <a:p>
            <a:r>
              <a:t> Functional Benchmarking</a:t>
            </a:r>
          </a:p>
          <a:p>
            <a:r>
              <a:t> Generic Benchmarking</a:t>
            </a:r>
          </a:p>
          <a:p>
            <a:r>
              <a:t> Collaborative Benchmarking</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Approaches to Benchmarking</a:t>
            </a:r>
          </a:p>
        </p:txBody>
      </p:sp>
      <p:sp>
        <p:nvSpPr>
          <p:cNvPr id="3" name="Content Placeholder 2"/>
          <p:cNvSpPr>
            <a:spLocks noGrp="true"/>
          </p:cNvSpPr>
          <p:nvPr>
            <p:ph idx="1"/>
          </p:nvPr>
        </p:nvSpPr>
        <p:spPr/>
        <p:txBody>
          <a:bodyPr/>
          <a:lstStyle/>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dddm-04.png"/>
          <p:cNvPicPr>
            <a:picLocks noChangeAspect="true"/>
          </p:cNvPicPr>
          <p:nvPr/>
        </p:nvPicPr>
        <p:blipFill>
          <a:blip r:embed="rId1"/>
          <a:stretch>
            <a:fillRect/>
          </a:stretch>
        </p:blipFill>
        <p:spPr>
          <a:xfrm>
            <a:off x="704088" y="914400"/>
            <a:ext cx="8051800" cy="3022600"/>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Activity 4</a:t>
            </a:r>
          </a:p>
        </p:txBody>
      </p:sp>
      <p:sp>
        <p:nvSpPr>
          <p:cNvPr id="3" name="Content Placeholder 2"/>
          <p:cNvSpPr>
            <a:spLocks noGrp="true"/>
          </p:cNvSpPr>
          <p:nvPr>
            <p:ph idx="1"/>
          </p:nvPr>
        </p:nvSpPr>
        <p:spPr/>
        <p:txBody>
          <a:bodyPr/>
          <a:lstStyle/>
          <a:p>
            <a:r>
              <a:t> Benchmarking activity</a:t>
            </a:r>
          </a:p>
          <a:p>
            <a:r>
              <a:t> Example:</a:t>
            </a:r>
            <a:r>
              <a:rPr>
                <a:hlinkClick r:id="rId1"/>
              </a:rPr>
              <a:t> https://www.lucidchart.com/techblog/2012/11/14/ie10-how-does-it-really-stack-up/</a:t>
            </a:r>
          </a:p>
          <a:p>
            <a:r>
              <a:t> Use your favorite project</a:t>
            </a:r>
          </a:p>
          <a:p>
            <a:r>
              <a:t> Define your goals</a:t>
            </a:r>
          </a:p>
          <a:p>
            <a:r>
              <a:t> Create benchmarks for competing approaches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2300"/>
            </a:pPr>
            <a:r>
              <a:t>DDDM Intro
Developing Effective KPIs
Risk-Adjusted Benchmarking
Presentation of Benchmarking Data
</a:t>
            </a:r>
            <a:r>
              <a:rPr b="1"/>
              <a:t>Intro into anomaly detection
</a:t>
            </a:r>
            <a:r>
              <a:t>Background materials
</a:t>
            </a:r>
          </a:p>
        </p:txBody>
      </p:sp>
      <p:sp>
        <p:nvSpPr>
          <p:cNvPr id="3" name="Title 2"/>
          <p:cNvSpPr>
            <a:spLocks noGrp="true"/>
          </p:cNvSpPr>
          <p:nvPr>
            <p:ph type="ctrTitle" sz="quarter"/>
          </p:nvPr>
        </p:nvSpPr>
        <p:spPr/>
        <p:txBody>
          <a:bodyPr/>
          <a:lstStyle/>
          <a:p>
            <a:pPr>
              <a:defRPr sz="4200"/>
            </a:pPr>
            <a:r>
              <a:t>Intro into anomaly detection</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Simple outliers questions</a:t>
            </a:r>
          </a:p>
        </p:txBody>
      </p:sp>
      <p:sp>
        <p:nvSpPr>
          <p:cNvPr id="3" name="Content Placeholder 2"/>
          <p:cNvSpPr>
            <a:spLocks noGrp="true"/>
          </p:cNvSpPr>
          <p:nvPr>
            <p:ph idx="1"/>
          </p:nvPr>
        </p:nvSpPr>
        <p:spPr/>
        <p:txBody>
          <a:bodyPr/>
          <a:lstStyle/>
          <a:p>
            <a:r>
              <a:t> https://www.howtogeek.com/400211/how-and-why-to-use-the-outliers-function-in-excel/</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Anomaly detection demo</a:t>
            </a:r>
          </a:p>
        </p:txBody>
      </p:sp>
      <p:sp>
        <p:nvSpPr>
          <p:cNvPr id="3" name="Content Placeholder 2"/>
          <p:cNvSpPr>
            <a:spLocks noGrp="true"/>
          </p:cNvSpPr>
          <p:nvPr>
            <p:ph idx="1"/>
          </p:nvPr>
        </p:nvSpPr>
        <p:spPr/>
        <p:txBody>
          <a:bodyPr/>
          <a:lstStyle/>
          <a:p>
            <a:r>
              <a:t> Azure Data Explorer</a:t>
            </a:r>
          </a:p>
          <a:p>
            <a:r>
              <a:t> https://docs.microsoft.com/en-us/azure/data-explorer/anomaly-detection</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ubtitle 1"/>
          <p:cNvSpPr>
            <a:spLocks noGrp="true"/>
          </p:cNvSpPr>
          <p:nvPr>
            <p:ph type="subTitle" sz="quarter" idx="1"/>
          </p:nvPr>
        </p:nvSpPr>
        <p:spPr/>
        <p:txBody>
          <a:bodyPr/>
          <a:lstStyle/>
          <a:p>
            <a:pPr>
              <a:defRPr sz="2300"/>
            </a:pPr>
            <a:r>
              <a:t>DDDM Intro
Developing Effective KPIs
Risk-Adjusted Benchmarking
Presentation of Benchmarking Data
Intro into anomaly detection
</a:t>
            </a:r>
            <a:r>
              <a:rPr b="1"/>
              <a:t>Background materials
</a:t>
            </a:r>
            <a:endParaRPr b="1"/>
          </a:p>
        </p:txBody>
      </p:sp>
      <p:sp>
        <p:nvSpPr>
          <p:cNvPr id="3" name="Title 2"/>
          <p:cNvSpPr>
            <a:spLocks noGrp="true"/>
          </p:cNvSpPr>
          <p:nvPr>
            <p:ph type="ctrTitle" sz="quarter"/>
          </p:nvPr>
        </p:nvSpPr>
        <p:spPr/>
        <p:txBody>
          <a:bodyPr/>
          <a:lstStyle/>
          <a:p>
            <a:pPr>
              <a:defRPr sz="4200"/>
            </a:pPr>
            <a:r>
              <a:t>Background materials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Doing DDDM</a:t>
            </a:r>
          </a:p>
        </p:txBody>
      </p:sp>
      <p:sp>
        <p:nvSpPr>
          <p:cNvPr id="3" name="Content Placeholder 2"/>
          <p:cNvSpPr>
            <a:spLocks noGrp="true"/>
          </p:cNvSpPr>
          <p:nvPr>
            <p:ph idx="1"/>
          </p:nvPr>
        </p:nvSpPr>
        <p:spPr/>
        <p:txBody>
          <a:bodyPr/>
          <a:lstStyle/>
          <a:p>
            <a:r>
              <a:t> Problem Definition</a:t>
            </a:r>
          </a:p>
          <a:p>
            <a:pPr lvl="1"/>
            <a:r>
              <a:t> e.g., better ad targeting to improve click-through-rate</a:t>
            </a:r>
          </a:p>
          <a:p>
            <a:r>
              <a:t> Identify appropriate data sources</a:t>
            </a:r>
          </a:p>
          <a:p>
            <a:pPr lvl="1"/>
            <a:r>
              <a:t> e.g., impression data and social data</a:t>
            </a:r>
          </a:p>
          <a:p>
            <a:r>
              <a:t> Collect data</a:t>
            </a:r>
          </a:p>
          <a:p>
            <a:r>
              <a:t> Prepare data</a:t>
            </a:r>
          </a:p>
          <a:p>
            <a:pPr lvl="1"/>
            <a:r>
              <a:t> ETL, Clean, Filter, Aggregate, etc.</a:t>
            </a:r>
          </a:p>
          <a:p>
            <a:pPr lvl="1"/>
            <a:r>
              <a:t> Summary statistics and descriptive analytics</a:t>
            </a:r>
          </a:p>
          <a:p>
            <a:r>
              <a:t> Build/Train/Test model</a:t>
            </a:r>
          </a:p>
          <a:p>
            <a:r>
              <a:t> Show results</a:t>
            </a:r>
          </a:p>
          <a:p>
            <a:pPr lvl="1"/>
            <a:r>
              <a:t> e.g., a dashboard</a:t>
            </a:r>
          </a:p>
          <a:p>
            <a:pPr lvl="1"/>
            <a:r>
              <a:t> Or, a set of charts and graphs with query capability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What is DDDM?</a:t>
            </a:r>
          </a:p>
        </p:txBody>
      </p:sp>
      <p:sp>
        <p:nvSpPr>
          <p:cNvPr id="3" name="Content Placeholder 2"/>
          <p:cNvSpPr>
            <a:spLocks noGrp="true"/>
          </p:cNvSpPr>
          <p:nvPr>
            <p:ph idx="1"/>
          </p:nvPr>
        </p:nvSpPr>
        <p:spPr/>
        <p:txBody>
          <a:bodyPr/>
          <a:lstStyle/>
          <a:p>
            <a:r>
              <a:t> Data Driven Decision Making</a:t>
            </a:r>
          </a:p>
          <a:p>
            <a:r>
              <a:t> "DDDM is the process of making decisions based on actual data rather than observations or intuition alone."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Problem Definitions</a:t>
            </a:r>
          </a:p>
        </p:txBody>
      </p:sp>
      <p:sp>
        <p:nvSpPr>
          <p:cNvPr id="3" name="Content Placeholder 2"/>
          <p:cNvSpPr>
            <a:spLocks noGrp="true"/>
          </p:cNvSpPr>
          <p:nvPr>
            <p:ph idx="1"/>
          </p:nvPr>
        </p:nvSpPr>
        <p:spPr/>
        <p:txBody>
          <a:bodyPr/>
          <a:lstStyle/>
          <a:p>
            <a:r>
              <a:t> This may not be as easy as it seems</a:t>
            </a:r>
          </a:p>
          <a:p>
            <a:r>
              <a:t> Known Knowns</a:t>
            </a:r>
          </a:p>
          <a:p>
            <a:pPr lvl="1"/>
            <a:r>
              <a:t> Daily web traffic</a:t>
            </a:r>
          </a:p>
          <a:p>
            <a:r>
              <a:t> Known Unknowns</a:t>
            </a:r>
          </a:p>
          <a:p>
            <a:pPr lvl="1"/>
            <a:r>
              <a:t> What are most popular pages?</a:t>
            </a:r>
          </a:p>
          <a:p>
            <a:pPr lvl="1"/>
            <a:r>
              <a:t> Do big connectors matter in a social graph?</a:t>
            </a:r>
          </a:p>
          <a:p>
            <a:r>
              <a:t> Unknown Unknowns</a:t>
            </a:r>
          </a:p>
          <a:p>
            <a:pPr lvl="1"/>
            <a:r>
              <a:t> Is there a connection between ??? and ????</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Collecting Data</a:t>
            </a:r>
          </a:p>
        </p:txBody>
      </p:sp>
      <p:sp>
        <p:nvSpPr>
          <p:cNvPr id="3" name="Content Placeholder 2"/>
          <p:cNvSpPr>
            <a:spLocks noGrp="true"/>
          </p:cNvSpPr>
          <p:nvPr>
            <p:ph idx="1"/>
          </p:nvPr>
        </p:nvSpPr>
        <p:spPr/>
        <p:txBody>
          <a:bodyPr/>
          <a:lstStyle/>
          <a:p>
            <a:r>
              <a:t> Data Sources can be</a:t>
            </a:r>
          </a:p>
          <a:p>
            <a:pPr lvl="1"/>
            <a:r>
              <a:t> External: government data, public data, ...</a:t>
            </a:r>
          </a:p>
          <a:p>
            <a:pPr lvl="1"/>
            <a:r>
              <a:t> Internal: collected data (clickstream etc.)</a:t>
            </a:r>
          </a:p>
          <a:p>
            <a:r>
              <a:t> External Data challenges</a:t>
            </a:r>
          </a:p>
          <a:p>
            <a:pPr lvl="1"/>
            <a:r>
              <a:t> Compliance, security concerns, ...</a:t>
            </a:r>
          </a:p>
          <a:p>
            <a:pPr lvl="1"/>
            <a:r>
              <a:t> How much can we get? API throttling.</a:t>
            </a:r>
          </a:p>
          <a:p>
            <a:pPr lvl="1"/>
            <a:r>
              <a:t> Is the data in useable format?</a:t>
            </a:r>
          </a:p>
          <a:p>
            <a:r>
              <a:t> May need to bring data from different systems and in usually in different formats.</a:t>
            </a:r>
          </a:p>
          <a:p>
            <a:pPr lvl="1"/>
            <a:r>
              <a:t> Clicklogs are text files.</a:t>
            </a:r>
          </a:p>
          <a:p>
            <a:pPr lvl="1"/>
            <a:r>
              <a:t> Customer data can be from a database.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Data Pipelines</a:t>
            </a:r>
          </a:p>
        </p:txBody>
      </p:sp>
      <p:sp>
        <p:nvSpPr>
          <p:cNvPr id="3" name="Content Placeholder 2"/>
          <p:cNvSpPr>
            <a:spLocks noGrp="true"/>
          </p:cNvSpPr>
          <p:nvPr>
            <p:ph idx="1"/>
          </p:nvPr>
        </p:nvSpPr>
        <p:spPr/>
        <p:txBody>
          <a:bodyPr/>
          <a:lstStyle/>
          <a:p>
            <a:r>
              <a:t> Once the 'one time' analysis is successful, you may want to do analysis on new data routinely.</a:t>
            </a:r>
          </a:p>
          <a:p>
            <a:r>
              <a:t> Need a data pipeline to</a:t>
            </a:r>
          </a:p>
          <a:p>
            <a:pPr lvl="1"/>
            <a:r>
              <a:t> Gather data from multiple sources</a:t>
            </a:r>
          </a:p>
          <a:p>
            <a:pPr lvl="1"/>
            <a:r>
              <a:t> Bring them in to a central place (Hadoop, NoSQL, ... ) where analysis can happen</a:t>
            </a:r>
          </a:p>
          <a:p>
            <a:pPr lvl="1"/>
            <a:r>
              <a:t> Can handle failures in data flow</a:t>
            </a:r>
          </a:p>
          <a:p>
            <a:pPr lvl="1"/>
            <a:r>
              <a:t> Setup governance policies (masking, expiration, ... )</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Data Preparation / Cleaning</a:t>
            </a:r>
          </a:p>
        </p:txBody>
      </p:sp>
      <p:sp>
        <p:nvSpPr>
          <p:cNvPr id="3" name="Content Placeholder 2"/>
          <p:cNvSpPr>
            <a:spLocks noGrp="true"/>
          </p:cNvSpPr>
          <p:nvPr>
            <p:ph idx="1"/>
          </p:nvPr>
        </p:nvSpPr>
        <p:spPr/>
        <p:txBody>
          <a:bodyPr/>
          <a:lstStyle/>
          <a:p>
            <a:r>
              <a:t> Problems with raw data sets</a:t>
            </a:r>
          </a:p>
          <a:p>
            <a:pPr lvl="1"/>
            <a:r>
              <a:t> Non-usable format (say in Excel spreadsheet format)</a:t>
            </a:r>
          </a:p>
          <a:p>
            <a:pPr lvl="1"/>
            <a:r>
              <a:t> Contains errors &amp; wrong values</a:t>
            </a:r>
          </a:p>
          <a:p>
            <a:pPr lvl="1"/>
            <a:r>
              <a:t> Missing values</a:t>
            </a:r>
          </a:p>
          <a:p>
            <a:pPr lvl="1"/>
            <a:r>
              <a:t> Data is spread across multiple silos</a:t>
            </a:r>
          </a:p>
          <a:p>
            <a:r>
              <a:t> Data scientists spend a lot of time cleaning and massaging raw data, to get them ready for analysis.</a:t>
            </a:r>
          </a:p>
          <a:p>
            <a:r>
              <a:t> Crucial part of data science</a:t>
            </a:r>
          </a:p>
          <a:p>
            <a:r>
              <a:t> Can consume a lot of time (50% - 80%  of the project!!!)</a:t>
            </a:r>
          </a:p>
          <a:p>
            <a:r>
              <a:t> Least sexy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Understanding Data</a:t>
            </a:r>
          </a:p>
        </p:txBody>
      </p:sp>
      <p:sp>
        <p:nvSpPr>
          <p:cNvPr id="3" name="Content Placeholder 2"/>
          <p:cNvSpPr>
            <a:spLocks noGrp="true"/>
          </p:cNvSpPr>
          <p:nvPr>
            <p:ph idx="1"/>
          </p:nvPr>
        </p:nvSpPr>
        <p:spPr/>
        <p:txBody>
          <a:bodyPr rIns="3995927"/>
          <a:lstStyle/>
          <a:p/>
          <a:p>
            <a:r>
              <a:t> Before doing 'deep learning' of data, understand the data.</a:t>
            </a:r>
          </a:p>
          <a:p>
            <a:r>
              <a:t> Basic questions</a:t>
            </a:r>
          </a:p>
          <a:p>
            <a:pPr lvl="1"/>
            <a:r>
              <a:t> Is there a pattern?</a:t>
            </a:r>
          </a:p>
          <a:p>
            <a:pPr lvl="1"/>
            <a:r>
              <a:t> Are there a lot of outliers?  (May skew analysis. Should we keep these or throw them away?)</a:t>
            </a:r>
          </a:p>
          <a:p>
            <a:r>
              <a:rPr b="1"/>
              <a:t> Visualizations</a:t>
            </a:r>
            <a:r>
              <a:t> can help greatly!</a:t>
            </a:r>
          </a:p>
          <a:p>
            <a:pPr lvl="1"/>
            <a:r>
              <a:t> Just do some quick &amp; dirty graphs.</a:t>
            </a:r>
          </a:p>
          <a:p>
            <a:r>
              <a:t> Identify 'interesting segments'</a:t>
            </a:r>
          </a:p>
          <a:p>
            <a:r>
              <a:t> Need to sample?  Or process entire data set?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Understanding-Data.png"/>
          <p:cNvPicPr>
            <a:picLocks noChangeAspect="true"/>
          </p:cNvPicPr>
          <p:nvPr/>
        </p:nvPicPr>
        <p:blipFill>
          <a:blip r:embed="rId1"/>
          <a:stretch>
            <a:fillRect/>
          </a:stretch>
        </p:blipFill>
        <p:spPr>
          <a:xfrm>
            <a:off x="5623560" y="1060704"/>
            <a:ext cx="3566160" cy="2441448"/>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Model Building</a:t>
            </a:r>
          </a:p>
        </p:txBody>
      </p:sp>
      <p:sp>
        <p:nvSpPr>
          <p:cNvPr id="3" name="Content Placeholder 2"/>
          <p:cNvSpPr>
            <a:spLocks noGrp="true"/>
          </p:cNvSpPr>
          <p:nvPr>
            <p:ph idx="1"/>
          </p:nvPr>
        </p:nvSpPr>
        <p:spPr/>
        <p:txBody>
          <a:bodyPr/>
          <a:lstStyle/>
          <a:p>
            <a:r>
              <a:t> Don't do this until you have a good understanding of data.(See previous section.)</a:t>
            </a:r>
          </a:p>
          <a:p>
            <a:r>
              <a:t> Pick right modeling technique</a:t>
            </a:r>
          </a:p>
          <a:p>
            <a:pPr lvl="1"/>
            <a:r>
              <a:t> Clustering</a:t>
            </a:r>
          </a:p>
          <a:p>
            <a:pPr lvl="1"/>
            <a:r>
              <a:t> Classifications</a:t>
            </a:r>
          </a:p>
          <a:p>
            <a:pPr lvl="1"/>
            <a:r>
              <a:t> Etc.</a:t>
            </a:r>
          </a:p>
          <a:p>
            <a:r>
              <a:t> Pick the right model for data</a:t>
            </a:r>
          </a:p>
          <a:p>
            <a:pPr lvl="1"/>
            <a:r>
              <a:t> Don't get 'hung up' on one model.</a:t>
            </a:r>
          </a:p>
          <a:p>
            <a:pPr lvl="1"/>
            <a:r>
              <a:t> Try a few to identify the best fitting model.</a:t>
            </a:r>
          </a:p>
          <a:p>
            <a:pPr lvl="1"/>
            <a:r>
              <a:t> Experience counts!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Model Validation</a:t>
            </a:r>
          </a:p>
        </p:txBody>
      </p:sp>
      <p:sp>
        <p:nvSpPr>
          <p:cNvPr id="3" name="Content Placeholder 2"/>
          <p:cNvSpPr>
            <a:spLocks noGrp="true"/>
          </p:cNvSpPr>
          <p:nvPr>
            <p:ph idx="1"/>
          </p:nvPr>
        </p:nvSpPr>
        <p:spPr/>
        <p:txBody>
          <a:bodyPr/>
          <a:lstStyle/>
          <a:p>
            <a:r>
              <a:t> Models need to be 'verified'  / 'validated.'</a:t>
            </a:r>
          </a:p>
          <a:p>
            <a:r>
              <a:t> Split the data set into</a:t>
            </a:r>
          </a:p>
          <a:p>
            <a:pPr lvl="1"/>
            <a:r>
              <a:t> Training set: build / train model</a:t>
            </a:r>
          </a:p>
          <a:p>
            <a:pPr lvl="1"/>
            <a:r>
              <a:t> Test set: validate the model</a:t>
            </a:r>
          </a:p>
          <a:p>
            <a:r>
              <a:t> Initially 70% training, 30% validation.</a:t>
            </a:r>
          </a:p>
          <a:p>
            <a:r>
              <a:t> Tweak the dials to decrease training and increase validation.</a:t>
            </a:r>
          </a:p>
          <a:p>
            <a:r>
              <a:t> Training set should represent data well enough.</a:t>
            </a:r>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model-testing-5.png"/>
          <p:cNvPicPr>
            <a:picLocks noChangeAspect="true"/>
          </p:cNvPicPr>
          <p:nvPr/>
        </p:nvPicPr>
        <p:blipFill>
          <a:blip r:embed="rId1"/>
          <a:stretch>
            <a:fillRect/>
          </a:stretch>
        </p:blipFill>
        <p:spPr>
          <a:xfrm>
            <a:off x="2176272" y="4928616"/>
            <a:ext cx="5020056" cy="2203704"/>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Visualizations</a:t>
            </a:r>
          </a:p>
        </p:txBody>
      </p:sp>
      <p:sp>
        <p:nvSpPr>
          <p:cNvPr id="3" name="Content Placeholder 2"/>
          <p:cNvSpPr>
            <a:spLocks noGrp="true"/>
          </p:cNvSpPr>
          <p:nvPr>
            <p:ph idx="1"/>
          </p:nvPr>
        </p:nvSpPr>
        <p:spPr/>
        <p:txBody>
          <a:bodyPr/>
          <a:lstStyle/>
          <a:p>
            <a:r>
              <a:t> How you tell the results</a:t>
            </a:r>
          </a:p>
          <a:p>
            <a:r>
              <a:t> Very very important part!!</a:t>
            </a:r>
          </a:p>
          <a:p>
            <a:r>
              <a:t> Good visualizations convey the point to the audience.</a:t>
            </a:r>
          </a:p>
          <a:p>
            <a:r>
              <a:t> A good data decision maker must learn good visualization techniques.</a:t>
            </a:r>
          </a:p>
          <a:p>
            <a:r>
              <a:t> Standard graphs: line, bar, pie, ...</a:t>
            </a:r>
          </a:p>
          <a:p>
            <a:r>
              <a:t> Modern visualizations</a:t>
            </a:r>
          </a:p>
          <a:p>
            <a:pPr lvl="1"/>
            <a:r>
              <a:t> Heat maps</a:t>
            </a:r>
          </a:p>
          <a:p>
            <a:pPr lvl="1"/>
            <a:r>
              <a:t> Animations (D3JS etc.)</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DDDM Applications</a:t>
            </a:r>
          </a:p>
        </p:txBody>
      </p:sp>
      <p:sp>
        <p:nvSpPr>
          <p:cNvPr id="3" name="Content Placeholder 2"/>
          <p:cNvSpPr>
            <a:spLocks noGrp="true"/>
          </p:cNvSpPr>
          <p:nvPr>
            <p:ph idx="1"/>
          </p:nvPr>
        </p:nvSpPr>
        <p:spPr/>
        <p:txBody>
          <a:bodyPr/>
          <a:lstStyle/>
          <a:p>
            <a:r>
              <a:t> Risk analysis</a:t>
            </a:r>
          </a:p>
          <a:p>
            <a:r>
              <a:t> Predictive modeling</a:t>
            </a:r>
          </a:p>
          <a:p>
            <a:pPr lvl="1"/>
            <a:r>
              <a:t> Stock market, home prices, ...</a:t>
            </a:r>
          </a:p>
          <a:p>
            <a:r>
              <a:t> Recommendations</a:t>
            </a:r>
          </a:p>
          <a:p>
            <a:pPr lvl="1"/>
            <a:r>
              <a:t> Movies, books, shopping, ...</a:t>
            </a:r>
          </a:p>
          <a:p>
            <a:r>
              <a:t> Fraud detection</a:t>
            </a:r>
          </a:p>
          <a:p>
            <a:pPr lvl="1"/>
            <a:r>
              <a:t> Credit card transactions, ...</a:t>
            </a:r>
          </a:p>
          <a:p>
            <a:r>
              <a:t> Social media</a:t>
            </a:r>
          </a:p>
          <a:p>
            <a:pPr lvl="1"/>
            <a:r>
              <a:t> Network effects, connections, recommendations, ...</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DDDM Methodology: Iterative Learning Process</a:t>
            </a:r>
          </a:p>
        </p:txBody>
      </p:sp>
      <p:sp>
        <p:nvSpPr>
          <p:cNvPr id="3" name="Content Placeholder 2"/>
          <p:cNvSpPr>
            <a:spLocks noGrp="true"/>
          </p:cNvSpPr>
          <p:nvPr>
            <p:ph idx="1"/>
          </p:nvPr>
        </p:nvSpPr>
        <p:spPr/>
        <p:txBody>
          <a:bodyPr/>
          <a:lstStyle/>
          <a:p/>
          <a:p/>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Methodology.png"/>
          <p:cNvPicPr>
            <a:picLocks noChangeAspect="true"/>
          </p:cNvPicPr>
          <p:nvPr/>
        </p:nvPicPr>
        <p:blipFill>
          <a:blip r:embed="rId1"/>
          <a:stretch>
            <a:fillRect/>
          </a:stretch>
        </p:blipFill>
        <p:spPr>
          <a:xfrm>
            <a:off x="502920" y="1682496"/>
            <a:ext cx="8357616" cy="4919472"/>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Questions of DDDM</a:t>
            </a:r>
          </a:p>
        </p:txBody>
      </p:sp>
      <p:sp>
        <p:nvSpPr>
          <p:cNvPr id="3" name="Content Placeholder 2"/>
          <p:cNvSpPr>
            <a:spLocks noGrp="true"/>
          </p:cNvSpPr>
          <p:nvPr>
            <p:ph idx="1"/>
          </p:nvPr>
        </p:nvSpPr>
        <p:spPr/>
        <p:txBody>
          <a:bodyPr/>
          <a:lstStyle/>
          <a:p>
            <a:r>
              <a:t> Two Basic Questions</a:t>
            </a:r>
          </a:p>
          <a:p>
            <a:r>
              <a:t> What is it that we</a:t>
            </a:r>
            <a:r>
              <a:rPr i="1"/>
              <a:t> actually</a:t>
            </a:r>
            <a:r>
              <a:t> do?</a:t>
            </a:r>
          </a:p>
          <a:p>
            <a:pPr lvl="1"/>
            <a:r>
              <a:t> versus what it is that we</a:t>
            </a:r>
            <a:r>
              <a:rPr i="1"/>
              <a:t> think</a:t>
            </a:r>
            <a:r>
              <a:t> we do.</a:t>
            </a:r>
          </a:p>
          <a:p>
            <a:r>
              <a:t> How well do we do it?</a:t>
            </a:r>
          </a:p>
          <a:p>
            <a:pPr lvl="1"/>
            <a:r>
              <a:t> versus how well does our customers and partners think we do it.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Data Analytics Tools</a:t>
            </a:r>
          </a:p>
        </p:txBody>
      </p:sp>
      <p:sp>
        <p:nvSpPr>
          <p:cNvPr id="3" name="Content Placeholder 2"/>
          <p:cNvSpPr>
            <a:spLocks noGrp="true"/>
          </p:cNvSpPr>
          <p:nvPr>
            <p:ph idx="1"/>
          </p:nvPr>
        </p:nvSpPr>
        <p:spPr/>
        <p:txBody>
          <a:bodyPr rIns="4846320"/>
          <a:lstStyle/>
          <a:p>
            <a:r>
              <a:t> Traditional tools have good traction.</a:t>
            </a:r>
          </a:p>
          <a:p>
            <a:pPr lvl="1"/>
            <a:r>
              <a:t> Easy to use UI</a:t>
            </a:r>
          </a:p>
          <a:p>
            <a:pPr lvl="1"/>
            <a:r>
              <a:t> Commercial support</a:t>
            </a:r>
          </a:p>
          <a:p>
            <a:r>
              <a:t> Open source is catching up pretty fast!</a:t>
            </a:r>
          </a:p>
          <a:p>
            <a:pPr lvl="1"/>
            <a:r>
              <a:t> Very big eco system</a:t>
            </a:r>
          </a:p>
          <a:p>
            <a:pPr lvl="1"/>
            <a:r>
              <a:t> New libraries</a:t>
            </a:r>
          </a:p>
          <a:p>
            <a:pPr lvl="1"/>
            <a:r>
              <a:t> Almost free</a:t>
            </a:r>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Analytics.png"/>
          <p:cNvPicPr>
            <a:picLocks noChangeAspect="true"/>
          </p:cNvPicPr>
          <p:nvPr/>
        </p:nvPicPr>
        <p:blipFill>
          <a:blip r:embed="rId1"/>
          <a:stretch>
            <a:fillRect/>
          </a:stretch>
        </p:blipFill>
        <p:spPr>
          <a:xfrm>
            <a:off x="4773168" y="3118104"/>
            <a:ext cx="4206240" cy="2578608"/>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Open Source Tools</a:t>
            </a:r>
          </a:p>
        </p:txBody>
      </p:sp>
      <p:sp>
        <p:nvSpPr>
          <p:cNvPr id="3" name="Content Placeholder 2"/>
          <p:cNvSpPr>
            <a:spLocks noGrp="true"/>
          </p:cNvSpPr>
          <p:nvPr>
            <p:ph idx="1"/>
          </p:nvPr>
        </p:nvSpPr>
        <p:spPr/>
        <p:txBody>
          <a:bodyPr/>
          <a:lstStyle/>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graphicFrame>
        <p:nvGraphicFramePr>
          <p:cNvPr id="5" name="Table 4"/>
          <p:cNvGraphicFramePr>
            <a:graphicFrameLocks noGrp="true"/>
          </p:cNvGraphicFramePr>
          <p:nvPr/>
        </p:nvGraphicFramePr>
        <p:xfrm>
          <a:off x="237744" y="1115568"/>
          <a:ext cx="8924544" cy="3337560"/>
        </p:xfrm>
        <a:graphic>
          <a:graphicData uri="http://schemas.openxmlformats.org/drawingml/2006/table">
            <a:tbl>
              <a:tblPr firstRow="true" bandRow="true">
                <a:tableStyleId>{5C22544A-7EE6-4342-B048-85BDC9FD1C3A}</a:tableStyleId>
              </a:tblPr>
              <a:tblGrid>
                <a:gridCol w="2231136"/>
                <a:gridCol w="2231136"/>
                <a:gridCol w="2231136"/>
                <a:gridCol w="2231136"/>
              </a:tblGrid>
              <a:tr h="667512">
                <a:tc>
                  <a:txBody>
                    <a:bodyPr/>
                    <a:lstStyle/>
                    <a:p/>
                  </a:txBody>
                  <a:tcPr/>
                </a:tc>
                <a:tc>
                  <a:txBody>
                    <a:bodyPr/>
                    <a:lstStyle/>
                    <a:p>
                      <a:r>
                        <a:t>R</a:t>
                      </a:r>
                    </a:p>
                  </a:txBody>
                  <a:tcPr/>
                </a:tc>
                <a:tc>
                  <a:txBody>
                    <a:bodyPr/>
                    <a:lstStyle/>
                    <a:p>
                      <a:r>
                        <a:t>Python</a:t>
                      </a:r>
                    </a:p>
                  </a:txBody>
                  <a:tcPr/>
                </a:tc>
                <a:tc>
                  <a:txBody>
                    <a:bodyPr/>
                    <a:lstStyle/>
                    <a:p>
                      <a:r>
                        <a:t>Java</a:t>
                      </a:r>
                    </a:p>
                  </a:txBody>
                  <a:tcPr/>
                </a:tc>
              </a:tr>
              <a:tr h="667512">
                <a:tc>
                  <a:txBody>
                    <a:bodyPr/>
                    <a:lstStyle/>
                    <a:p>
                      <a:r>
                        <a:t>Popularity</a:t>
                      </a:r>
                    </a:p>
                  </a:txBody>
                  <a:tcPr/>
                </a:tc>
                <a:tc>
                  <a:txBody>
                    <a:bodyPr/>
                    <a:lstStyle/>
                    <a:p>
                      <a:r>
                        <a:t>Academicroots,  very popular</a:t>
                      </a:r>
                    </a:p>
                  </a:txBody>
                  <a:tcPr/>
                </a:tc>
                <a:tc>
                  <a:txBody>
                    <a:bodyPr/>
                    <a:lstStyle/>
                    <a:p>
                      <a:r>
                        <a:t>Very popular for  generic and data  science work</a:t>
                      </a:r>
                    </a:p>
                  </a:txBody>
                  <a:tcPr/>
                </a:tc>
                <a:tc>
                  <a:txBody>
                    <a:bodyPr/>
                    <a:lstStyle/>
                    <a:p>
                      <a:r>
                        <a:t>Very popular  generalpurposelanguage,  decent data science  capabilities</a:t>
                      </a:r>
                    </a:p>
                  </a:txBody>
                  <a:tcPr/>
                </a:tc>
              </a:tr>
              <a:tr h="667512">
                <a:tc>
                  <a:txBody>
                    <a:bodyPr/>
                    <a:lstStyle/>
                    <a:p>
                      <a:r>
                        <a:t>Opensource  libraries / routines</a:t>
                      </a:r>
                    </a:p>
                  </a:txBody>
                  <a:tcPr/>
                </a:tc>
                <a:tc>
                  <a:txBody>
                    <a:bodyPr/>
                    <a:lstStyle/>
                    <a:p>
                      <a:r>
                        <a:t>huge</a:t>
                      </a:r>
                    </a:p>
                  </a:txBody>
                  <a:tcPr/>
                </a:tc>
                <a:tc>
                  <a:txBody>
                    <a:bodyPr/>
                    <a:lstStyle/>
                    <a:p>
                      <a:r>
                        <a:t>Pretty good</a:t>
                      </a:r>
                    </a:p>
                  </a:txBody>
                  <a:tcPr/>
                </a:tc>
                <a:tc>
                  <a:txBody>
                    <a:bodyPr/>
                    <a:lstStyle/>
                    <a:p>
                      <a:r>
                        <a:t>average</a:t>
                      </a:r>
                    </a:p>
                  </a:txBody>
                  <a:tcPr/>
                </a:tc>
              </a:tr>
              <a:tr h="667512">
                <a:tc>
                  <a:txBody>
                    <a:bodyPr/>
                    <a:lstStyle/>
                    <a:p>
                      <a:r>
                        <a:t>Specific Libraries</a:t>
                      </a:r>
                    </a:p>
                  </a:txBody>
                  <a:tcPr/>
                </a:tc>
                <a:tc>
                  <a:txBody>
                    <a:bodyPr/>
                    <a:lstStyle/>
                    <a:p>
                      <a:r>
                        <a:t>all</a:t>
                      </a:r>
                    </a:p>
                  </a:txBody>
                  <a:tcPr/>
                </a:tc>
                <a:tc>
                  <a:txBody>
                    <a:bodyPr/>
                    <a:lstStyle/>
                    <a:p>
                      <a:r>
                        <a:t>Scikit, SciPy, NumPy, Panda</a:t>
                      </a:r>
                    </a:p>
                  </a:txBody>
                  <a:tcPr/>
                </a:tc>
                <a:tc>
                  <a:txBody>
                    <a:bodyPr/>
                    <a:lstStyle/>
                    <a:p>
                      <a:r>
                        <a:t>Weka</a:t>
                      </a:r>
                    </a:p>
                  </a:txBody>
                  <a:tcPr/>
                </a:tc>
              </a:tr>
              <a:tr h="667512">
                <a:tc>
                  <a:txBody>
                    <a:bodyPr/>
                    <a:lstStyle/>
                    <a:p>
                      <a:r>
                        <a:t>Big Data  Integration</a:t>
                      </a:r>
                    </a:p>
                  </a:txBody>
                  <a:tcPr/>
                </a:tc>
                <a:tc>
                  <a:txBody>
                    <a:bodyPr/>
                    <a:lstStyle/>
                    <a:p>
                      <a:r>
                        <a:t>YES (spark)</a:t>
                      </a:r>
                    </a:p>
                  </a:txBody>
                  <a:tcPr/>
                </a:tc>
                <a:tc>
                  <a:txBody>
                    <a:bodyPr/>
                    <a:lstStyle/>
                    <a:p>
                      <a:r>
                        <a:t>YES (spark)</a:t>
                      </a:r>
                    </a:p>
                  </a:txBody>
                  <a:tcPr/>
                </a:tc>
                <a:tc>
                  <a:txBody>
                    <a:bodyPr/>
                    <a:lstStyle/>
                    <a:p>
                      <a:r>
                        <a:t>YES (spark)</a:t>
                      </a:r>
                    </a:p>
                  </a:txBody>
                  <a:tcPr/>
                </a:tc>
              </a:tr>
            </a:tbl>
          </a:graphicData>
        </a:graphic>
      </p:graphicFrame>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DDDM: The Future</a:t>
            </a:r>
          </a:p>
        </p:txBody>
      </p:sp>
      <p:sp>
        <p:nvSpPr>
          <p:cNvPr id="3" name="Content Placeholder 2"/>
          <p:cNvSpPr>
            <a:spLocks noGrp="true"/>
          </p:cNvSpPr>
          <p:nvPr>
            <p:ph idx="1"/>
          </p:nvPr>
        </p:nvSpPr>
        <p:spPr/>
        <p:txBody>
          <a:bodyPr/>
          <a:lstStyle/>
          <a:p>
            <a:r>
              <a:t> We are going to have more data</a:t>
            </a:r>
          </a:p>
          <a:p>
            <a:r>
              <a:t> Sensors, sensors everywhere</a:t>
            </a:r>
          </a:p>
          <a:p>
            <a:r>
              <a:t> Connected devices driving a deluge of data</a:t>
            </a:r>
          </a:p>
          <a:p>
            <a:r>
              <a:t> Most of our current devices will get "smarter" thanks to data</a:t>
            </a:r>
          </a:p>
          <a:p>
            <a:r>
              <a:t> Real-time data processing</a:t>
            </a:r>
          </a:p>
          <a:p>
            <a:r>
              <a:t> Able to process, analyze, and learn data in real-time</a:t>
            </a:r>
          </a:p>
          <a:p>
            <a:r>
              <a:t> Amazing applications in robotics and automated expert systems ("Google car")</a:t>
            </a:r>
          </a:p>
          <a:p>
            <a:r>
              <a:t> AI will dominate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Data Concept</a:t>
            </a:r>
          </a:p>
        </p:txBody>
      </p:sp>
      <p:sp>
        <p:nvSpPr>
          <p:cNvPr id="3" name="Content Placeholder 2"/>
          <p:cNvSpPr>
            <a:spLocks noGrp="true"/>
          </p:cNvSpPr>
          <p:nvPr>
            <p:ph idx="1"/>
          </p:nvPr>
        </p:nvSpPr>
        <p:spPr/>
        <p:txBody>
          <a:bodyPr/>
          <a:lstStyle/>
          <a:p>
            <a:r>
              <a:t> What is data?</a:t>
            </a:r>
          </a:p>
          <a:p>
            <a:r>
              <a:t> What are types of data?</a:t>
            </a:r>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dddm-2-1-data-concept.png"/>
          <p:cNvPicPr>
            <a:picLocks noChangeAspect="true"/>
          </p:cNvPicPr>
          <p:nvPr/>
        </p:nvPicPr>
        <p:blipFill>
          <a:blip r:embed="rId1"/>
          <a:stretch>
            <a:fillRect/>
          </a:stretch>
        </p:blipFill>
        <p:spPr>
          <a:xfrm>
            <a:off x="704088" y="1792224"/>
            <a:ext cx="7632700" cy="4775200"/>
          </a:xfrm>
          <a:prstGeom prst="rect">
            <a:avLst/>
          </a:prstGeom>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Using Data</a:t>
            </a:r>
          </a:p>
        </p:txBody>
      </p:sp>
      <p:sp>
        <p:nvSpPr>
          <p:cNvPr id="3" name="Content Placeholder 2"/>
          <p:cNvSpPr>
            <a:spLocks noGrp="true"/>
          </p:cNvSpPr>
          <p:nvPr>
            <p:ph idx="1"/>
          </p:nvPr>
        </p:nvSpPr>
        <p:spPr/>
        <p:txBody>
          <a:bodyPr/>
          <a:lstStyle/>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dddm-3-1-using-data.png"/>
          <p:cNvPicPr>
            <a:picLocks noChangeAspect="true"/>
          </p:cNvPicPr>
          <p:nvPr/>
        </p:nvPicPr>
        <p:blipFill>
          <a:blip r:embed="rId1"/>
          <a:stretch>
            <a:fillRect/>
          </a:stretch>
        </p:blipFill>
        <p:spPr>
          <a:xfrm>
            <a:off x="704088" y="914400"/>
            <a:ext cx="8102600" cy="2159000"/>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Steps To Create</a:t>
            </a:r>
          </a:p>
        </p:txBody>
      </p:sp>
      <p:sp>
        <p:nvSpPr>
          <p:cNvPr id="3" name="Content Placeholder 2"/>
          <p:cNvSpPr>
            <a:spLocks noGrp="true"/>
          </p:cNvSpPr>
          <p:nvPr>
            <p:ph idx="1"/>
          </p:nvPr>
        </p:nvSpPr>
        <p:spPr/>
        <p:txBody>
          <a:bodyPr/>
          <a:lstStyle/>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dddm-3-2-steps-to-create.png"/>
          <p:cNvPicPr>
            <a:picLocks noChangeAspect="true"/>
          </p:cNvPicPr>
          <p:nvPr/>
        </p:nvPicPr>
        <p:blipFill>
          <a:blip r:embed="rId1"/>
          <a:stretch>
            <a:fillRect/>
          </a:stretch>
        </p:blipFill>
        <p:spPr>
          <a:xfrm>
            <a:off x="704088" y="914400"/>
            <a:ext cx="8204200" cy="5448300"/>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Education</a:t>
            </a:r>
          </a:p>
        </p:txBody>
      </p:sp>
      <p:sp>
        <p:nvSpPr>
          <p:cNvPr id="3" name="Content Placeholder 2"/>
          <p:cNvSpPr>
            <a:spLocks noGrp="true"/>
          </p:cNvSpPr>
          <p:nvPr>
            <p:ph idx="1"/>
          </p:nvPr>
        </p:nvSpPr>
        <p:spPr/>
        <p:txBody>
          <a:bodyPr/>
          <a:lstStyle/>
          <a:p>
            <a:r>
              <a:t> The term DDDM Became popular in educational circles</a:t>
            </a:r>
          </a:p>
          <a:p>
            <a:pPr lvl="1"/>
            <a:r>
              <a:t> Mainly because of the 2001 No Child Left Behind Act (now largely replaced)</a:t>
            </a:r>
          </a:p>
          <a:p>
            <a:r>
              <a:t> NCLB Did introduce a focus on</a:t>
            </a:r>
            <a:r>
              <a:rPr i="1"/>
              <a:t> data</a:t>
            </a:r>
            <a:endParaRPr i="1"/>
          </a:p>
          <a:p>
            <a:r>
              <a:t> Data collection (through testing).</a:t>
            </a:r>
          </a:p>
          <a:p>
            <a:r>
              <a:t> Decisions made on data and not on anecdotes or subjective criteria.</a:t>
            </a:r>
          </a:p>
          <a:p>
            <a:r>
              <a:t> Education is now transformed by a focus on data</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Beyond Education</a:t>
            </a:r>
          </a:p>
        </p:txBody>
      </p:sp>
      <p:sp>
        <p:nvSpPr>
          <p:cNvPr id="3" name="Content Placeholder 2"/>
          <p:cNvSpPr>
            <a:spLocks noGrp="true"/>
          </p:cNvSpPr>
          <p:nvPr>
            <p:ph idx="1"/>
          </p:nvPr>
        </p:nvSpPr>
        <p:spPr/>
        <p:txBody>
          <a:bodyPr/>
          <a:lstStyle/>
          <a:p>
            <a:r>
              <a:t> DDDM is now widely practiced in government and industry.</a:t>
            </a:r>
          </a:p>
          <a:p>
            <a:r>
              <a:t> Many government agencies are now required to use DDDM as a methodology.</a:t>
            </a:r>
          </a:p>
          <a:p>
            <a:r>
              <a:t> DDDM is also used widely in industry as companies have embraced a "silicon valley" approach to data assets.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Applied Statistics</a:t>
            </a:r>
          </a:p>
        </p:txBody>
      </p:sp>
      <p:sp>
        <p:nvSpPr>
          <p:cNvPr id="3" name="Content Placeholder 2"/>
          <p:cNvSpPr>
            <a:spLocks noGrp="true"/>
          </p:cNvSpPr>
          <p:nvPr>
            <p:ph idx="1"/>
          </p:nvPr>
        </p:nvSpPr>
        <p:spPr/>
        <p:txBody>
          <a:bodyPr/>
          <a:lstStyle/>
          <a:p>
            <a:r>
              <a:t> Statistics is a quantitative science focused on data.</a:t>
            </a:r>
          </a:p>
          <a:p>
            <a:r>
              <a:t> The</a:t>
            </a:r>
            <a:r>
              <a:rPr i="1"/>
              <a:t> original</a:t>
            </a:r>
            <a:r>
              <a:t> data science!</a:t>
            </a:r>
          </a:p>
          <a:p>
            <a:r>
              <a:t> Statistics has much to inform DDDDM</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Telling A Story</a:t>
            </a:r>
          </a:p>
        </p:txBody>
      </p:sp>
      <p:sp>
        <p:nvSpPr>
          <p:cNvPr id="3" name="Content Placeholder 2"/>
          <p:cNvSpPr>
            <a:spLocks noGrp="true"/>
          </p:cNvSpPr>
          <p:nvPr>
            <p:ph idx="1"/>
          </p:nvPr>
        </p:nvSpPr>
        <p:spPr/>
        <p:txBody>
          <a:bodyPr/>
          <a:lstStyle/>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dddm-5-1-data-storytelling.png"/>
          <p:cNvPicPr>
            <a:picLocks noChangeAspect="true"/>
          </p:cNvPicPr>
          <p:nvPr/>
        </p:nvPicPr>
        <p:blipFill>
          <a:blip r:embed="rId1"/>
          <a:stretch>
            <a:fillRect/>
          </a:stretch>
        </p:blipFill>
        <p:spPr>
          <a:xfrm>
            <a:off x="704088" y="914400"/>
            <a:ext cx="6032500" cy="41656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Research Studies</a:t>
            </a:r>
          </a:p>
        </p:txBody>
      </p:sp>
      <p:sp>
        <p:nvSpPr>
          <p:cNvPr id="3" name="Content Placeholder 2"/>
          <p:cNvSpPr>
            <a:spLocks noGrp="true"/>
          </p:cNvSpPr>
          <p:nvPr>
            <p:ph idx="1"/>
          </p:nvPr>
        </p:nvSpPr>
        <p:spPr/>
        <p:txBody>
          <a:bodyPr/>
          <a:lstStyle/>
          <a:p>
            <a:r>
              <a:t> According to McKinsey, companies that use DDDM outsmart their competitors in terms of profit.</a:t>
            </a:r>
          </a:p>
          <a:p>
            <a:r>
              <a:t> According to a survey conducted by the Business Application Research Center (BARC) on the BI trends, DDDM and Data Quality Management are the most important trend in 2020.</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Creating A story</a:t>
            </a:r>
          </a:p>
        </p:txBody>
      </p:sp>
      <p:sp>
        <p:nvSpPr>
          <p:cNvPr id="3" name="Content Placeholder 2"/>
          <p:cNvSpPr>
            <a:spLocks noGrp="true"/>
          </p:cNvSpPr>
          <p:nvPr>
            <p:ph idx="1"/>
          </p:nvPr>
        </p:nvSpPr>
        <p:spPr/>
        <p:txBody>
          <a:bodyPr/>
          <a:lstStyle/>
          <a:p/>
          <a:p/>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dddm-5-2-creating-story.png"/>
          <p:cNvPicPr>
            <a:picLocks noChangeAspect="true"/>
          </p:cNvPicPr>
          <p:nvPr/>
        </p:nvPicPr>
        <p:blipFill>
          <a:blip r:embed="rId1"/>
          <a:stretch>
            <a:fillRect/>
          </a:stretch>
        </p:blipFill>
        <p:spPr>
          <a:xfrm>
            <a:off x="704088" y="914400"/>
            <a:ext cx="6997700" cy="5397500"/>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Step 1: Defining Objectives and Information Needs</a:t>
            </a:r>
          </a:p>
        </p:txBody>
      </p:sp>
      <p:sp>
        <p:nvSpPr>
          <p:cNvPr id="3" name="Content Placeholder 2"/>
          <p:cNvSpPr>
            <a:spLocks noGrp="true"/>
          </p:cNvSpPr>
          <p:nvPr>
            <p:ph idx="1"/>
          </p:nvPr>
        </p:nvSpPr>
        <p:spPr/>
        <p:txBody>
          <a:bodyPr/>
          <a:lstStyle/>
          <a:p>
            <a:r>
              <a:t> What are our strategic aims?</a:t>
            </a:r>
          </a:p>
          <a:p>
            <a:r>
              <a:t> Based on those aims, what do we need to know?</a:t>
            </a:r>
          </a:p>
          <a:p>
            <a:r>
              <a:t> These questions:</a:t>
            </a:r>
          </a:p>
          <a:p>
            <a:pPr lvl="1"/>
            <a:r>
              <a:t> Clearly articulate information needs</a:t>
            </a:r>
          </a:p>
          <a:p>
            <a:pPr lvl="1"/>
            <a:r>
              <a:t> Clarify Who needs to know What/When/Why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Step 2: Collecting Data</a:t>
            </a:r>
          </a:p>
        </p:txBody>
      </p:sp>
      <p:sp>
        <p:nvSpPr>
          <p:cNvPr id="3" name="Content Placeholder 2"/>
          <p:cNvSpPr>
            <a:spLocks noGrp="true"/>
          </p:cNvSpPr>
          <p:nvPr>
            <p:ph idx="1"/>
          </p:nvPr>
        </p:nvSpPr>
        <p:spPr/>
        <p:txBody>
          <a:bodyPr/>
          <a:lstStyle/>
          <a:p>
            <a:r>
              <a:t> Need to collect the relevant data.</a:t>
            </a:r>
          </a:p>
          <a:p>
            <a:r>
              <a:t> Organizations need :</a:t>
            </a:r>
          </a:p>
          <a:p>
            <a:pPr lvl="1"/>
            <a:r>
              <a:t> assess whether the required data is already held somewhere in the organization</a:t>
            </a:r>
          </a:p>
          <a:p>
            <a:pPr lvl="1"/>
            <a:r>
              <a:t> identify the best way to collect the data.</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Step 3: Analyzing Data</a:t>
            </a:r>
          </a:p>
        </p:txBody>
      </p:sp>
      <p:sp>
        <p:nvSpPr>
          <p:cNvPr id="3" name="Content Placeholder 2"/>
          <p:cNvSpPr>
            <a:spLocks noGrp="true"/>
          </p:cNvSpPr>
          <p:nvPr>
            <p:ph idx="1"/>
          </p:nvPr>
        </p:nvSpPr>
        <p:spPr/>
        <p:txBody>
          <a:bodyPr/>
          <a:lstStyle/>
          <a:p>
            <a:r>
              <a:t> Data must be turned into insights</a:t>
            </a:r>
          </a:p>
          <a:p>
            <a:r>
              <a:t> Data first must be analyzed</a:t>
            </a:r>
          </a:p>
          <a:p>
            <a:r>
              <a:t> Information must be extracted</a:t>
            </a:r>
          </a:p>
          <a:p>
            <a:r>
              <a:t> Insights must be gained from models.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Step 4: Presenting Information</a:t>
            </a:r>
          </a:p>
        </p:txBody>
      </p:sp>
      <p:sp>
        <p:nvSpPr>
          <p:cNvPr id="3" name="Content Placeholder 2"/>
          <p:cNvSpPr>
            <a:spLocks noGrp="true"/>
          </p:cNvSpPr>
          <p:nvPr>
            <p:ph idx="1"/>
          </p:nvPr>
        </p:nvSpPr>
        <p:spPr/>
        <p:txBody>
          <a:bodyPr/>
          <a:lstStyle/>
          <a:p>
            <a:r>
              <a:t> Storytelling</a:t>
            </a:r>
          </a:p>
          <a:p>
            <a:pPr lvl="1"/>
            <a:r>
              <a:t> Must</a:t>
            </a:r>
          </a:p>
          <a:p>
            <a:r>
              <a:t> Focus on:</a:t>
            </a:r>
          </a:p>
          <a:p>
            <a:pPr lvl="1"/>
            <a:r>
              <a:t> Right Information</a:t>
            </a:r>
          </a:p>
          <a:p>
            <a:pPr lvl="1"/>
            <a:r>
              <a:t> Right Format</a:t>
            </a:r>
          </a:p>
          <a:p>
            <a:pPr lvl="1"/>
            <a:r>
              <a:t> Right People</a:t>
            </a:r>
          </a:p>
          <a:p>
            <a:pPr lvl="1"/>
            <a:r>
              <a:t> Right Time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Step 5: Making Data-Driven Decisions</a:t>
            </a:r>
          </a:p>
        </p:txBody>
      </p:sp>
      <p:sp>
        <p:nvSpPr>
          <p:cNvPr id="3" name="Content Placeholder 2"/>
          <p:cNvSpPr>
            <a:spLocks noGrp="true"/>
          </p:cNvSpPr>
          <p:nvPr>
            <p:ph idx="1"/>
          </p:nvPr>
        </p:nvSpPr>
        <p:spPr/>
        <p:txBody>
          <a:bodyPr/>
          <a:lstStyle/>
          <a:p>
            <a:r>
              <a:t> Turning Information Into Decisions</a:t>
            </a:r>
          </a:p>
          <a:p>
            <a:r>
              <a:t> Make sure information result in actions</a:t>
            </a:r>
          </a:p>
          <a:p>
            <a:r>
              <a:t> Requires a</a:t>
            </a:r>
            <a:r>
              <a:rPr i="1"/>
              <a:t> Culture</a:t>
            </a:r>
            <a:r>
              <a:t> shift</a:t>
            </a:r>
          </a:p>
          <a:p>
            <a:pPr lvl="1"/>
            <a:r>
              <a:t> From making decision based on assumptions or "gut" instict</a:t>
            </a:r>
          </a:p>
          <a:p>
            <a:pPr lvl="1"/>
            <a:r>
              <a:t> To: making decisions rooted in data-driven insights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About Google</a:t>
            </a:r>
          </a:p>
        </p:txBody>
      </p:sp>
      <p:sp>
        <p:nvSpPr>
          <p:cNvPr id="3" name="Content Placeholder 2"/>
          <p:cNvSpPr>
            <a:spLocks noGrp="true"/>
          </p:cNvSpPr>
          <p:nvPr>
            <p:ph idx="1"/>
          </p:nvPr>
        </p:nvSpPr>
        <p:spPr/>
        <p:txBody>
          <a:bodyPr/>
          <a:lstStyle/>
          <a:p>
            <a:r>
              <a:t> Google’s mission:</a:t>
            </a:r>
          </a:p>
          <a:p>
            <a:r>
              <a:t> "To organize the world’s information and make it universally accessible and useful."</a:t>
            </a:r>
          </a:p>
          <a:p>
            <a:r>
              <a:t> And in pursuing this mission, the company is very serious about using information to inform their decisions.</a:t>
            </a:r>
          </a:p>
          <a:p>
            <a:r>
              <a:t> Founded by two engineers, Google is a company where:</a:t>
            </a:r>
          </a:p>
          <a:p>
            <a:pPr lvl="1"/>
            <a:r>
              <a:t> data-driven insights are part of its DNA,</a:t>
            </a:r>
          </a:p>
          <a:p>
            <a:pPr lvl="1"/>
            <a:r>
              <a:t> Googlers (employees in Google) speak the language of data as part of their culture.</a:t>
            </a:r>
          </a:p>
          <a:p>
            <a:r>
              <a:t> In fact, Google aims to make all decisions based on data and analytics.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Defining objectives and information needs</a:t>
            </a:r>
          </a:p>
        </p:txBody>
      </p:sp>
      <p:sp>
        <p:nvSpPr>
          <p:cNvPr id="3" name="Content Placeholder 2"/>
          <p:cNvSpPr>
            <a:spLocks noGrp="true"/>
          </p:cNvSpPr>
          <p:nvPr>
            <p:ph idx="1"/>
          </p:nvPr>
        </p:nvSpPr>
        <p:spPr/>
        <p:txBody>
          <a:bodyPr/>
          <a:lstStyle/>
          <a:p>
            <a:r>
              <a:t> Data can provide much-needed answers, but only if you are clear about the questions you need to answer</a:t>
            </a:r>
          </a:p>
          <a:p>
            <a:r>
              <a:t> Google aims to start with these questions and be very clear about the information it needs at the outset</a:t>
            </a:r>
          </a:p>
          <a:p>
            <a:r>
              <a:t> As the company’s former executive chairman, Eric Schmidt, has said, “We run the company by questions, not by answers.”</a:t>
            </a:r>
          </a:p>
          <a:p>
            <a:r>
              <a:t> Within its global HR function, Google has created a people analytics department that enables the organization to make data-driven people decisions</a:t>
            </a:r>
          </a:p>
          <a:p>
            <a:r>
              <a:t> One question Google wanted to answer was, “Do managers actually matter?” This is a question Google had been wrestling with for years; at one point, the company actually got rid of all managers and made everyone an individual contributor</a:t>
            </a:r>
          </a:p>
          <a:p>
            <a:r>
              <a:t> This did not really work, and managers were brought back in, but the suspicion lingered that managers perhaps were not that important.</a:t>
            </a:r>
          </a:p>
          <a:p>
            <a:r>
              <a:t> So, Google had identified a critical people-related question that it wanted to answer: Do managers matter?</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Collecting Data</a:t>
            </a:r>
          </a:p>
        </p:txBody>
      </p:sp>
      <p:sp>
        <p:nvSpPr>
          <p:cNvPr id="3" name="Content Placeholder 2"/>
          <p:cNvSpPr>
            <a:spLocks noGrp="true"/>
          </p:cNvSpPr>
          <p:nvPr>
            <p:ph idx="1"/>
          </p:nvPr>
        </p:nvSpPr>
        <p:spPr/>
        <p:txBody>
          <a:bodyPr/>
          <a:lstStyle/>
          <a:p>
            <a:r>
              <a:t> To start with, the people analytics team looked at the data sources that already existed: performance reviews (top-down reviews of managers) and employee surveys (bottom-up reviews of managers)</a:t>
            </a:r>
          </a:p>
          <a:p>
            <a:r>
              <a:t> The team took this data and plotted it on a graph that revealed that managers were generally perceived as good</a:t>
            </a:r>
          </a:p>
          <a:p>
            <a:r>
              <a:t> The problem was the data did not really show a lot of variation, so the team decided to split the data into the top and bottom quartiles</a:t>
            </a:r>
          </a:p>
          <a:p>
            <a:r>
              <a:t> Using regression analysis, the team was able to show a big difference between these two groups in terms of team productivity, employee happiness, and employee turnover</a:t>
            </a:r>
          </a:p>
          <a:p>
            <a:r>
              <a:t> In other words, the teams with the better managers performed better, and employees were happier and more likely to stay.</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Collecting Data</a:t>
            </a:r>
          </a:p>
        </p:txBody>
      </p:sp>
      <p:sp>
        <p:nvSpPr>
          <p:cNvPr id="3" name="Content Placeholder 2"/>
          <p:cNvSpPr>
            <a:spLocks noGrp="true"/>
          </p:cNvSpPr>
          <p:nvPr>
            <p:ph idx="1"/>
          </p:nvPr>
        </p:nvSpPr>
        <p:spPr/>
        <p:txBody>
          <a:bodyPr/>
          <a:lstStyle/>
          <a:p>
            <a:r>
              <a:t> This answered the original question – clearly, managers did matter – but it did not really give much in terms of actionable insights</a:t>
            </a:r>
          </a:p>
          <a:p>
            <a:r>
              <a:t> So the team came up with a new question that needed answering: “What makes a good manager at Google?” To answer this new question, the team introduced two new data collection methods</a:t>
            </a:r>
          </a:p>
          <a:p>
            <a:r>
              <a:t> The first was a “Great Managers Award,” through which employees could nominate managers they felt were particularly good</a:t>
            </a:r>
          </a:p>
          <a:p>
            <a:r>
              <a:t> As part of the nomination, employees had to provide examples of behaviors they felt supported their good assessment of managers</a:t>
            </a:r>
          </a:p>
          <a:p>
            <a:r>
              <a:t> The second data set came from interviews with the managers in each of the two quartiles (bottom and top) to understand what they were doing or not doing (the managers did not know which quartile they were in.</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Decision Making</a:t>
            </a:r>
          </a:p>
        </p:txBody>
      </p:sp>
      <p:sp>
        <p:nvSpPr>
          <p:cNvPr id="3" name="Content Placeholder 2"/>
          <p:cNvSpPr>
            <a:spLocks noGrp="true"/>
          </p:cNvSpPr>
          <p:nvPr>
            <p:ph idx="1"/>
          </p:nvPr>
        </p:nvSpPr>
        <p:spPr/>
        <p:txBody>
          <a:bodyPr/>
          <a:lstStyle/>
          <a:p>
            <a:r>
              <a:t> Companies use business analytics to enable faster and facts-based decision making.</a:t>
            </a:r>
          </a:p>
          <a:p>
            <a:r>
              <a:t> Data-driven organizations make better strategic decisions.</a:t>
            </a:r>
          </a:p>
          <a:p>
            <a:r>
              <a:t> Companies enjoy high operational efficiency, improved customer satisfaction, robust profit and revenue level.</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Analyzing Data</a:t>
            </a:r>
          </a:p>
        </p:txBody>
      </p:sp>
      <p:sp>
        <p:nvSpPr>
          <p:cNvPr id="3" name="Content Placeholder 2"/>
          <p:cNvSpPr>
            <a:spLocks noGrp="true"/>
          </p:cNvSpPr>
          <p:nvPr>
            <p:ph idx="1"/>
          </p:nvPr>
        </p:nvSpPr>
        <p:spPr/>
        <p:txBody>
          <a:bodyPr/>
          <a:lstStyle/>
          <a:p>
            <a:r>
              <a:t> Data from the manager interviews and the Great Manager Award nomina- Step 3 tions was coded using text analysis to extract the top eight behaviors of a high-scoring manager, as well as the top three reasons why managers were struggling in their role. According to the findings, a high-scoring manager displayed the following eight characteristics:</a:t>
            </a:r>
          </a:p>
          <a:p>
            <a:r>
              <a:t> a good coach</a:t>
            </a:r>
          </a:p>
          <a:p>
            <a:r>
              <a:t> empowers the team, does not micromanage</a:t>
            </a:r>
          </a:p>
          <a:p>
            <a:r>
              <a:t> expresses interest / concern for team members’ success and personal wellbeing</a:t>
            </a:r>
          </a:p>
          <a:p>
            <a:r>
              <a:t> productive and results-oriented</a:t>
            </a:r>
          </a:p>
          <a:p>
            <a:r>
              <a:t> a good communicator – listens and shares information</a:t>
            </a:r>
          </a:p>
          <a:p>
            <a:r>
              <a:t> helps with career development</a:t>
            </a:r>
          </a:p>
          <a:p>
            <a:r>
              <a:t> has a clear vision / strategy for the team</a:t>
            </a:r>
          </a:p>
          <a:p>
            <a:r>
              <a:t> has important technical skills that help him / her to advise the team</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Analyzing Data</a:t>
            </a:r>
          </a:p>
        </p:txBody>
      </p:sp>
      <p:sp>
        <p:nvSpPr>
          <p:cNvPr id="3" name="Content Placeholder 2"/>
          <p:cNvSpPr>
            <a:spLocks noGrp="true"/>
          </p:cNvSpPr>
          <p:nvPr>
            <p:ph idx="1"/>
          </p:nvPr>
        </p:nvSpPr>
        <p:spPr/>
        <p:txBody>
          <a:bodyPr/>
          <a:lstStyle/>
          <a:p>
            <a:r>
              <a:t> Following are the three main factors causing managers to struggle:</a:t>
            </a:r>
          </a:p>
          <a:p>
            <a:pPr lvl="1"/>
            <a:r>
              <a:t> has a tough transition (e.g., suddenly promoted, or hired from outside with little training)</a:t>
            </a:r>
          </a:p>
          <a:p>
            <a:pPr lvl="1"/>
            <a:r>
              <a:t> lacks a consistent philosophy / approach to performance management and career development</a:t>
            </a:r>
          </a:p>
          <a:p>
            <a:pPr lvl="1"/>
            <a:r>
              <a:t> spends too little time on managing and communicating</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Presenting Information</a:t>
            </a:r>
          </a:p>
        </p:txBody>
      </p:sp>
      <p:sp>
        <p:nvSpPr>
          <p:cNvPr id="3" name="Content Placeholder 2"/>
          <p:cNvSpPr>
            <a:spLocks noGrp="true"/>
          </p:cNvSpPr>
          <p:nvPr>
            <p:ph idx="1"/>
          </p:nvPr>
        </p:nvSpPr>
        <p:spPr/>
        <p:txBody>
          <a:bodyPr/>
          <a:lstStyle/>
          <a:p>
            <a:r>
              <a:t> Google used different ways of sharing these insights with the relevant managers.</a:t>
            </a:r>
          </a:p>
          <a:p>
            <a:r>
              <a:t> The top level team received a newspaper-style report with headlines, graphs and narratives.</a:t>
            </a:r>
          </a:p>
          <a:p>
            <a:r>
              <a:t> Senior and middle managers received a more action-orientated analysis, outlining the findings and expectations for them as a manager.</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Making Data Driven Decisions</a:t>
            </a:r>
          </a:p>
        </p:txBody>
      </p:sp>
      <p:sp>
        <p:nvSpPr>
          <p:cNvPr id="3" name="Content Placeholder 2"/>
          <p:cNvSpPr>
            <a:spLocks noGrp="true"/>
          </p:cNvSpPr>
          <p:nvPr>
            <p:ph idx="1"/>
          </p:nvPr>
        </p:nvSpPr>
        <p:spPr/>
        <p:txBody>
          <a:bodyPr/>
          <a:lstStyle/>
          <a:p>
            <a:r>
              <a:t> Google started to measure people against these behaviors and introduced a new bi-annual feedback survey to help with this measurement.</a:t>
            </a:r>
          </a:p>
          <a:p>
            <a:r>
              <a:t> Google decided to continue with the Great Manager Award to further measure manager performance.</a:t>
            </a:r>
          </a:p>
          <a:p>
            <a:r>
              <a:t> Google revised the management training to support and promote the most desirable management behaviors.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Another Key Strategic Priority: The Earth</a:t>
            </a:r>
          </a:p>
        </p:txBody>
      </p:sp>
      <p:sp>
        <p:nvSpPr>
          <p:cNvPr id="3" name="Content Placeholder 2"/>
          <p:cNvSpPr>
            <a:spLocks noGrp="true"/>
          </p:cNvSpPr>
          <p:nvPr>
            <p:ph idx="1"/>
          </p:nvPr>
        </p:nvSpPr>
        <p:spPr/>
        <p:txBody>
          <a:bodyPr/>
          <a:lstStyle/>
          <a:p>
            <a:r>
              <a:t> Google: fully carbon neutral since 2007</a:t>
            </a:r>
          </a:p>
          <a:p>
            <a:r>
              <a:t> Datacenters: 2% of global energy usage</a:t>
            </a:r>
          </a:p>
          <a:p>
            <a:r>
              <a:t> "How can we reduce energy used to cool datacenters?"</a:t>
            </a:r>
          </a:p>
          <a:p>
            <a:r>
              <a:t> Google Developed a Machine Learning Algorithm:</a:t>
            </a:r>
          </a:p>
          <a:p>
            <a:pPr lvl="1"/>
            <a:r>
              <a:t> These algorithms can spot patterns across various systems</a:t>
            </a:r>
          </a:p>
          <a:p>
            <a:pPr lvl="1"/>
            <a:r>
              <a:t> see how they impact the cooling infrastructure</a:t>
            </a:r>
          </a:p>
          <a:p>
            <a:pPr lvl="1"/>
            <a:r>
              <a:t> make decisions on the best configuration of equipment.</a:t>
            </a:r>
          </a:p>
          <a:p>
            <a:r>
              <a:t> Result: 40% reduction in energy for cooling.</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The Fallacy of the Gut Feeling</a:t>
            </a:r>
          </a:p>
        </p:txBody>
      </p:sp>
      <p:sp>
        <p:nvSpPr>
          <p:cNvPr id="3" name="Content Placeholder 2"/>
          <p:cNvSpPr>
            <a:spLocks noGrp="true"/>
          </p:cNvSpPr>
          <p:nvPr>
            <p:ph idx="1"/>
          </p:nvPr>
        </p:nvSpPr>
        <p:spPr/>
        <p:txBody>
          <a:bodyPr/>
          <a:lstStyle/>
          <a:p>
            <a:r>
              <a:t> Many individuals decide to make decisions based on intuition, or gut.</a:t>
            </a:r>
          </a:p>
          <a:p>
            <a:r>
              <a:t> There's a misconception that for the truly gifted, intuition gives them an edge over ordinary decision makers.</a:t>
            </a:r>
          </a:p>
          <a:p>
            <a:r>
              <a:t> It's undoubtedly true that some people make better intuitive decisions than others.</a:t>
            </a:r>
          </a:p>
          <a:p>
            <a:r>
              <a:t> Human nature is such that even the most gifted intuitive thinkers will be subject to bias that afflict human nature.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Confirmation Bias</a:t>
            </a:r>
          </a:p>
        </p:txBody>
      </p:sp>
      <p:sp>
        <p:nvSpPr>
          <p:cNvPr id="3" name="Content Placeholder 2"/>
          <p:cNvSpPr>
            <a:spLocks noGrp="true"/>
          </p:cNvSpPr>
          <p:nvPr>
            <p:ph idx="1"/>
          </p:nvPr>
        </p:nvSpPr>
        <p:spPr/>
        <p:txBody>
          <a:bodyPr/>
          <a:lstStyle/>
          <a:p>
            <a:r>
              <a:t> Confirmation Bias means that humans naturally put their pre-existing beliefs first</a:t>
            </a:r>
          </a:p>
          <a:p>
            <a:pPr lvl="1"/>
            <a:r>
              <a:t> It is human nature that a pre-existing belief will only be surrendered with difficulty (if at all) in the face of contradictory evidence.</a:t>
            </a:r>
          </a:p>
          <a:p>
            <a:r>
              <a:t> Example "A father and son are in a car crash and are rushed to the hospital. The father dies. The boy is taken to the operating room and the surgeon says:</a:t>
            </a:r>
          </a:p>
          <a:p>
            <a:pPr lvl="1"/>
            <a:r>
              <a:t> "I can't operate on this boy, because he's my son."</a:t>
            </a:r>
          </a:p>
          <a:p>
            <a:r>
              <a:t> How is it possible?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Confirmation Bias</a:t>
            </a:r>
          </a:p>
        </p:txBody>
      </p:sp>
      <p:sp>
        <p:nvSpPr>
          <p:cNvPr id="3" name="Content Placeholder 2"/>
          <p:cNvSpPr>
            <a:spLocks noGrp="true"/>
          </p:cNvSpPr>
          <p:nvPr>
            <p:ph idx="1"/>
          </p:nvPr>
        </p:nvSpPr>
        <p:spPr/>
        <p:txBody>
          <a:bodyPr/>
          <a:lstStyle/>
          <a:p>
            <a:r>
              <a:t> If you said, "She was his mother," congradulations! You passed the gender bias test!</a:t>
            </a:r>
          </a:p>
          <a:p>
            <a:r>
              <a:t> The point is that our pre-existing assumptions may be difficult to surrender.</a:t>
            </a:r>
          </a:p>
          <a:p>
            <a:r>
              <a:t> In the case of mixed data, humans tend to gravitate to towards the data that confirms their pre-existing beliefs.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Anchor Bias</a:t>
            </a:r>
          </a:p>
        </p:txBody>
      </p:sp>
      <p:sp>
        <p:nvSpPr>
          <p:cNvPr id="3" name="Content Placeholder 2"/>
          <p:cNvSpPr>
            <a:spLocks noGrp="true"/>
          </p:cNvSpPr>
          <p:nvPr>
            <p:ph idx="1"/>
          </p:nvPr>
        </p:nvSpPr>
        <p:spPr/>
        <p:txBody>
          <a:bodyPr/>
          <a:lstStyle/>
          <a:p>
            <a:r>
              <a:t> Anchor Bias means that you make a decision based on an initial assumption (called the "anchor).</a:t>
            </a:r>
          </a:p>
          <a:p>
            <a:r>
              <a:t> Imagine that you are given a budget for a software purchase of $100,000.00</a:t>
            </a:r>
          </a:p>
          <a:p>
            <a:r>
              <a:t> You come across three proposals:</a:t>
            </a:r>
          </a:p>
          <a:p>
            <a:pPr lvl="1"/>
            <a:r>
              <a:t> The first company proposes $110k</a:t>
            </a:r>
          </a:p>
          <a:p>
            <a:pPr lvl="1"/>
            <a:r>
              <a:t> The second proposes $100k</a:t>
            </a:r>
          </a:p>
          <a:p>
            <a:pPr lvl="1"/>
            <a:r>
              <a:t> The third solution costs $30k.</a:t>
            </a:r>
          </a:p>
          <a:p>
            <a:r>
              <a:t> Which do you select?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Anchor Bias</a:t>
            </a:r>
          </a:p>
        </p:txBody>
      </p:sp>
      <p:sp>
        <p:nvSpPr>
          <p:cNvPr id="3" name="Content Placeholder 2"/>
          <p:cNvSpPr>
            <a:spLocks noGrp="true"/>
          </p:cNvSpPr>
          <p:nvPr>
            <p:ph idx="1"/>
          </p:nvPr>
        </p:nvSpPr>
        <p:spPr/>
        <p:txBody>
          <a:bodyPr/>
          <a:lstStyle/>
          <a:p>
            <a:r>
              <a:t> If you said the second ($100k), you should ask yourself:</a:t>
            </a:r>
          </a:p>
          <a:p>
            <a:pPr lvl="1"/>
            <a:r>
              <a:t> Why did you select that one?</a:t>
            </a:r>
          </a:p>
          <a:p>
            <a:pPr lvl="1"/>
            <a:r>
              <a:t> Because it was exactly within your budget?</a:t>
            </a:r>
          </a:p>
          <a:p>
            <a:r>
              <a:t> Perhaps the $110k has critical features that are needed!</a:t>
            </a:r>
          </a:p>
          <a:p>
            <a:r>
              <a:t> Perhaps the $30k meets all your requirements exactly.</a:t>
            </a:r>
          </a:p>
          <a:p>
            <a:r>
              <a:t> In this case, the "anchor" -- the budget amount of $100k, biased our chouice.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Culture Versus Activity</a:t>
            </a:r>
          </a:p>
        </p:txBody>
      </p:sp>
      <p:sp>
        <p:nvSpPr>
          <p:cNvPr id="3" name="Content Placeholder 2"/>
          <p:cNvSpPr>
            <a:spLocks noGrp="true"/>
          </p:cNvSpPr>
          <p:nvPr>
            <p:ph idx="1"/>
          </p:nvPr>
        </p:nvSpPr>
        <p:spPr/>
        <p:txBody>
          <a:bodyPr/>
          <a:lstStyle/>
          <a:p>
            <a:r>
              <a:t> DDDM is not primarily an activity</a:t>
            </a:r>
          </a:p>
          <a:p>
            <a:pPr lvl="1"/>
            <a:r>
              <a:t> It certainly can influence our activities</a:t>
            </a:r>
          </a:p>
          <a:p>
            <a:pPr lvl="1"/>
            <a:r>
              <a:t> But alone it's not enough.</a:t>
            </a:r>
          </a:p>
          <a:p>
            <a:r>
              <a:t> DDDM requires a</a:t>
            </a:r>
            <a:r>
              <a:rPr i="1"/>
              <a:t> Cultural</a:t>
            </a:r>
            <a:r>
              <a:t> change</a:t>
            </a:r>
          </a:p>
          <a:p>
            <a:pPr lvl="1"/>
            <a:r>
              <a:t> Training should be provided for all stakeholders involved</a:t>
            </a:r>
          </a:p>
          <a:p>
            <a:pPr lvl="1"/>
            <a:r>
              <a:t> Failure is often that not on "the same page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Retrievability Bias</a:t>
            </a:r>
          </a:p>
        </p:txBody>
      </p:sp>
      <p:sp>
        <p:nvSpPr>
          <p:cNvPr id="3" name="Content Placeholder 2"/>
          <p:cNvSpPr>
            <a:spLocks noGrp="true"/>
          </p:cNvSpPr>
          <p:nvPr>
            <p:ph idx="1"/>
          </p:nvPr>
        </p:nvSpPr>
        <p:spPr/>
        <p:txBody>
          <a:bodyPr/>
          <a:lstStyle/>
          <a:p>
            <a:r>
              <a:t> This bias means we make decisions based on our most easily retrieved anecdote.</a:t>
            </a:r>
          </a:p>
          <a:p>
            <a:r>
              <a:t> Let's say that we want to implement policies to reduce employee turnover.</a:t>
            </a:r>
          </a:p>
          <a:p>
            <a:pPr lvl="1"/>
            <a:r>
              <a:t> Naturally we think of a recent employee who left the company.</a:t>
            </a:r>
          </a:p>
          <a:p>
            <a:pPr lvl="1"/>
            <a:r>
              <a:t> It may be that those who left suddenly or abruptly are the ones that are the most memorable.</a:t>
            </a:r>
          </a:p>
          <a:p>
            <a:pPr lvl="1"/>
            <a:r>
              <a:t> This may cloud our judgement on addressing the broader scope.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Regression Fallacy</a:t>
            </a:r>
          </a:p>
        </p:txBody>
      </p:sp>
      <p:sp>
        <p:nvSpPr>
          <p:cNvPr id="3" name="Content Placeholder 2"/>
          <p:cNvSpPr>
            <a:spLocks noGrp="true"/>
          </p:cNvSpPr>
          <p:nvPr>
            <p:ph idx="1"/>
          </p:nvPr>
        </p:nvSpPr>
        <p:spPr/>
        <p:txBody>
          <a:bodyPr/>
          <a:lstStyle/>
          <a:p>
            <a:r>
              <a:t> "Regression Fallacy" means the assumption that "regression to the mean" is the start of a larger trend.</a:t>
            </a:r>
          </a:p>
          <a:p>
            <a:r>
              <a:t> For example, let's say that an employee's performance is suffering, possibly due to personal reasons.</a:t>
            </a:r>
          </a:p>
          <a:p>
            <a:pPr lvl="1"/>
            <a:r>
              <a:t> Her manager may criticize her performance and see how she responds to criticism.</a:t>
            </a:r>
          </a:p>
          <a:p>
            <a:pPr lvl="1"/>
            <a:r>
              <a:t> If her performance improves, the manager may conclude that the criticism itself was the cause of the improvement.</a:t>
            </a:r>
          </a:p>
          <a:p>
            <a:r>
              <a:t> But is it?</a:t>
            </a:r>
          </a:p>
          <a:p>
            <a:pPr lvl="1"/>
            <a:r>
              <a:t> It would be natural for a dipping performance to eventually return to the level it was before.</a:t>
            </a:r>
          </a:p>
          <a:p>
            <a:pPr lvl="1"/>
            <a:r>
              <a:t> This is what statisticians call "regression to the mean."</a:t>
            </a:r>
          </a:p>
          <a:p>
            <a:r>
              <a:t> Here the manager made false assumptions!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Hindsight Bias</a:t>
            </a:r>
          </a:p>
        </p:txBody>
      </p:sp>
      <p:sp>
        <p:nvSpPr>
          <p:cNvPr id="3" name="Content Placeholder 2"/>
          <p:cNvSpPr>
            <a:spLocks noGrp="true"/>
          </p:cNvSpPr>
          <p:nvPr>
            <p:ph idx="1"/>
          </p:nvPr>
        </p:nvSpPr>
        <p:spPr/>
        <p:txBody>
          <a:bodyPr/>
          <a:lstStyle/>
          <a:p>
            <a:r>
              <a:t> Hindsight Bias means we reward actions that had good results without considering that it could be random chance that achieved the results.</a:t>
            </a:r>
          </a:p>
          <a:p>
            <a:r>
              <a:t> Many financial analysts make their name by making bold predictions.</a:t>
            </a:r>
          </a:p>
          <a:p>
            <a:pPr lvl="1"/>
            <a:r>
              <a:t> Stock Market Crashing in Q4!</a:t>
            </a:r>
          </a:p>
          <a:p>
            <a:pPr lvl="1"/>
            <a:r>
              <a:t> Dow up 50% by EOY!</a:t>
            </a:r>
          </a:p>
          <a:p>
            <a:r>
              <a:t> Occasionally such bold predictions inevitably turn out correct.</a:t>
            </a:r>
          </a:p>
          <a:p>
            <a:pPr lvl="1"/>
            <a:r>
              <a:t> The analyst writes books about how "Nobody else correctly called the last recession but me!"</a:t>
            </a:r>
          </a:p>
          <a:p>
            <a:pPr lvl="1"/>
            <a:r>
              <a:t> When in fact, the law of averages is such that such bold predictions may eventually by random chance be proven correct.</a:t>
            </a:r>
          </a:p>
          <a:p>
            <a:r>
              <a:t> Gamblers in Vegas often fall victim to this fallacy of seeing a lucky streak as genius rather than simply probabilities that could change.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Hyperbolic Discounting Bias</a:t>
            </a:r>
          </a:p>
        </p:txBody>
      </p:sp>
      <p:sp>
        <p:nvSpPr>
          <p:cNvPr id="3" name="Content Placeholder 2"/>
          <p:cNvSpPr>
            <a:spLocks noGrp="true"/>
          </p:cNvSpPr>
          <p:nvPr>
            <p:ph idx="1"/>
          </p:nvPr>
        </p:nvSpPr>
        <p:spPr/>
        <p:txBody>
          <a:bodyPr/>
          <a:lstStyle/>
          <a:p>
            <a:r>
              <a:t> Hyperbolic Discounting Bias is when we irrationally assess payoffs based on time.</a:t>
            </a:r>
          </a:p>
          <a:p>
            <a:r>
              <a:t> For example, lottery winners are often given a choice between;</a:t>
            </a:r>
          </a:p>
          <a:p>
            <a:pPr lvl="1"/>
            <a:r>
              <a:t> a one-time payout</a:t>
            </a:r>
          </a:p>
          <a:p>
            <a:pPr lvl="1"/>
            <a:r>
              <a:t> an annuity.</a:t>
            </a:r>
          </a:p>
          <a:p>
            <a:r>
              <a:t> There are many financial and economic tools to assess "the time value of money":</a:t>
            </a:r>
          </a:p>
          <a:p>
            <a:pPr lvl="1"/>
            <a:r>
              <a:t> to determine whether the annuity or the payout are more valuable.</a:t>
            </a:r>
          </a:p>
          <a:p>
            <a:pPr lvl="1"/>
            <a:r>
              <a:t> Financial products such as lines of credit could be issued against future winnings to help participants manage cash flow.</a:t>
            </a:r>
          </a:p>
          <a:p>
            <a:r>
              <a:t> However, people often make emotional decisions:</a:t>
            </a:r>
          </a:p>
          <a:p>
            <a:pPr lvl="1"/>
            <a:r>
              <a:t> Give me the money now!</a:t>
            </a:r>
          </a:p>
          <a:p>
            <a:pPr lvl="1"/>
            <a:r>
              <a:t> I don't want it all at once; I want it a little at a time.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What to do about biases</a:t>
            </a:r>
          </a:p>
        </p:txBody>
      </p:sp>
      <p:sp>
        <p:nvSpPr>
          <p:cNvPr id="3" name="Content Placeholder 2"/>
          <p:cNvSpPr>
            <a:spLocks noGrp="true"/>
          </p:cNvSpPr>
          <p:nvPr>
            <p:ph idx="1"/>
          </p:nvPr>
        </p:nvSpPr>
        <p:spPr/>
        <p:txBody>
          <a:bodyPr/>
          <a:lstStyle/>
          <a:p>
            <a:r>
              <a:t> Realizing that one is subject to biases does not make one a worse person!</a:t>
            </a:r>
          </a:p>
          <a:p>
            <a:pPr lvl="1"/>
            <a:r>
              <a:t> Actually acknowledging the possibility of bias is a sign of maturity!</a:t>
            </a:r>
          </a:p>
          <a:p>
            <a:pPr lvl="1"/>
            <a:r>
              <a:t> "I do feel that XYZ is the right thing to do, but I acknowledge I could be influenced by biases."</a:t>
            </a:r>
          </a:p>
          <a:p>
            <a:r>
              <a:t> The</a:t>
            </a:r>
            <a:r>
              <a:rPr i="1"/>
              <a:t> possibility</a:t>
            </a:r>
            <a:r>
              <a:t> of bias should give us the humility to accept what the data "says" at face value.</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What is GroupThink?</a:t>
            </a:r>
          </a:p>
        </p:txBody>
      </p:sp>
      <p:sp>
        <p:nvSpPr>
          <p:cNvPr id="3" name="Content Placeholder 2"/>
          <p:cNvSpPr>
            <a:spLocks noGrp="true"/>
          </p:cNvSpPr>
          <p:nvPr>
            <p:ph idx="1"/>
          </p:nvPr>
        </p:nvSpPr>
        <p:spPr/>
        <p:txBody>
          <a:bodyPr/>
          <a:lstStyle/>
          <a:p>
            <a:r>
              <a:t> "Groupthink" is a phenomenon in which group decision making sometimes have worse outcomes than individual decision making.</a:t>
            </a:r>
          </a:p>
          <a:p>
            <a:r>
              <a:t> Groupthink is more than just a human desire for conformity</a:t>
            </a:r>
          </a:p>
          <a:p>
            <a:pPr lvl="1"/>
            <a:r>
              <a:t> It is a organizational value that values concurrence-seeking above all else.</a:t>
            </a:r>
          </a:p>
          <a:p>
            <a:pPr lvl="1"/>
            <a:r>
              <a:t> Takes group values uncritically and views attempts to question group values with suspicion.</a:t>
            </a:r>
          </a:p>
          <a:p>
            <a:r>
              <a:t> Causes</a:t>
            </a:r>
          </a:p>
          <a:p>
            <a:pPr lvl="1"/>
            <a:r>
              <a:t> A group desire for harmony</a:t>
            </a:r>
          </a:p>
          <a:p>
            <a:pPr lvl="1"/>
            <a:r>
              <a:t> Lack of Diversity</a:t>
            </a:r>
          </a:p>
          <a:p>
            <a:pPr lvl="1"/>
            <a:r>
              <a:t> Assuming "silence is consent."</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Congrats on completion</a:t>
            </a:r>
          </a:p>
        </p:txBody>
      </p:sp>
      <p:sp>
        <p:nvSpPr>
          <p:cNvPr id="3" name="Content Placeholder 2"/>
          <p:cNvSpPr>
            <a:spLocks noGrp="true"/>
          </p:cNvSpPr>
          <p:nvPr>
            <p:ph idx="1"/>
          </p:nvPr>
        </p:nvSpPr>
        <p:spPr/>
        <p:txBody>
          <a:bodyPr/>
          <a:lstStyle/>
          <a:p/>
          <a:p/>
          <a:p/>
          <a:p/>
          <a:p/>
          <a:p/>
          <a:p/>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pic>
        <p:nvPicPr>
          <p:cNvPr id="5" name="Picture 4" descr="congrats.png"/>
          <p:cNvPicPr>
            <a:picLocks noChangeAspect="true"/>
          </p:cNvPicPr>
          <p:nvPr/>
        </p:nvPicPr>
        <p:blipFill>
          <a:blip r:embed="rId1"/>
          <a:stretch>
            <a:fillRect/>
          </a:stretch>
        </p:blipFill>
        <p:spPr>
          <a:xfrm>
            <a:off x="410845" y="2263140"/>
            <a:ext cx="8492490" cy="1791335"/>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true"/>
          </p:cNvSpPr>
          <p:nvPr>
            <p:ph type="title"/>
          </p:nvPr>
        </p:nvSpPr>
        <p:spPr/>
        <p:txBody>
          <a:bodyPr/>
          <a:lstStyle/>
          <a:p>
            <a:r>
              <a:t>Hypothesis</a:t>
            </a:r>
          </a:p>
        </p:txBody>
      </p:sp>
      <p:sp>
        <p:nvSpPr>
          <p:cNvPr id="3" name="Content Placeholder 2"/>
          <p:cNvSpPr>
            <a:spLocks noGrp="true"/>
          </p:cNvSpPr>
          <p:nvPr>
            <p:ph idx="1"/>
          </p:nvPr>
        </p:nvSpPr>
        <p:spPr/>
        <p:txBody>
          <a:bodyPr/>
          <a:lstStyle/>
          <a:p>
            <a:r>
              <a:t> DDDM starts with a hypothesis</a:t>
            </a:r>
          </a:p>
          <a:p>
            <a:r>
              <a:t> What is a Hypothesis?</a:t>
            </a:r>
          </a:p>
          <a:p>
            <a:pPr lvl="1"/>
            <a:r>
              <a:t> A Hypothesis is a "proposed explanation made as a starting point for further investigation"</a:t>
            </a:r>
          </a:p>
          <a:p>
            <a:r>
              <a:t> A Hypothesis is:</a:t>
            </a:r>
          </a:p>
          <a:p>
            <a:pPr lvl="1"/>
            <a:r>
              <a:t> Testable</a:t>
            </a:r>
          </a:p>
          <a:p>
            <a:pPr lvl="1"/>
            <a:r>
              <a:t> Measurable</a:t>
            </a:r>
          </a:p>
          <a:p>
            <a:pPr lvl="1"/>
            <a:r>
              <a:t> Understable</a:t>
            </a:r>
          </a:p>
          <a:p>
            <a:pPr lvl="1"/>
            <a:r>
              <a:t> Contain one or more Independent (X) and Dependent (Y) variables.</a:t>
            </a:r>
          </a:p>
        </p:txBody>
      </p:sp>
      <p:sp>
        <p:nvSpPr>
          <p:cNvPr id="4" name="TextBox 3"/>
          <p:cNvSpPr txBox="true"/>
          <p:nvPr/>
        </p:nvSpPr>
        <p:spPr>
          <a:xfrm>
            <a:off x="704088" y="8065008"/>
            <a:ext cx="8915400" cy="228600"/>
          </a:xfrm>
          <a:prstGeom prst="rect">
            <a:avLst/>
          </a:prstGeom>
          <a:noFill/>
        </p:spPr>
        <p:txBody>
          <a:bodyPr wrap="none">
            <a:spAutoFit/>
          </a:bodyPr>
          <a:lstStyle/>
          <a:p>
            <a:r>
              <a:rPr sz="800">
                <a:solidFill>
                  <a:srgbClr val="000000"/>
                </a:solidFill>
              </a:rPr>
              <a:t>Copyright © 2021 by Elephant Scale, All Rights Reserved</a:t>
            </a:r>
            <a:endParaRPr sz="800">
              <a:solidFill>
                <a:srgbClr val="000000"/>
              </a:solidFill>
            </a:endParaRPr>
          </a:p>
        </p:txBody>
      </p:sp>
    </p:spTree>
  </p:cSld>
  <p:clrMapOvr>
    <a:masterClrMapping/>
  </p:clrMapOvr>
</p:sld>
</file>

<file path=ppt/theme/theme1.xml><?xml version="1.0" encoding="utf-8"?>
<a:theme xmlns:a="http://schemas.openxmlformats.org/drawingml/2006/main" name="LPc_New">
  <a:themeElements>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fontScheme name="LPc_New">
      <a:majorFont>
        <a:latin typeface="Verdana"/>
        <a:ea typeface=""/>
        <a:cs typeface=""/>
      </a:majorFont>
      <a:minorFont>
        <a:latin typeface="Arial"/>
        <a:ea typeface=""/>
        <a:cs typeface=""/>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false" compatLnSpc="true"/>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med" len="med"/>
          <a:tailEnd type="none" w="med" len="med"/>
        </a:ln>
      </a:spPr>
      <a:bodyPr vert="horz" wrap="square" lIns="91440" tIns="45720" rIns="91440" bIns="45720" numCol="1" anchor="t" anchorCtr="false" compatLnSpc="true"/>
      <a:lstStyle>
        <a:defPPr marL="0" marR="0" indent="0" algn="ctr" defTabSz="914400" rtl="0" eaLnBrk="1" fontAlgn="base" latinLnBrk="0" hangingPunct="1">
          <a:lnSpc>
            <a:spcPct val="100000"/>
          </a:lnSpc>
          <a:spcBef>
            <a:spcPct val="30000"/>
          </a:spcBef>
          <a:spcAft>
            <a:spcPct val="0"/>
          </a:spcAft>
          <a:buClrTx/>
          <a:buSzTx/>
          <a:buFontTx/>
          <a:buNone/>
          <a:defRPr kumimoji="0" lang="en-US" sz="1000" b="0" i="0" u="none" strike="noStrike" cap="none" normalizeH="0" baseline="0">
            <a:ln>
              <a:noFill/>
            </a:ln>
            <a:solidFill>
              <a:schemeClr val="tx1"/>
            </a:solidFill>
            <a:effectLst/>
            <a:latin typeface="Garamond" pitchFamily="18" charset="0"/>
          </a:defRPr>
        </a:defPPr>
      </a:lstStyle>
    </a:lnDef>
  </a:objectDefaults>
  <a:extraClrSchemeLst>
    <a:extraClrScheme>
      <a:clrScheme name="LPc_New 1">
        <a:dk1>
          <a:srgbClr val="000099"/>
        </a:dk1>
        <a:lt1>
          <a:srgbClr val="FFFFFF"/>
        </a:lt1>
        <a:dk2>
          <a:srgbClr val="0000FF"/>
        </a:dk2>
        <a:lt2>
          <a:srgbClr val="FFFF00"/>
        </a:lt2>
        <a:accent1>
          <a:srgbClr val="FF6633"/>
        </a:accent1>
        <a:accent2>
          <a:srgbClr val="FF00FF"/>
        </a:accent2>
        <a:accent3>
          <a:srgbClr val="AAAAFF"/>
        </a:accent3>
        <a:accent4>
          <a:srgbClr val="DADADA"/>
        </a:accent4>
        <a:accent5>
          <a:srgbClr val="FFB8AD"/>
        </a:accent5>
        <a:accent6>
          <a:srgbClr val="E700E7"/>
        </a:accent6>
        <a:hlink>
          <a:srgbClr val="FF0000"/>
        </a:hlink>
        <a:folHlink>
          <a:srgbClr val="808080"/>
        </a:folHlink>
      </a:clrScheme>
      <a:clrMap bg1="dk2" tx1="lt1" bg2="dk1" tx2="lt2" accent1="accent1" accent2="accent2" accent3="accent3" accent4="accent4" accent5="accent5" accent6="accent6" hlink="hlink" folHlink="folHlink"/>
    </a:extraClrScheme>
    <a:extraClrScheme>
      <a:clrScheme name="LPc_New 2">
        <a:dk1>
          <a:srgbClr val="000066"/>
        </a:dk1>
        <a:lt1>
          <a:srgbClr val="CCECFF"/>
        </a:lt1>
        <a:dk2>
          <a:srgbClr val="000080"/>
        </a:dk2>
        <a:lt2>
          <a:srgbClr val="000000"/>
        </a:lt2>
        <a:accent1>
          <a:srgbClr val="9999FF"/>
        </a:accent1>
        <a:accent2>
          <a:srgbClr val="CC00FF"/>
        </a:accent2>
        <a:accent3>
          <a:srgbClr val="E2F4FF"/>
        </a:accent3>
        <a:accent4>
          <a:srgbClr val="000056"/>
        </a:accent4>
        <a:accent5>
          <a:srgbClr val="CACAFF"/>
        </a:accent5>
        <a:accent6>
          <a:srgbClr val="B900E7"/>
        </a:accent6>
        <a:hlink>
          <a:srgbClr val="00CC99"/>
        </a:hlink>
        <a:folHlink>
          <a:srgbClr val="0099CC"/>
        </a:folHlink>
      </a:clrScheme>
      <a:clrMap bg1="lt1" tx1="dk1" bg2="lt2" tx2="dk2" accent1="accent1" accent2="accent2" accent3="accent3" accent4="accent4" accent5="accent5" accent6="accent6" hlink="hlink" folHlink="folHlink"/>
    </a:extraClrScheme>
    <a:extraClrScheme>
      <a:clrScheme name="LPc_New 3">
        <a:dk1>
          <a:srgbClr val="000000"/>
        </a:dk1>
        <a:lt1>
          <a:srgbClr val="FFFFFF"/>
        </a:lt1>
        <a:dk2>
          <a:srgbClr val="000000"/>
        </a:dk2>
        <a:lt2>
          <a:srgbClr val="393939"/>
        </a:lt2>
        <a:accent1>
          <a:srgbClr val="B2B2B2"/>
        </a:accent1>
        <a:accent2>
          <a:srgbClr val="868686"/>
        </a:accent2>
        <a:accent3>
          <a:srgbClr val="FFFFFF"/>
        </a:accent3>
        <a:accent4>
          <a:srgbClr val="000000"/>
        </a:accent4>
        <a:accent5>
          <a:srgbClr val="D5D5D5"/>
        </a:accent5>
        <a:accent6>
          <a:srgbClr val="797979"/>
        </a:accent6>
        <a:hlink>
          <a:srgbClr val="5F5F5F"/>
        </a:hlink>
        <a:folHlink>
          <a:srgbClr val="DDDDDD"/>
        </a:folHlink>
      </a:clrScheme>
      <a:clrMap bg1="lt1" tx1="dk1" bg2="lt2" tx2="dk2" accent1="accent1" accent2="accent2" accent3="accent3" accent4="accent4" accent5="accent5" accent6="accent6" hlink="hlink" folHlink="folHlink"/>
    </a:extraClrScheme>
    <a:extraClrScheme>
      <a:clrScheme name="LPc_New 4">
        <a:dk1>
          <a:srgbClr val="000000"/>
        </a:dk1>
        <a:lt1>
          <a:srgbClr val="FFFFFF"/>
        </a:lt1>
        <a:dk2>
          <a:srgbClr val="660033"/>
        </a:dk2>
        <a:lt2>
          <a:srgbClr val="FFFF66"/>
        </a:lt2>
        <a:accent1>
          <a:srgbClr val="FF0033"/>
        </a:accent1>
        <a:accent2>
          <a:srgbClr val="CC6600"/>
        </a:accent2>
        <a:accent3>
          <a:srgbClr val="B8AAAD"/>
        </a:accent3>
        <a:accent4>
          <a:srgbClr val="DADADA"/>
        </a:accent4>
        <a:accent5>
          <a:srgbClr val="FFAAAD"/>
        </a:accent5>
        <a:accent6>
          <a:srgbClr val="B95C00"/>
        </a:accent6>
        <a:hlink>
          <a:srgbClr val="999933"/>
        </a:hlink>
        <a:folHlink>
          <a:srgbClr val="A50021"/>
        </a:folHlink>
      </a:clrScheme>
      <a:clrMap bg1="dk2" tx1="lt1" bg2="dk1" tx2="lt2" accent1="accent1" accent2="accent2" accent3="accent3" accent4="accent4" accent5="accent5" accent6="accent6" hlink="hlink" folHlink="folHlink"/>
    </a:extraClrScheme>
    <a:extraClrScheme>
      <a:clrScheme name="LPc_New 5">
        <a:dk1>
          <a:srgbClr val="000000"/>
        </a:dk1>
        <a:lt1>
          <a:srgbClr val="FFFFFF"/>
        </a:lt1>
        <a:dk2>
          <a:srgbClr val="CCECFF"/>
        </a:dk2>
        <a:lt2>
          <a:srgbClr val="000080"/>
        </a:lt2>
        <a:accent1>
          <a:srgbClr val="9999FF"/>
        </a:accent1>
        <a:accent2>
          <a:srgbClr val="CC00FF"/>
        </a:accent2>
        <a:accent3>
          <a:srgbClr val="E2F4FF"/>
        </a:accent3>
        <a:accent4>
          <a:srgbClr val="DADADA"/>
        </a:accent4>
        <a:accent5>
          <a:srgbClr val="CACAFF"/>
        </a:accent5>
        <a:accent6>
          <a:srgbClr val="B900E7"/>
        </a:accent6>
        <a:hlink>
          <a:srgbClr val="00CC99"/>
        </a:hlink>
        <a:folHlink>
          <a:srgbClr val="0099CC"/>
        </a:folHlink>
      </a:clrScheme>
      <a:clrMap bg1="dk2" tx1="lt1" bg2="dk1" tx2="lt2" accent1="accent1" accent2="accent2" accent3="accent3" accent4="accent4" accent5="accent5" accent6="accent6" hlink="hlink" folHlink="folHlink"/>
    </a:extraClrScheme>
    <a:extraClrScheme>
      <a:clrScheme name="LPc_New 6">
        <a:dk1>
          <a:srgbClr val="000000"/>
        </a:dk1>
        <a:lt1>
          <a:srgbClr val="FFFFFF"/>
        </a:lt1>
        <a:dk2>
          <a:srgbClr val="CCECFF"/>
        </a:dk2>
        <a:lt2>
          <a:srgbClr val="003399"/>
        </a:lt2>
        <a:accent1>
          <a:srgbClr val="9999FF"/>
        </a:accent1>
        <a:accent2>
          <a:srgbClr val="800080"/>
        </a:accent2>
        <a:accent3>
          <a:srgbClr val="E2F4FF"/>
        </a:accent3>
        <a:accent4>
          <a:srgbClr val="DADADA"/>
        </a:accent4>
        <a:accent5>
          <a:srgbClr val="CACA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
      <a:clrScheme name="LPc_New 7">
        <a:dk1>
          <a:srgbClr val="000000"/>
        </a:dk1>
        <a:lt1>
          <a:srgbClr val="FFFFFF"/>
        </a:lt1>
        <a:dk2>
          <a:srgbClr val="CCECFF"/>
        </a:dk2>
        <a:lt2>
          <a:srgbClr val="003399"/>
        </a:lt2>
        <a:accent1>
          <a:srgbClr val="0794FF"/>
        </a:accent1>
        <a:accent2>
          <a:srgbClr val="800080"/>
        </a:accent2>
        <a:accent3>
          <a:srgbClr val="E2F4FF"/>
        </a:accent3>
        <a:accent4>
          <a:srgbClr val="DADADA"/>
        </a:accent4>
        <a:accent5>
          <a:srgbClr val="AAC8FF"/>
        </a:accent5>
        <a:accent6>
          <a:srgbClr val="730073"/>
        </a:accent6>
        <a:hlink>
          <a:srgbClr val="FF0000"/>
        </a:hlink>
        <a:folHlink>
          <a:srgbClr val="FFFFD2"/>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true">
          <a:gsLst>
            <a:gs pos="0">
              <a:schemeClr val="phClr">
                <a:tint val="50000"/>
                <a:satMod val="300000"/>
              </a:schemeClr>
            </a:gs>
            <a:gs pos="35000">
              <a:schemeClr val="phClr">
                <a:tint val="37000"/>
                <a:satMod val="300000"/>
              </a:schemeClr>
            </a:gs>
            <a:gs pos="100000">
              <a:schemeClr val="phClr">
                <a:tint val="15000"/>
                <a:satMod val="350000"/>
              </a:schemeClr>
            </a:gs>
          </a:gsLst>
          <a:lin ang="16200000" scaled="true"/>
        </a:gradFill>
        <a:gradFill rotWithShape="true">
          <a:gsLst>
            <a:gs pos="0">
              <a:schemeClr val="phClr">
                <a:tint val="100000"/>
                <a:shade val="100000"/>
                <a:satMod val="130000"/>
              </a:schemeClr>
            </a:gs>
            <a:gs pos="100000">
              <a:schemeClr val="phClr">
                <a:tint val="50000"/>
                <a:shade val="100000"/>
                <a:satMod val="350000"/>
              </a:schemeClr>
            </a:gs>
          </a:gsLst>
          <a:lin ang="16200000" scaled="false"/>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true">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true">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28581</Words>
  <Application>WPS Presentation</Application>
  <PresentationFormat>Custom</PresentationFormat>
  <Paragraphs>955</Paragraphs>
  <Slides>86</Slides>
  <Notes>0</Notes>
  <HiddenSlides>0</HiddenSlides>
  <MMClips>0</MMClips>
  <ScaleCrop>false</ScaleCrop>
  <HeadingPairs>
    <vt:vector size="6" baseType="variant">
      <vt:variant>
        <vt:lpstr>已用的字体</vt:lpstr>
      </vt:variant>
      <vt:variant>
        <vt:i4>16</vt:i4>
      </vt:variant>
      <vt:variant>
        <vt:lpstr>主题</vt:lpstr>
      </vt:variant>
      <vt:variant>
        <vt:i4>1</vt:i4>
      </vt:variant>
      <vt:variant>
        <vt:lpstr>幻灯片标题</vt:lpstr>
      </vt:variant>
      <vt:variant>
        <vt:i4>86</vt:i4>
      </vt:variant>
    </vt:vector>
  </HeadingPairs>
  <TitlesOfParts>
    <vt:vector size="103" baseType="lpstr">
      <vt:lpstr>Arial</vt:lpstr>
      <vt:lpstr>SimSun</vt:lpstr>
      <vt:lpstr>Wingdings</vt:lpstr>
      <vt:lpstr>Garamond</vt:lpstr>
      <vt:lpstr>Gubbi</vt:lpstr>
      <vt:lpstr>MS PGothic</vt:lpstr>
      <vt:lpstr>MS PGothic</vt:lpstr>
      <vt:lpstr>MS PGothic</vt:lpstr>
      <vt:lpstr>Droid Sans Fallback</vt:lpstr>
      <vt:lpstr>Verdana</vt:lpstr>
      <vt:lpstr>Webdings</vt:lpstr>
      <vt:lpstr>Arial Bold</vt:lpstr>
      <vt:lpstr>Times New Roman</vt:lpstr>
      <vt:lpstr>Monotype Sorts</vt:lpstr>
      <vt:lpstr>微软雅黑</vt:lpstr>
      <vt:lpstr>Arial Unicode MS</vt:lpstr>
      <vt:lpstr>LPc_New</vt:lpstr>
      <vt:lpstr>Data Driven Decision Making</vt:lpstr>
      <vt:lpstr>DDDM Intro</vt:lpstr>
      <vt:lpstr>DDDM defined</vt:lpstr>
      <vt:lpstr>What is DDDM?</vt:lpstr>
      <vt:lpstr>Questions of DDDM</vt:lpstr>
      <vt:lpstr>Research Studies</vt:lpstr>
      <vt:lpstr>Decision Making</vt:lpstr>
      <vt:lpstr>Culture Versus Activity</vt:lpstr>
      <vt:lpstr>Hypothesis</vt:lpstr>
      <vt:lpstr>Data</vt:lpstr>
      <vt:lpstr>DDDM Lifecycle</vt:lpstr>
      <vt:lpstr>DDDM example</vt:lpstr>
      <vt:lpstr>Activity</vt:lpstr>
      <vt:lpstr>Developing Effective KPIs</vt:lpstr>
      <vt:lpstr>What is a KPI?</vt:lpstr>
      <vt:lpstr>What KPI measures</vt:lpstr>
      <vt:lpstr>Here are some KPI examples</vt:lpstr>
      <vt:lpstr>What makes a KPI effective?</vt:lpstr>
      <vt:lpstr>How to define a KPI</vt:lpstr>
      <vt:lpstr>Sales Growth KPI</vt:lpstr>
      <vt:lpstr>Activity 1</vt:lpstr>
      <vt:lpstr>What is a SMART KPI?</vt:lpstr>
      <vt:lpstr>Make sure the KPI is actionable</vt:lpstr>
      <vt:lpstr>Activity 2</vt:lpstr>
      <vt:lpstr>Risk-Adjusted Benchmarking</vt:lpstr>
      <vt:lpstr>What Is a Risk-Adjusted Return?</vt:lpstr>
      <vt:lpstr>Gist</vt:lpstr>
      <vt:lpstr>To Risk-Adjust or Not to Risk-Adjust? Yes</vt:lpstr>
      <vt:lpstr>Activity 3</vt:lpstr>
      <vt:lpstr>Presentation of Benchmarking Data</vt:lpstr>
      <vt:lpstr>What is benchmarking?</vt:lpstr>
      <vt:lpstr>Benchmarking Categories</vt:lpstr>
      <vt:lpstr>Approaches to Benchmarking</vt:lpstr>
      <vt:lpstr>Activity 4</vt:lpstr>
      <vt:lpstr>Intro into anomaly detection</vt:lpstr>
      <vt:lpstr>Simple outliers questions</vt:lpstr>
      <vt:lpstr>Anomaly detection demo</vt:lpstr>
      <vt:lpstr>Background materials</vt:lpstr>
      <vt:lpstr>Doing DDDM</vt:lpstr>
      <vt:lpstr>Problem Definitions</vt:lpstr>
      <vt:lpstr>Collecting Data</vt:lpstr>
      <vt:lpstr>Data Pipelines</vt:lpstr>
      <vt:lpstr>Data Preparation / Cleaning</vt:lpstr>
      <vt:lpstr>Understanding Data</vt:lpstr>
      <vt:lpstr>Model Building</vt:lpstr>
      <vt:lpstr>Model Validation</vt:lpstr>
      <vt:lpstr>Visualizations</vt:lpstr>
      <vt:lpstr>DDDM Applications</vt:lpstr>
      <vt:lpstr>DDDM Methodology: Iterative Learning Process</vt:lpstr>
      <vt:lpstr>Data Analytics Tools</vt:lpstr>
      <vt:lpstr>Open Source Tools</vt:lpstr>
      <vt:lpstr>DDDM: The Future</vt:lpstr>
      <vt:lpstr>Data Concept</vt:lpstr>
      <vt:lpstr>Using Data</vt:lpstr>
      <vt:lpstr>Steps To Create</vt:lpstr>
      <vt:lpstr>Education</vt:lpstr>
      <vt:lpstr>Beyond Education</vt:lpstr>
      <vt:lpstr>Applied Statistics</vt:lpstr>
      <vt:lpstr>Telling A Story</vt:lpstr>
      <vt:lpstr>Creating A story</vt:lpstr>
      <vt:lpstr>Step 1: Defining Objectives and Information Needs</vt:lpstr>
      <vt:lpstr>Step 2: Collecting Data</vt:lpstr>
      <vt:lpstr>Step 3: Analyzing Data</vt:lpstr>
      <vt:lpstr>Step 4: Presenting Information</vt:lpstr>
      <vt:lpstr>Step 5: Making Data-Driven Decisions</vt:lpstr>
      <vt:lpstr>About Google</vt:lpstr>
      <vt:lpstr>Defining objectives and information needs</vt:lpstr>
      <vt:lpstr>Collecting Data</vt:lpstr>
      <vt:lpstr>Collecting Data</vt:lpstr>
      <vt:lpstr>Analyzing Data</vt:lpstr>
      <vt:lpstr>Analyzing Data</vt:lpstr>
      <vt:lpstr>Presenting Information</vt:lpstr>
      <vt:lpstr>Making Data Driven Decisions</vt:lpstr>
      <vt:lpstr>Another Key Strategic Priority: The Earth</vt:lpstr>
      <vt:lpstr>The Fallacy of the Gut Feeling</vt:lpstr>
      <vt:lpstr>Confirmation Bias</vt:lpstr>
      <vt:lpstr>Confirmation Bias</vt:lpstr>
      <vt:lpstr>Anchor Bias</vt:lpstr>
      <vt:lpstr>Anchor Bias</vt:lpstr>
      <vt:lpstr>Retrievability Bias</vt:lpstr>
      <vt:lpstr>Regression Fallacy</vt:lpstr>
      <vt:lpstr>Hindsight Bias</vt:lpstr>
      <vt:lpstr>Hyperbolic Discounting Bias</vt:lpstr>
      <vt:lpstr>What to do about biases</vt:lpstr>
      <vt:lpstr>What is GroupThink?</vt:lpstr>
      <vt:lpstr>Congrats on completion</vt:lpstr>
    </vt:vector>
  </TitlesOfParts>
  <Company>Elephant Scale LLC &amp; LearningPatterns Inc.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Spark</dc:title>
  <dc:creator>Elephant Scale</dc:creator>
  <dc:subject>Spark</dc:subject>
  <cp:lastModifiedBy>mark</cp:lastModifiedBy>
  <cp:revision>4136</cp:revision>
  <cp:lastPrinted>2021-06-04T00:45:34Z</cp:lastPrinted>
  <dcterms:created xsi:type="dcterms:W3CDTF">2021-06-04T00:45:34Z</dcterms:created>
  <dcterms:modified xsi:type="dcterms:W3CDTF">2021-06-04T00:45:34Z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1033-11.1.0.10161</vt:lpwstr>
  </property>
</Properties>
</file>