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 sz="4200"/>
            </a:pPr>
            <a:r>
              <a:t>Secure Coding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Detailed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Threat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STRIDE attack classification</a:t>
            </a:r>
          </a:p>
          <a:p>
            <a:r>
              <a:t> Security terminology</a:t>
            </a:r>
          </a:p>
          <a:p>
            <a:r>
              <a:t> Threat modeling</a:t>
            </a:r>
          </a:p>
          <a:p>
            <a:r>
              <a:t> CVSS attack assessment</a:t>
            </a:r>
          </a:p>
          <a:p>
            <a:r>
              <a:t> Labs on threat modeling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Cross site scripting</a:t>
            </a:r>
          </a:p>
          <a:p>
            <a:r>
              <a:t> Malicious file execution</a:t>
            </a:r>
          </a:p>
          <a:p>
            <a:r>
              <a:t> Session hijacking</a:t>
            </a:r>
          </a:p>
          <a:p>
            <a:r>
              <a:t> Encryption</a:t>
            </a:r>
          </a:p>
          <a:p>
            <a:r>
              <a:t> Unsecured direct object reference</a:t>
            </a:r>
          </a:p>
          <a:p>
            <a:r>
              <a:t> Failure to authorize/hidden URLs</a:t>
            </a:r>
          </a:p>
          <a:p>
            <a:r>
              <a:t> Cross site request forgery (CSRF)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Security at high level, all the way from testing, deployment, and maintenance</a:t>
            </a:r>
          </a:p>
          <a:p>
            <a:pPr lvl="1"/>
            <a:r>
              <a:t> Start from non-functional requirements</a:t>
            </a:r>
          </a:p>
          <a:p>
            <a:r>
              <a:t> Layered design concepts</a:t>
            </a:r>
          </a:p>
          <a:p>
            <a:r>
              <a:t> Object layer</a:t>
            </a:r>
          </a:p>
          <a:p>
            <a:r>
              <a:t> Persistence layer</a:t>
            </a:r>
          </a:p>
          <a:p>
            <a:r>
              <a:t> Presentation layer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Countermeasures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Validation</a:t>
            </a:r>
          </a:p>
          <a:p>
            <a:r>
              <a:t> Validation controls</a:t>
            </a:r>
          </a:p>
          <a:p>
            <a:r>
              <a:t> Strong typing</a:t>
            </a:r>
          </a:p>
          <a:p>
            <a:r>
              <a:t> Regular expressions</a:t>
            </a:r>
          </a:p>
          <a:p>
            <a:r>
              <a:t> White list</a:t>
            </a:r>
          </a:p>
          <a:p>
            <a:r>
              <a:t> Scrubbing</a:t>
            </a:r>
          </a:p>
          <a:p>
            <a:r>
              <a:t> Black list</a:t>
            </a:r>
          </a:p>
          <a:p>
            <a:r>
              <a:t> Encoding</a:t>
            </a:r>
          </a:p>
          <a:p>
            <a:r>
              <a:t> CAPTCHA</a:t>
            </a:r>
          </a:p>
          <a:p>
            <a:r>
              <a:t> Honey pots</a:t>
            </a:r>
          </a:p>
          <a:p>
            <a:r>
              <a:t> Avoiding SQL injection</a:t>
            </a:r>
          </a:p>
          <a:p>
            <a:r>
              <a:t> Parametrizing queries/Prepared statements</a:t>
            </a:r>
          </a:p>
          <a:p>
            <a:r>
              <a:t> Stored procedures</a:t>
            </a:r>
          </a:p>
          <a:p>
            <a:r>
              <a:t> Entity Frameworks/Hibernate</a:t>
            </a:r>
          </a:p>
          <a:p>
            <a:r>
              <a:t> Avoiding cross site request forgeries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Modern security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Introduction to modern frameworks</a:t>
            </a:r>
          </a:p>
          <a:p>
            <a:pPr lvl="1"/>
            <a:r>
              <a:t> Vault</a:t>
            </a:r>
          </a:p>
          <a:p>
            <a:pPr lvl="1"/>
            <a:r>
              <a:t> Consul</a:t>
            </a:r>
          </a:p>
          <a:p>
            <a:pPr lvl="1"/>
            <a:r>
              <a:t> Anthos</a:t>
            </a:r>
          </a:p>
          <a:p>
            <a:r>
              <a:t> Modern security design patterns</a:t>
            </a:r>
          </a:p>
          <a:p>
            <a:pPr lvl="1"/>
            <a:r>
              <a:t> Dynamic secrets</a:t>
            </a:r>
          </a:p>
          <a:p>
            <a:pPr lvl="1"/>
            <a:r>
              <a:t> Automatic credential rotation</a:t>
            </a:r>
          </a:p>
          <a:p>
            <a:pPr lvl="1"/>
            <a:r>
              <a:t> Cubbyhole response wrapping</a:t>
            </a:r>
          </a:p>
          <a:p>
            <a:pPr lvl="1"/>
            <a:r>
              <a:t> Encryption as a service</a:t>
            </a:r>
          </a:p>
          <a:p>
            <a:r>
              <a:t> Where to go from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Authorization and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SSO (at least high-level)</a:t>
            </a:r>
          </a:p>
          <a:p>
            <a:r>
              <a:t> Spring security</a:t>
            </a:r>
          </a:p>
          <a:p>
            <a:r>
              <a:t> .NET authentication (just mention)</a:t>
            </a:r>
          </a:p>
          <a:p>
            <a:r>
              <a:t> Basic &amp; Digest</a:t>
            </a:r>
          </a:p>
          <a:p>
            <a:r>
              <a:t> Forms</a:t>
            </a:r>
          </a:p>
          <a:p>
            <a:r>
              <a:t> Windows authentication (just mention)</a:t>
            </a:r>
          </a:p>
          <a:p>
            <a:r>
              <a:t> JAAS and other Java authentication services</a:t>
            </a:r>
          </a:p>
          <a:p>
            <a:r>
              <a:t> Authorization</a:t>
            </a:r>
          </a:p>
          <a:p>
            <a:r>
              <a:t> Password security</a:t>
            </a:r>
          </a:p>
          <a:p>
            <a:r>
              <a:t> Brute force attacks</a:t>
            </a:r>
          </a:p>
          <a:p>
            <a:r>
              <a:t> Password resets</a:t>
            </a:r>
          </a:p>
          <a:p>
            <a:r>
              <a:t> Secret questions/answers</a:t>
            </a:r>
          </a:p>
          <a:p>
            <a:r>
              <a:t> SSL/TLS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Perfect Secrecy</a:t>
            </a:r>
          </a:p>
          <a:p>
            <a:r>
              <a:t> Asymmetric and symmetric encryption</a:t>
            </a:r>
          </a:p>
          <a:p>
            <a:r>
              <a:t> Session IDs</a:t>
            </a:r>
          </a:p>
          <a:p>
            <a:r>
              <a:t> Policies</a:t>
            </a:r>
          </a:p>
          <a:p>
            <a:r>
              <a:t> Hijacking/Fixation Attacks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Framework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Threading</a:t>
            </a:r>
          </a:p>
          <a:p>
            <a:r>
              <a:t> Privileges</a:t>
            </a:r>
          </a:p>
          <a:p>
            <a:r>
              <a:t> Audits/Logs</a:t>
            </a:r>
          </a:p>
          <a:p>
            <a:r>
              <a:t> Secure coding</a:t>
            </a:r>
          </a:p>
          <a:p>
            <a:r>
              <a:t> Encryption services</a:t>
            </a:r>
          </a:p>
          <a:p>
            <a:r>
              <a:t> Static code analysis</a:t>
            </a:r>
          </a:p>
          <a:p>
            <a:r>
              <a:t> Securing the API (both publishing and consuming API)</a:t>
            </a:r>
          </a:p>
          <a:p>
            <a:r>
              <a:t> JWT</a:t>
            </a:r>
          </a:p>
          <a:p>
            <a:r>
              <a:t> Dynamic code analysis (e.g. with Spotbugs)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Securing the runtime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Spring boot</a:t>
            </a:r>
          </a:p>
          <a:p>
            <a:r>
              <a:t> .NET (mention)</a:t>
            </a:r>
          </a:p>
          <a:p>
            <a:r>
              <a:t> Code Access</a:t>
            </a:r>
          </a:p>
          <a:p>
            <a:r>
              <a:t> GAC</a:t>
            </a:r>
          </a:p>
          <a:p>
            <a:r>
              <a:t> Strong named assemblies</a:t>
            </a:r>
          </a:p>
          <a:p>
            <a:r>
              <a:t> CLR</a:t>
            </a:r>
          </a:p>
          <a:p>
            <a:r>
              <a:t> Security Zones</a:t>
            </a:r>
          </a:p>
          <a:p>
            <a:r>
              <a:t> Permissions</a:t>
            </a:r>
          </a:p>
          <a:p>
            <a:r>
              <a:t> Security policy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Cybersecurity has risen to the top priority discussion items, and it is the subject of the US-Russia presidential communications.</a:t>
            </a:r>
            <a:r>
              <a:t> The number of ransomware attacks doubled in the past year, and other attacks are on the rise.</a:t>
            </a:r>
          </a:p>
          <a:p>
            <a:r>
              <a:t> This course teaches a comprehensive approach to cybersecurity. It starts with threat modeling, creating the lay of the land.</a:t>
            </a:r>
            <a:r>
              <a:t> It then continues with common attacks, with the principles of designing secure multi-layer systems, and goes into the details</a:t>
            </a:r>
            <a:r>
              <a:t> of secure coding for the target languages.</a:t>
            </a:r>
          </a:p>
          <a:p>
            <a:r>
              <a:t> Also included are securing runtime environments and modern security frameworks.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Zero-trust networks</a:t>
            </a:r>
          </a:p>
          <a:p>
            <a:r>
              <a:t> Artificial intelligence</a:t>
            </a:r>
          </a:p>
          <a:p>
            <a:r>
              <a:t> Quantum computing / cryptography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Developers, team leads, project managers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Introductory - Intermediate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Three days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Lectures and hands on labs. (50% - 50%)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Recommended: Cybersecurity awareness</a:t>
            </a:r>
          </a:p>
          <a:p>
            <a:r>
              <a:t> Comfortable developing code in the target environment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Zero Install: There is no need to install software on students' machines!</a:t>
            </a:r>
          </a:p>
          <a:p>
            <a:r>
              <a:t> A lab environment in the cloud will be provided for students.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Students will need the following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reasonably modern laptop with unrestricted connection to the Internet. Laptops with overly restrictive VPNs or firewalls may not work properly.</a:t>
            </a:r>
          </a:p>
          <a:p>
            <a:pPr lvl="1"/>
            <a:r>
              <a:t> A checklist to verify connectivity will be provided</a:t>
            </a:r>
          </a:p>
          <a:p>
            <a:r>
              <a:t> Chrome browser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