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2"/>
  </p:notesMasterIdLst>
  <p:handoutMasterIdLst>
    <p:handoutMasterId r:id="rId3"/>
  </p:handout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313" r:id="rId66"/>
    <p:sldId id="314" r:id="rId67"/>
    <p:sldId id="315" r:id="rId68"/>
    <p:sldId id="316" r:id="rId69"/>
    <p:sldId id="317" r:id="rId70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slide" Target="slides/slide35.xml"/><Relationship Id="rId44" Type="http://schemas.openxmlformats.org/officeDocument/2006/relationships/slide" Target="slides/slide36.xml"/><Relationship Id="rId45" Type="http://schemas.openxmlformats.org/officeDocument/2006/relationships/slide" Target="slides/slide37.xml"/><Relationship Id="rId46" Type="http://schemas.openxmlformats.org/officeDocument/2006/relationships/slide" Target="slides/slide38.xml"/><Relationship Id="rId47" Type="http://schemas.openxmlformats.org/officeDocument/2006/relationships/slide" Target="slides/slide39.xml"/><Relationship Id="rId48" Type="http://schemas.openxmlformats.org/officeDocument/2006/relationships/slide" Target="slides/slide40.xml"/><Relationship Id="rId49" Type="http://schemas.openxmlformats.org/officeDocument/2006/relationships/slide" Target="slides/slide41.xml"/><Relationship Id="rId50" Type="http://schemas.openxmlformats.org/officeDocument/2006/relationships/slide" Target="slides/slide42.xml"/><Relationship Id="rId51" Type="http://schemas.openxmlformats.org/officeDocument/2006/relationships/slide" Target="slides/slide43.xml"/><Relationship Id="rId52" Type="http://schemas.openxmlformats.org/officeDocument/2006/relationships/slide" Target="slides/slide44.xml"/><Relationship Id="rId53" Type="http://schemas.openxmlformats.org/officeDocument/2006/relationships/slide" Target="slides/slide45.xml"/><Relationship Id="rId54" Type="http://schemas.openxmlformats.org/officeDocument/2006/relationships/slide" Target="slides/slide46.xml"/><Relationship Id="rId55" Type="http://schemas.openxmlformats.org/officeDocument/2006/relationships/slide" Target="slides/slide47.xml"/><Relationship Id="rId56" Type="http://schemas.openxmlformats.org/officeDocument/2006/relationships/slide" Target="slides/slide48.xml"/><Relationship Id="rId57" Type="http://schemas.openxmlformats.org/officeDocument/2006/relationships/slide" Target="slides/slide49.xml"/><Relationship Id="rId58" Type="http://schemas.openxmlformats.org/officeDocument/2006/relationships/slide" Target="slides/slide50.xml"/><Relationship Id="rId59" Type="http://schemas.openxmlformats.org/officeDocument/2006/relationships/slide" Target="slides/slide51.xml"/><Relationship Id="rId60" Type="http://schemas.openxmlformats.org/officeDocument/2006/relationships/slide" Target="slides/slide52.xml"/><Relationship Id="rId61" Type="http://schemas.openxmlformats.org/officeDocument/2006/relationships/slide" Target="slides/slide53.xml"/><Relationship Id="rId62" Type="http://schemas.openxmlformats.org/officeDocument/2006/relationships/slide" Target="slides/slide54.xml"/><Relationship Id="rId63" Type="http://schemas.openxmlformats.org/officeDocument/2006/relationships/slide" Target="slides/slide55.xml"/><Relationship Id="rId64" Type="http://schemas.openxmlformats.org/officeDocument/2006/relationships/slide" Target="slides/slide56.xml"/><Relationship Id="rId65" Type="http://schemas.openxmlformats.org/officeDocument/2006/relationships/slide" Target="slides/slide57.xml"/><Relationship Id="rId66" Type="http://schemas.openxmlformats.org/officeDocument/2006/relationships/slide" Target="slides/slide58.xml"/><Relationship Id="rId67" Type="http://schemas.openxmlformats.org/officeDocument/2006/relationships/slide" Target="slides/slide59.xml"/><Relationship Id="rId68" Type="http://schemas.openxmlformats.org/officeDocument/2006/relationships/slide" Target="slides/slide60.xml"/><Relationship Id="rId69" Type="http://schemas.openxmlformats.org/officeDocument/2006/relationships/slide" Target="slides/slide61.xml"/><Relationship Id="rId70" Type="http://schemas.openxmlformats.org/officeDocument/2006/relationships/slide" Target="slides/slide62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elephantscale/secure-coding-labs/tree/main/sonarqube" TargetMode="Externa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iki.sei.cmu.edu/confluence/display/java/SEI+CERT+Oracle+Coding+Standard+for+Java" TargetMode="External"/><Relationship Id="rId3" Type="http://schemas.openxmlformats.org/officeDocument/2006/relationships/image" Target="../media/image17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Defensive programming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1400"/>
            </a:pPr>
            <a:r>
              <a:t>Rule 1: Never Assume Anything
</a:t>
            </a:r>
            <a:r>
              <a:rPr b="1"/>
              <a:t>Rule 2: Use Standards
</a:t>
            </a:r>
            <a:r>
              <a:t>Rule 3: Code Simple
</a:t>
            </a:r>
            <a:r>
              <a:t>Error handling in Java EE
</a:t>
            </a:r>
            <a:r>
              <a:t>Type annotation
</a:t>
            </a:r>
            <a:r>
              <a:t>Checker Framework
</a:t>
            </a:r>
            <a:r>
              <a:t>Application-layer security
</a:t>
            </a:r>
            <a:r>
              <a:t>Transport-layer security
</a:t>
            </a:r>
            <a:r>
              <a:t>Message-layer security
</a:t>
            </a:r>
            <a:r>
              <a:t>Secure connection with SSL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Rule 2: Use Standards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Coding 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Makes code coherent and easy to understand</a:t>
            </a:r>
          </a:p>
          <a:p>
            <a:r>
              <a:t> Debugging gets easier</a:t>
            </a:r>
          </a:p>
          <a:p>
            <a:r>
              <a:t> Wide range of topics</a:t>
            </a:r>
          </a:p>
          <a:p>
            <a:r>
              <a:t> Variable naming</a:t>
            </a:r>
          </a:p>
          <a:p>
            <a:r>
              <a:t> Indentation</a:t>
            </a:r>
          </a:p>
          <a:p>
            <a:r>
              <a:t> Position of brackets</a:t>
            </a:r>
          </a:p>
          <a:p>
            <a:r>
              <a:t> Content of header files</a:t>
            </a:r>
          </a:p>
          <a:p>
            <a:r>
              <a:t> Function declaration</a:t>
            </a:r>
          </a:p>
          <a:p>
            <a:r>
              <a:t> And many more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Variable Naming: Hungarian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Is a Naming standard</a:t>
            </a:r>
          </a:p>
          <a:p>
            <a:r>
              <a:t> Starts with one or more lower-case letters that are mnemonics for the type or purpose of the variable:</a:t>
            </a:r>
          </a:p>
          <a:p>
            <a:r>
              <a:t> iAge: integer type age</a:t>
            </a:r>
          </a:p>
          <a:p>
            <a:r>
              <a:t> szName: zero-terminated name string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Do not use constant values in the code</a:t>
            </a:r>
          </a:p>
          <a:p>
            <a:r>
              <a:t> Difficult to understand</a:t>
            </a:r>
          </a:p>
          <a:p>
            <a:r>
              <a:t> Difficult to maintain</a:t>
            </a:r>
          </a:p>
          <a:p>
            <a:r>
              <a:t> example:</a:t>
            </a:r>
            <a:r>
              <a:rPr>
                <a:latin typeface="Courier New"/>
              </a:rPr>
              <a:t> int Fr = (4.3/1.25)*N;</a:t>
            </a:r>
          </a:p>
          <a:p>
            <a:r>
              <a:t> Use constant variable instead</a:t>
            </a:r>
          </a:p>
          <a:p>
            <a:r>
              <a:rPr>
                <a:latin typeface="Courier New"/>
              </a:rPr>
              <a:t> cons int PI = 3.1415</a:t>
            </a:r>
          </a:p>
          <a:p>
            <a:r>
              <a:rPr>
                <a:latin typeface="Courier New"/>
              </a:rPr>
              <a:t> int Surface = PI * r * r;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1400"/>
            </a:pPr>
            <a:r>
              <a:t>Rule 1: Never Assume Anything
</a:t>
            </a:r>
            <a:r>
              <a:t>Rule 2: Use Standards
</a:t>
            </a:r>
            <a:r>
              <a:rPr b="1"/>
              <a:t>Rule 3: Code Simple
</a:t>
            </a:r>
            <a:r>
              <a:t>Error handling in Java EE
</a:t>
            </a:r>
            <a:r>
              <a:t>Type annotation
</a:t>
            </a:r>
            <a:r>
              <a:t>Checker Framework
</a:t>
            </a:r>
            <a:r>
              <a:t>Application-layer security
</a:t>
            </a:r>
            <a:r>
              <a:t>Transport-layer security
</a:t>
            </a:r>
            <a:r>
              <a:t>Message-layer security
</a:t>
            </a:r>
            <a:r>
              <a:t>Secure connection with SSL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Rule 3: Code Simple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See functions as a contract</a:t>
            </a:r>
          </a:p>
          <a:p>
            <a:r>
              <a:t> Given input, the execute a specific task</a:t>
            </a:r>
          </a:p>
          <a:p>
            <a:r>
              <a:t> They should not able to do anything else rather than the specified task</a:t>
            </a:r>
          </a:p>
          <a:p>
            <a:r>
              <a:t> Exception handling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Refactoring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Is a technique for restructuring the code, changing its internal structure whithout any change in external behavior</a:t>
            </a:r>
          </a:p>
          <a:p>
            <a:r>
              <a:t> Does not fix the bugs</a:t>
            </a:r>
          </a:p>
          <a:p>
            <a:r>
              <a:t> Can be used for battling feature creep:</a:t>
            </a:r>
          </a:p>
          <a:p>
            <a:r>
              <a:t> Added features during coding</a:t>
            </a:r>
          </a:p>
          <a:p>
            <a:r>
              <a:t> Usually cause problems</a:t>
            </a:r>
          </a:p>
          <a:p>
            <a:r>
              <a:t> Keeps your application simple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Third-Party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Code reuse a safe choice</a:t>
            </a:r>
          </a:p>
          <a:p>
            <a:r>
              <a:t> More stable and secure than what you make in a limited time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1400"/>
            </a:pPr>
            <a:r>
              <a:t>Rule 1: Never Assume Anything
</a:t>
            </a:r>
            <a:r>
              <a:t>Rule 2: Use Standards
</a:t>
            </a:r>
            <a:r>
              <a:t>Rule 3: Code Simple
</a:t>
            </a:r>
            <a:r>
              <a:rPr b="1"/>
              <a:t>Error handling in Java EE
</a:t>
            </a:r>
            <a:r>
              <a:t>Type annotation
</a:t>
            </a:r>
            <a:r>
              <a:t>Checker Framework
</a:t>
            </a:r>
            <a:r>
              <a:t>Application-layer security
</a:t>
            </a:r>
            <a:r>
              <a:t>Transport-layer security
</a:t>
            </a:r>
            <a:r>
              <a:t>Message-layer security
</a:t>
            </a:r>
            <a:r>
              <a:t>Secure connection with SSL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Error handling in Java 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 servlet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855200" cy="2921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An approach to improve software and source code, in terms of:</a:t>
            </a:r>
          </a:p>
          <a:p>
            <a:pPr lvl="1"/>
            <a:r>
              <a:t> general quality, reducing bugs</a:t>
            </a:r>
          </a:p>
          <a:p>
            <a:pPr lvl="1"/>
            <a:r>
              <a:t> Making it comprehensible, or understandable</a:t>
            </a:r>
          </a:p>
          <a:p>
            <a:pPr lvl="1"/>
            <a:r>
              <a:t> Predictable behavior against unexpected inputs or user actions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Default 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Let us deploy our servlet here</a:t>
            </a:r>
          </a:p>
          <a:p>
            <a:pPr lvl="1"/>
            <a:r>
              <a:t> http://localhost:8080/javax-servlets</a:t>
            </a:r>
          </a:p>
          <a:p>
            <a:r>
              <a:t> Now, let us look at the error here</a:t>
            </a:r>
          </a:p>
          <a:p>
            <a:pPr lvl="1"/>
            <a:r>
              <a:t> http://localhost:8080/javax-servlets/randomError</a:t>
            </a:r>
          </a:p>
          <a:p>
            <a:r>
              <a:t> What happens? We see the generic error</a:t>
            </a:r>
          </a:p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servlet-erro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3108960"/>
            <a:ext cx="7507224" cy="367731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 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Custom error handling</a:t>
            </a:r>
          </a:p>
          <a:p>
            <a:pPr lvl="1"/>
            <a:r>
              <a:t> Goes into web.xml file descriptor</a:t>
            </a:r>
          </a:p>
          <a:p>
            <a:r>
              <a:t> Status code error handling</a:t>
            </a:r>
          </a:p>
          <a:p>
            <a:pPr lvl="1"/>
            <a:r>
              <a:t> map HTTP error codes (client and server) to</a:t>
            </a:r>
          </a:p>
          <a:p>
            <a:pPr lvl="2"/>
            <a:r>
              <a:t> a static HTML error page or</a:t>
            </a:r>
          </a:p>
          <a:p>
            <a:pPr lvl="2"/>
            <a:r>
              <a:t> an error handling servlet</a:t>
            </a:r>
          </a:p>
          <a:p>
            <a:r>
              <a:t> Exception type error handling</a:t>
            </a:r>
          </a:p>
          <a:p>
            <a:pPr lvl="1"/>
            <a:r>
              <a:t> map exception types to</a:t>
            </a:r>
          </a:p>
          <a:p>
            <a:pPr lvl="2"/>
            <a:r>
              <a:t> static HTML error pages or</a:t>
            </a:r>
          </a:p>
          <a:p>
            <a:pPr lvl="2"/>
            <a:r>
              <a:t> an error handling servlet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With an HTML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8915400" cy="192910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With a 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Handling policy for java.lang.Exception</a:t>
            </a:r>
          </a:p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11226800" cy="2921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1400"/>
            </a:pPr>
            <a:r>
              <a:t>Rule 1: Never Assume Anything
</a:t>
            </a:r>
            <a:r>
              <a:t>Rule 2: Use Standards
</a:t>
            </a:r>
            <a:r>
              <a:t>Rule 3: Code Simple
</a:t>
            </a:r>
            <a:r>
              <a:t>Error handling in Java EE
</a:t>
            </a:r>
            <a:r>
              <a:rPr b="1"/>
              <a:t>Type annotation
</a:t>
            </a:r>
            <a:r>
              <a:t>Checker Framework
</a:t>
            </a:r>
            <a:r>
              <a:t>Application-layer security
</a:t>
            </a:r>
            <a:r>
              <a:t>Transport-layer security
</a:t>
            </a:r>
            <a:r>
              <a:t>Message-layer security
</a:t>
            </a:r>
            <a:r>
              <a:t>Secure connection with SSL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Type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 Annotations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Annotations that can be placed anywhere you use a type</a:t>
            </a:r>
          </a:p>
          <a:p>
            <a:pPr lvl="1"/>
            <a:r>
              <a:t> the new operator</a:t>
            </a:r>
          </a:p>
          <a:p>
            <a:pPr lvl="1"/>
            <a:r>
              <a:t> type casts</a:t>
            </a:r>
          </a:p>
          <a:p>
            <a:pPr lvl="1"/>
            <a:r>
              <a:t> implements clauses</a:t>
            </a:r>
          </a:p>
          <a:p>
            <a:pPr lvl="1"/>
            <a:r>
              <a:t> throws clauses</a:t>
            </a:r>
          </a:p>
          <a:p>
            <a:r>
              <a:t> Benefits</a:t>
            </a:r>
          </a:p>
          <a:p>
            <a:pPr lvl="1"/>
            <a:r>
              <a:t> Improved analysis of Java</a:t>
            </a:r>
          </a:p>
          <a:p>
            <a:pPr lvl="1"/>
            <a:r>
              <a:t> Stronger type checking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Simple Type Annotations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>
            <a:r>
              <a:t> With constructors</a:t>
            </a:r>
          </a:p>
          <a:p/>
          <a:p>
            <a:r>
              <a:t> For exceptions</a:t>
            </a:r>
          </a:p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6807200" cy="1054100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31136"/>
            <a:ext cx="9398000" cy="520700"/>
          </a:xfrm>
          <a:prstGeom prst="rect">
            <a:avLst/>
          </a:prstGeom>
        </p:spPr>
      </p:pic>
      <p:pic>
        <p:nvPicPr>
          <p:cNvPr id="7" name="Picture 6" descr="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08960"/>
            <a:ext cx="8915400" cy="55055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1400"/>
            </a:pPr>
            <a:r>
              <a:t>Rule 1: Never Assume Anything
</a:t>
            </a:r>
            <a:r>
              <a:t>Rule 2: Use Standards
</a:t>
            </a:r>
            <a:r>
              <a:t>Rule 3: Code Simple
</a:t>
            </a:r>
            <a:r>
              <a:t>Error handling in Java EE
</a:t>
            </a:r>
            <a:r>
              <a:t>Type annotation
</a:t>
            </a:r>
            <a:r>
              <a:rPr b="1"/>
              <a:t>Checker Framework
</a:t>
            </a:r>
            <a:r>
              <a:t>Application-layer security
</a:t>
            </a:r>
            <a:r>
              <a:t>Transport-layer security
</a:t>
            </a:r>
            <a:r>
              <a:t>Message-layer security
</a:t>
            </a:r>
            <a:r>
              <a:t>Secure connection with SSL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Checker Framework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the Checker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Helps get rid of</a:t>
            </a:r>
          </a:p>
          <a:p>
            <a:pPr lvl="1"/>
            <a:r>
              <a:t> null pointer exceptions</a:t>
            </a:r>
          </a:p>
          <a:p>
            <a:pPr lvl="1"/>
            <a:r>
              <a:t> unintended side effects</a:t>
            </a:r>
          </a:p>
          <a:p>
            <a:pPr lvl="1"/>
            <a:r>
              <a:t> SQL injections</a:t>
            </a:r>
          </a:p>
          <a:p>
            <a:pPr lvl="1"/>
            <a:r>
              <a:t> concurrency errors</a:t>
            </a:r>
          </a:p>
          <a:p>
            <a:pPr lvl="1"/>
            <a:r>
              <a:t> mistaken equality tests</a:t>
            </a:r>
          </a:p>
          <a:p>
            <a:pPr lvl="1"/>
            <a:r>
              <a:t> other run-time errors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Download the Checker Framework distribution</a:t>
            </a:r>
          </a:p>
          <a:p>
            <a:r>
              <a:t> Unzip it to create a checker-framework directory.</a:t>
            </a:r>
          </a:p>
          <a:p>
            <a:r>
              <a:t> (Optional) Configure</a:t>
            </a:r>
          </a:p>
          <a:p>
            <a:r>
              <a:t> IDE</a:t>
            </a:r>
          </a:p>
          <a:p>
            <a:r>
              <a:t> build system</a:t>
            </a:r>
          </a:p>
          <a:p>
            <a:r>
              <a:t> command shell to include the Checker Framework on the classpath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Rules of defensive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Rule 1: Never assume anything</a:t>
            </a:r>
          </a:p>
          <a:p>
            <a:r>
              <a:t> Rule 2: Use standards</a:t>
            </a:r>
          </a:p>
          <a:p>
            <a:r>
              <a:t> Rule 3: Code simple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Using The Checker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8636000" cy="21209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Introduce an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 Get an error message</a:t>
            </a:r>
          </a:p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4826000" cy="520700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2224"/>
            <a:ext cx="6654800" cy="15875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1400"/>
            </a:pPr>
            <a:r>
              <a:t>Rule 1: Never Assume Anything
</a:t>
            </a:r>
            <a:r>
              <a:t>Rule 2: Use Standards
</a:t>
            </a:r>
            <a:r>
              <a:t>Rule 3: Code Simple
</a:t>
            </a:r>
            <a:r>
              <a:t>Error handling in Java EE
</a:t>
            </a:r>
            <a:r>
              <a:t>Type annotation
</a:t>
            </a:r>
            <a:r>
              <a:t>Checker Framework
</a:t>
            </a:r>
            <a:r>
              <a:rPr b="1"/>
              <a:t>Application-layer security
</a:t>
            </a:r>
            <a:r>
              <a:t>Transport-layer security
</a:t>
            </a:r>
            <a:r>
              <a:t>Message-layer security
</a:t>
            </a:r>
            <a:r>
              <a:t>Secure connection with SSL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Application-layer security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application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 layer in the Open Systems Interconnection (OSI) seven-layer model</a:t>
            </a:r>
          </a:p>
          <a:p>
            <a:r>
              <a:t> And in the TCP/IP protocol suite</a:t>
            </a:r>
          </a:p>
          <a:p>
            <a:r>
              <a:t> Consists of protocols that focus on process-to-process communication</a:t>
            </a:r>
          </a:p>
          <a:p>
            <a:r>
              <a:t> across an IP network</a:t>
            </a:r>
          </a:p>
          <a:p>
            <a:r>
              <a:t> Provides a firm communication interface and end-user services</a:t>
            </a:r>
          </a:p>
          <a:p>
            <a:r>
              <a:t> Security is provided through app-to-app negotiations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1400"/>
            </a:pPr>
            <a:r>
              <a:t>Rule 1: Never Assume Anything
</a:t>
            </a:r>
            <a:r>
              <a:t>Rule 2: Use Standards
</a:t>
            </a:r>
            <a:r>
              <a:t>Rule 3: Code Simple
</a:t>
            </a:r>
            <a:r>
              <a:t>Error handling in Java EE
</a:t>
            </a:r>
            <a:r>
              <a:t>Type annotation
</a:t>
            </a:r>
            <a:r>
              <a:t>Checker Framework
</a:t>
            </a:r>
            <a:r>
              <a:t>Application-layer security
</a:t>
            </a:r>
            <a:r>
              <a:rPr b="1"/>
              <a:t>Transport-layer security
</a:t>
            </a:r>
            <a:r>
              <a:t>Message-layer security
</a:t>
            </a:r>
            <a:r>
              <a:t>Secure connection with SSL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Transport-layer security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Transport-layer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Cryptographic protocols</a:t>
            </a:r>
          </a:p>
          <a:p>
            <a:r>
              <a:t> Designed to provide communications security</a:t>
            </a:r>
          </a:p>
          <a:p>
            <a:r>
              <a:t> Over a computer network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Where Transport-layer Security is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Web browsing</a:t>
            </a:r>
          </a:p>
          <a:p>
            <a:r>
              <a:t> Email</a:t>
            </a:r>
          </a:p>
          <a:p>
            <a:r>
              <a:t> Instant messaging</a:t>
            </a:r>
          </a:p>
          <a:p>
            <a:r>
              <a:t> Voice over IP (VoIP)</a:t>
            </a:r>
          </a:p>
          <a:p>
            <a:r>
              <a:t> Websites use TLS</a:t>
            </a:r>
          </a:p>
          <a:p>
            <a:pPr lvl="1"/>
            <a:r>
              <a:t> To secure all communications</a:t>
            </a:r>
          </a:p>
          <a:p>
            <a:pPr lvl="2"/>
            <a:r>
              <a:t> servers</a:t>
            </a:r>
          </a:p>
          <a:p>
            <a:pPr lvl="2"/>
            <a:r>
              <a:t> web browsers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Where Transport-layer Security is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Aims</a:t>
            </a:r>
          </a:p>
          <a:p>
            <a:pPr lvl="1"/>
            <a:r>
              <a:t> Privacy</a:t>
            </a:r>
          </a:p>
          <a:p>
            <a:pPr lvl="1"/>
            <a:r>
              <a:t> Data integrity</a:t>
            </a:r>
          </a:p>
          <a:p>
            <a:r>
              <a:t> Properties</a:t>
            </a:r>
          </a:p>
          <a:p>
            <a:pPr lvl="1"/>
            <a:r>
              <a:t> The connection is private (or secure)</a:t>
            </a:r>
          </a:p>
          <a:p>
            <a:pPr lvl="1"/>
            <a:r>
              <a:t> Uses symmetric cryptography</a:t>
            </a:r>
          </a:p>
          <a:p>
            <a:pPr lvl="2"/>
            <a:r>
              <a:t> to encrypt the data transmitted</a:t>
            </a:r>
          </a:p>
          <a:p>
            <a:pPr lvl="1"/>
            <a:r>
              <a:t> The identity of the communicating parties can be authenticated</a:t>
            </a:r>
          </a:p>
          <a:p>
            <a:pPr lvl="2"/>
            <a:r>
              <a:t> using public-key cryptography</a:t>
            </a:r>
          </a:p>
          <a:p>
            <a:pPr lvl="1"/>
            <a:r>
              <a:t> The connection is reliable</a:t>
            </a:r>
          </a:p>
          <a:p>
            <a:pPr lvl="2"/>
            <a:r>
              <a:t> Each message transmitted includes a message integrity check</a:t>
            </a:r>
          </a:p>
          <a:p>
            <a:pPr lvl="2"/>
            <a:r>
              <a:t> Uses a message authentication code</a:t>
            </a:r>
          </a:p>
          <a:p>
            <a:pPr lvl="2"/>
            <a:r>
              <a:t> Prevents undetected loss or alteration of the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1400"/>
            </a:pPr>
            <a:r>
              <a:t>Rule 1: Never Assume Anything
</a:t>
            </a:r>
            <a:r>
              <a:t>Rule 2: Use Standards
</a:t>
            </a:r>
            <a:r>
              <a:t>Rule 3: Code Simple
</a:t>
            </a:r>
            <a:r>
              <a:t>Error handling in Java EE
</a:t>
            </a:r>
            <a:r>
              <a:t>Type annotation
</a:t>
            </a:r>
            <a:r>
              <a:t>Checker Framework
</a:t>
            </a:r>
            <a:r>
              <a:t>Application-layer security
</a:t>
            </a:r>
            <a:r>
              <a:t>Transport-layer security
</a:t>
            </a:r>
            <a:r>
              <a:rPr b="1"/>
              <a:t>Message-layer security
</a:t>
            </a:r>
            <a:r>
              <a:t>Secure connection with SSL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Message-layer security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Securing the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More flexible than TLS</a:t>
            </a:r>
          </a:p>
          <a:p>
            <a:pPr lvl="1"/>
            <a:r>
              <a:t> parts of the message can be signed or encrypted</a:t>
            </a:r>
          </a:p>
          <a:p>
            <a:pPr lvl="1"/>
            <a:r>
              <a:t> rather than the entire message</a:t>
            </a:r>
          </a:p>
          <a:p>
            <a:r>
              <a:t> intermediaries are able to view parts of the message intended for them</a:t>
            </a:r>
          </a:p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7744" y="3108960"/>
          <a:ext cx="8915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  <a:gridCol w="2971800"/>
              </a:tblGrid>
              <a:tr h="457200">
                <a:tc>
                  <a:txBody>
                    <a:bodyPr/>
                    <a:lstStyle/>
                    <a:p>
                      <a:r>
                        <a:t>Factor to Consider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Transport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Message Layer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Your application  interacts directly  with the Web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Transport layer HTTPS provides full message protection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Message layer message protection usually requires more  work and overhead than transport layer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/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1400"/>
            </a:pPr>
            <a:r>
              <a:rPr b="1"/>
              <a:t>Rule 1: Never Assume Anything
</a:t>
            </a:r>
            <a:r>
              <a:t>Rule 2: Use Standards
</a:t>
            </a:r>
            <a:r>
              <a:t>Rule 3: Code Simple
</a:t>
            </a:r>
            <a:r>
              <a:t>Error handling in Java EE
</a:t>
            </a:r>
            <a:r>
              <a:t>Type annotation
</a:t>
            </a:r>
            <a:r>
              <a:t>Checker Framework
</a:t>
            </a:r>
            <a:r>
              <a:t>Application-layer security
</a:t>
            </a:r>
            <a:r>
              <a:t>Transport-layer security
</a:t>
            </a:r>
            <a:r>
              <a:t>Message-layer security
</a:t>
            </a:r>
            <a:r>
              <a:t>Secure connection with SSL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Rule 1: Never Assume Anything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 encryption mechanism is a digital coding system to preserve confidentiality and integrity of data</a:t>
            </a:r>
          </a:p>
          <a:p>
            <a:r>
              <a:t> Encoding plaintext data into a protected and unreadable format</a:t>
            </a:r>
          </a:p>
          <a:p>
            <a:r>
              <a:t> Cipher: A standardized algorithm to transform original</a:t>
            </a:r>
            <a:r>
              <a:rPr>
                <a:latin typeface="Courier New"/>
              </a:rPr>
              <a:t> plaintext</a:t>
            </a:r>
            <a:r>
              <a:t> data into encrypted data (</a:t>
            </a:r>
            <a:r>
              <a:rPr>
                <a:latin typeface="Courier New"/>
              </a:rPr>
              <a:t> ciphertext</a:t>
            </a:r>
            <a:r>
              <a:t> ) and vice versa</a:t>
            </a:r>
          </a:p>
          <a:p>
            <a:r>
              <a:t> The cipher is publicly known</a:t>
            </a:r>
          </a:p>
          <a:p>
            <a:r>
              <a:rPr>
                <a:latin typeface="Courier New"/>
              </a:rPr>
              <a:t> Encryption Key</a:t>
            </a:r>
            <a:r>
              <a:t> is used during the transformation</a:t>
            </a:r>
          </a:p>
          <a:p>
            <a:r>
              <a:t> Usually secret and shared among authorized parties</a:t>
            </a:r>
          </a:p>
          <a:p>
            <a:r>
              <a:t> Decryption is the revers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Encryption, cont'd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Protection against:</a:t>
            </a:r>
          </a:p>
          <a:p>
            <a:r>
              <a:t> Traffic eavesdropping</a:t>
            </a:r>
          </a:p>
          <a:p>
            <a:r>
              <a:t> Malicious intermediary</a:t>
            </a:r>
          </a:p>
          <a:p>
            <a:r>
              <a:t> Insufficient authorization</a:t>
            </a:r>
          </a:p>
          <a:p>
            <a:r>
              <a:t> Overlapping trust boundaries security threats</a:t>
            </a:r>
          </a:p>
          <a:p>
            <a:r>
              <a:t> Two types of encryption:</a:t>
            </a:r>
          </a:p>
          <a:p>
            <a:r>
              <a:t> Symmetric (same key to encrypt and decrypt)</a:t>
            </a:r>
          </a:p>
          <a:p>
            <a:r>
              <a:t> Asymmetric (two keys,,one the inverse of the other)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Symmetric Key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Make use of a number of classical encryption techniques</a:t>
            </a:r>
          </a:p>
          <a:p>
            <a:r>
              <a:t> Substitution</a:t>
            </a:r>
          </a:p>
          <a:p>
            <a:r>
              <a:t> Each character in the text is replaced by another character of the same or different alphabet</a:t>
            </a:r>
          </a:p>
          <a:p>
            <a:r>
              <a:t> Transposition</a:t>
            </a:r>
          </a:p>
          <a:p>
            <a:r>
              <a:t> The order, but not the value, of the characters in the text is changed</a:t>
            </a:r>
          </a:p>
          <a:p>
            <a:r>
              <a:t> Iteration of the same steps multiple times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Example: An Old Technique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caes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7507224" cy="4915153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Of Symmetric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It is understandable and easy to use</a:t>
            </a:r>
          </a:p>
          <a:p>
            <a:r>
              <a:t> It is efficient</a:t>
            </a:r>
          </a:p>
          <a:p>
            <a:r>
              <a:t> Efficiency is a key consideration when messages are transmitted frequently and/or are lengthy</a:t>
            </a:r>
          </a:p>
          <a:p>
            <a:r>
              <a:t> Can be used for many other applications (hash functions, pseudo-random number generators, digital signatures)</a:t>
            </a:r>
          </a:p>
          <a:p>
            <a:r>
              <a:t> Can be easily combined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 users must share the same secret key</a:t>
            </a:r>
          </a:p>
          <a:p>
            <a:r>
              <a:t> During transmission of the key, someone may intercept the key</a:t>
            </a:r>
          </a:p>
          <a:p>
            <a:r>
              <a:t> The number of keys requires increases at a rapid rate as the number of users in the network increases</a:t>
            </a:r>
          </a:p>
          <a:p>
            <a:r>
              <a:t> Because of these reasons, secret key management  challenges are significant</a:t>
            </a:r>
          </a:p>
          <a:p>
            <a:r>
              <a:t> A key distribution center (KDC) -a trusted third party- may be used for managing and distributing keys</a:t>
            </a:r>
          </a:p>
          <a:p>
            <a:r>
              <a:t> Secret key cryptography cannot provide an assurance of authentication</a:t>
            </a:r>
          </a:p>
          <a:p>
            <a:r>
              <a:t> Problem of non-repudiation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Asymmetric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 pair of private and public keys</a:t>
            </a:r>
          </a:p>
          <a:p>
            <a:r>
              <a:t> Private key remains with the owner; public key is distributed</a:t>
            </a:r>
          </a:p>
          <a:p>
            <a:r>
              <a:t> This solves the key distribution problem encountered in the use of secret keys</a:t>
            </a:r>
          </a:p>
          <a:p>
            <a:r>
              <a:t> One may own more than one keys pairs</a:t>
            </a:r>
          </a:p>
          <a:p>
            <a:r>
              <a:t> Knowledge of public key does not help in finding/deriving the related private key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Asymmetric Cryptography, cont'd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Keys are related and complementary</a:t>
            </a:r>
          </a:p>
          <a:p>
            <a:r>
              <a:t> Plaintext encrypted with a private key can be decrypted using the related public key, and vice versa</a:t>
            </a:r>
          </a:p>
          <a:p>
            <a:r>
              <a:t> Public key encryption provides confidentiality, but does not offer integrity nor authenticity</a:t>
            </a:r>
          </a:p>
          <a:p>
            <a:r>
              <a:t> This is the base for the digital signatures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Asymmetric Encryption Cipher: RSA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Created by Rivest, Shamir, and Adelman, named RSA</a:t>
            </a:r>
          </a:p>
          <a:p>
            <a:r>
              <a:t> Based on the notion that a product of two large prime numbers cannot be easily factored to determine the two prime numbers</a:t>
            </a:r>
          </a:p>
          <a:p>
            <a:r>
              <a:t> That is, going from results (the product of prime numbers) to inputs (prime numbers) is a nearly impossible task</a:t>
            </a:r>
          </a:p>
          <a:p>
            <a:r>
              <a:t> Although a public key is related to private key, it is nearly impossible to calculate the private key using the knowledge of its related public key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RSA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Consider blocks as large numbers</a:t>
            </a:r>
          </a:p>
          <a:p>
            <a:r>
              <a:t> Example: 2048 bit long number ~617 decimal long nmber</a:t>
            </a:r>
          </a:p>
          <a:p>
            <a:r>
              <a:t> Uses the modular arithmetic (residuals)</a:t>
            </a:r>
          </a:p>
          <a:p>
            <a:r>
              <a:t> Example: 73 = 70 + 3 = 14 * 5 + 3 &gt;&gt; 73 mod 5 = 3</a:t>
            </a:r>
          </a:p>
          <a:p>
            <a:r>
              <a:t> Encryption and decryption are based on the concept of modular inverses:</a:t>
            </a:r>
          </a:p>
          <a:p>
            <a:r>
              <a:t> X is the inverse of Y modulo Z if X*Y=1 modulo Z</a:t>
            </a:r>
          </a:p>
          <a:p>
            <a:r>
              <a:t> Then (m^x)^y = (m^y)^x = m^1 = 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Input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User's input and actions are not trustable</a:t>
            </a:r>
          </a:p>
          <a:p>
            <a:r>
              <a:t> All input and actions must be validated</a:t>
            </a:r>
          </a:p>
          <a:p>
            <a:r>
              <a:t> Handle exceptions:</a:t>
            </a:r>
          </a:p>
          <a:p>
            <a:r>
              <a:t> Terminate</a:t>
            </a:r>
          </a:p>
          <a:p>
            <a:r>
              <a:t> Retry</a:t>
            </a:r>
          </a:p>
          <a:p>
            <a:r>
              <a:t> Warning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of Public Key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There is no need to communicate private key</a:t>
            </a:r>
          </a:p>
          <a:p>
            <a:r>
              <a:t> Related public key is widely distributed (not secret)</a:t>
            </a:r>
          </a:p>
          <a:p>
            <a:r>
              <a:t> A sender who private-key encrypts the message or any part thereof can be authenticated because no one else is supposed to have the sender's private key</a:t>
            </a:r>
          </a:p>
          <a:p>
            <a:r>
              <a:t> External parties can confidentially communicate with an owner of the key pair by sending a message encrypted using the owner's public key</a:t>
            </a:r>
          </a:p>
          <a:p>
            <a:r>
              <a:t> A brute-force attack on a message is time consuming and is nearly impossible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 of Public Key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 use of PKC takes a significant amount of processing power, it is computationally intensive</a:t>
            </a:r>
          </a:p>
          <a:p>
            <a:r>
              <a:t> Therefore, it negatively affects efficiency of communication</a:t>
            </a:r>
          </a:p>
          <a:p>
            <a:r>
              <a:t> It is used selectively</a:t>
            </a:r>
          </a:p>
          <a:p>
            <a:r>
              <a:t> An entire message may not be encrypted using PKC</a:t>
            </a:r>
          </a:p>
          <a:p>
            <a:r>
              <a:t> Published keys may be altered by someone</a:t>
            </a:r>
          </a:p>
          <a:p>
            <a:r>
              <a:t> Additional measures to ensure that a valid public key of the owner is obtained before its use (PKI certificates)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1400"/>
            </a:pPr>
            <a:r>
              <a:t>Rule 1: Never Assume Anything
</a:t>
            </a:r>
            <a:r>
              <a:t>Rule 2: Use Standards
</a:t>
            </a:r>
            <a:r>
              <a:t>Rule 3: Code Simple
</a:t>
            </a:r>
            <a:r>
              <a:t>Error handling in Java EE
</a:t>
            </a:r>
            <a:r>
              <a:t>Type annotation
</a:t>
            </a:r>
            <a:r>
              <a:t>Checker Framework
</a:t>
            </a:r>
            <a:r>
              <a:t>Application-layer security
</a:t>
            </a:r>
            <a:r>
              <a:t>Transport-layer security
</a:t>
            </a:r>
            <a:r>
              <a:t>Message-layer security
</a:t>
            </a:r>
            <a:r>
              <a:rPr b="1"/>
              <a:t>Secure connection with SSL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Secure connection with SSL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 protocol by Netscape</a:t>
            </a:r>
          </a:p>
          <a:p>
            <a:r>
              <a:t> On Layer 4 (TCP) of OSI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Cryptography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tod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7507224" cy="482666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SSL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Is a standard security technology for establishing an encrypted link between a server and a client typically a web server (website) and a browser, or a mail server and a mail client (e.g., Outlook).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Does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Allows sensitive information like credit card information to be transmitted securely</a:t>
            </a:r>
          </a:p>
          <a:p>
            <a:r>
              <a:t> Determines variables of the encryption for both the link and the data being transmitted</a:t>
            </a:r>
          </a:p>
          <a:p>
            <a:r>
              <a:t> All browsers are able to interact with secured web servers using the SSL protocol</a:t>
            </a:r>
          </a:p>
          <a:p>
            <a:r>
              <a:t> Needs SSL certificates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1 - Browser connects to a web server (website) secured with SSL (https). Browser requests that the server identify itself.</a:t>
            </a:r>
          </a:p>
          <a:p>
            <a:r>
              <a:t> 2 - Server sends a copy of its SSL Certificate, including the server’s public key.</a:t>
            </a:r>
          </a:p>
          <a:p>
            <a:r>
              <a:t> 3 - Browser checks the certificate root against a list of trusted CAs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How? cont'd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Then it creates, encrypts, and sends back a symmetric session key using the server’s public key.</a:t>
            </a:r>
          </a:p>
          <a:p>
            <a:r>
              <a:t> 4 - Server decrypts the symmetric session key using its private key and sends back an acknowledgement encrypted with the session key to start the encrypted session.</a:t>
            </a:r>
          </a:p>
          <a:p>
            <a:r>
              <a:t> 5 - Server and Browser now encrypt all transmitted data with the session key.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Flow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ce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9229725" cy="30765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Imagine a bank transaction and answer these questions:</a:t>
            </a:r>
          </a:p>
          <a:p>
            <a:r>
              <a:t> What kind of variable you need? int, float, string, etc</a:t>
            </a:r>
          </a:p>
          <a:p>
            <a:r>
              <a:t> Is it going to be a large or small number?</a:t>
            </a:r>
          </a:p>
          <a:p>
            <a:r>
              <a:t> Can it be a negative number?</a:t>
            </a:r>
          </a:p>
          <a:p>
            <a:r>
              <a:t> and other questions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Static code scanners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Sonar Qube</a:t>
            </a:r>
          </a:p>
          <a:p>
            <a:r>
              <a:t> https://www.sonarqube.org/features/security/</a:t>
            </a:r>
          </a:p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defensive-son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792224"/>
            <a:ext cx="7507224" cy="4996591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SonarQube lab for static code analysis</a:t>
            </a:r>
          </a:p>
          <a:p>
            <a:r>
              <a:rPr>
                <a:hlinkClick r:id="rId2"/>
              </a:rPr>
              <a:t> https://github.com/elephantscale/secure-coding-labs/tree/main/sonarqube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Labs for this section come from this link</a:t>
            </a:r>
          </a:p>
          <a:p>
            <a:r>
              <a:rPr>
                <a:hlinkClick r:id="rId2"/>
              </a:rPr>
              <a:t> https://wiki.sei.cmu.edu/confluence/display/java/SEI+CERT+Oracle+Coding+Standard+for+Java</a:t>
            </a:r>
          </a:p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defensive-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88" y="2231136"/>
            <a:ext cx="7507224" cy="395405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Don't limit you testing process to "it works"</a:t>
            </a:r>
          </a:p>
          <a:p>
            <a:r>
              <a:t> Test error cases</a:t>
            </a:r>
          </a:p>
          <a:p>
            <a:r>
              <a:t> Test for the illogical input</a:t>
            </a:r>
          </a:p>
          <a:p>
            <a:r>
              <a:t> Strange ASCII character</a:t>
            </a:r>
          </a:p>
          <a:p>
            <a:r>
              <a:t> Rolling head</a:t>
            </a:r>
          </a:p>
          <a:p>
            <a:r>
              <a:t> Ask others to test the application if possible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Order of Precedence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Is the set order that statements are resolved</a:t>
            </a:r>
          </a:p>
          <a:p>
            <a:r>
              <a:t> Sometimes it's difficult to see errors in the order of precedence</a:t>
            </a:r>
          </a:p>
          <a:p>
            <a:r>
              <a:rPr>
                <a:latin typeface="Courier New"/>
              </a:rPr>
              <a:t> if(InVar=getc(input)!=EOF)</a:t>
            </a:r>
          </a:p>
          <a:p>
            <a:r>
              <a:t> When in doubt, use proper parenthesis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Size of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Some primitive data types on different OSs or hardware platforms have different values</a:t>
            </a:r>
          </a:p>
          <a:p>
            <a:r>
              <a:t> You should consider the siza of variables when coding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378292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ＭＳ Ｐゴシック</vt:lpstr>
      <vt:lpstr>Arial</vt:lpstr>
      <vt:lpstr>Arial Bold</vt:lpstr>
      <vt:lpstr>Garamond</vt:lpstr>
      <vt:lpstr>Monotype Sorts</vt:lpstr>
      <vt:lpstr>Times New Roman</vt:lpstr>
      <vt:lpstr>Verdana</vt:lpstr>
      <vt:lpstr>Wingdings</vt:lpstr>
      <vt:lpstr>LPc_New</vt:lpstr>
    </vt:vector>
  </TitlesOfParts>
  <Company>Elephant Scale LLC &amp; LearningPatterns Inc.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fateme</cp:lastModifiedBy>
  <cp:revision>4135</cp:revision>
  <cp:lastPrinted>2010-01-03T02:41:41Z</cp:lastPrinted>
  <dcterms:created xsi:type="dcterms:W3CDTF">2010-07-13T15:22:01Z</dcterms:created>
  <dcterms:modified xsi:type="dcterms:W3CDTF">2019-10-02T11:26:38Z</dcterms:modified>
</cp:coreProperties>
</file>