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1" r:id="rId1"/>
  </p:sldMasterIdLst>
  <p:notesMasterIdLst>
    <p:notesMasterId r:id="rId2"/>
  </p:notesMasterIdLst>
  <p:handoutMasterIdLst>
    <p:handoutMasterId r:id="rId3"/>
  </p:handout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281" r:id="rId34"/>
    <p:sldId id="282" r:id="rId35"/>
    <p:sldId id="283" r:id="rId36"/>
    <p:sldId id="284" r:id="rId37"/>
    <p:sldId id="285" r:id="rId38"/>
    <p:sldId id="286" r:id="rId39"/>
    <p:sldId id="287" r:id="rId40"/>
    <p:sldId id="288" r:id="rId41"/>
    <p:sldId id="289" r:id="rId42"/>
    <p:sldId id="290" r:id="rId43"/>
    <p:sldId id="291" r:id="rId44"/>
    <p:sldId id="292" r:id="rId45"/>
  </p:sldIdLst>
  <p:sldSz cx="9372600" cy="829786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1pPr>
    <a:lvl2pPr marL="4572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2pPr>
    <a:lvl3pPr marL="9144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3pPr>
    <a:lvl4pPr marL="13716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4pPr>
    <a:lvl5pPr marL="18288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9pPr>
  </p:defaultTextStyle>
  <p:extLst>
    <p:ext uri="{EFAFB233-063F-42B5-8137-9DF3F51BA10A}">
      <p15:sldGuideLst xmlns:p15="http://schemas.microsoft.com/office/powerpoint/2012/main">
        <p15:guide id="1" orient="horz" pos="2614" userDrawn="1">
          <p15:clr>
            <a:srgbClr val="A4A3A4"/>
          </p15:clr>
        </p15:guide>
        <p15:guide id="2" pos="29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y Conlee" initials="MC" lastIdx="1" clrIdx="0"/>
  <p:cmAuthor id="2" name="Mark Kerzner" initials="MK" lastIdx="6" clrIdx="1"/>
  <p:cmAuthor id="3" name="Mary Beth Conlee" initials="MBC" lastIdx="7" clrIdx="2"/>
  <p:cmAuthor id="4" name="Michelle" initials="M" lastIdx="5" clrIdx="3"/>
  <p:cmAuthor id="5" name="Tricia Murphy" initials="TM" lastIdx="4" clrIdx="4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1A1A"/>
    <a:srgbClr val="D6B8EB"/>
    <a:srgbClr val="A77EC7"/>
    <a:srgbClr val="B59BC7"/>
    <a:srgbClr val="C7AAD9"/>
    <a:srgbClr val="C89EDF"/>
    <a:srgbClr val="BD83DF"/>
    <a:srgbClr val="CB89DF"/>
    <a:srgbClr val="CA87D1"/>
    <a:srgbClr val="CF86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969" autoAdjust="0"/>
    <p:restoredTop sz="86012" autoAdjust="0"/>
  </p:normalViewPr>
  <p:slideViewPr>
    <p:cSldViewPr>
      <p:cViewPr varScale="1">
        <p:scale>
          <a:sx n="82" d="100"/>
          <a:sy n="82" d="100"/>
        </p:scale>
        <p:origin x="2920" y="176"/>
      </p:cViewPr>
      <p:guideLst>
        <p:guide orient="horz" pos="2614"/>
        <p:guide pos="29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5" d="100"/>
        <a:sy n="85" d="100"/>
      </p:scale>
      <p:origin x="0" y="0"/>
    </p:cViewPr>
  </p:sorterViewPr>
  <p:notesViewPr>
    <p:cSldViewPr>
      <p:cViewPr>
        <p:scale>
          <a:sx n="80" d="100"/>
          <a:sy n="80" d="100"/>
        </p:scale>
        <p:origin x="3296" y="-56"/>
      </p:cViewPr>
      <p:guideLst>
        <p:guide orient="horz" pos="3024"/>
        <p:guide pos="2308"/>
      </p:guideLst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handoutMaster" Target="handoutMasters/handoutMaster1.xml"/><Relationship Id="rId7" Type="http://schemas.openxmlformats.org/officeDocument/2006/relationships/theme" Target="theme/theme1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openxmlformats.org/officeDocument/2006/relationships/slide" Target="slides/slide1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Relationship Id="rId19" Type="http://schemas.openxmlformats.org/officeDocument/2006/relationships/slide" Target="slides/slide11.xml"/><Relationship Id="rId20" Type="http://schemas.openxmlformats.org/officeDocument/2006/relationships/slide" Target="slides/slide12.xml"/><Relationship Id="rId21" Type="http://schemas.openxmlformats.org/officeDocument/2006/relationships/slide" Target="slides/slide13.xml"/><Relationship Id="rId22" Type="http://schemas.openxmlformats.org/officeDocument/2006/relationships/slide" Target="slides/slide14.xml"/><Relationship Id="rId23" Type="http://schemas.openxmlformats.org/officeDocument/2006/relationships/slide" Target="slides/slide15.xml"/><Relationship Id="rId24" Type="http://schemas.openxmlformats.org/officeDocument/2006/relationships/slide" Target="slides/slide16.xml"/><Relationship Id="rId25" Type="http://schemas.openxmlformats.org/officeDocument/2006/relationships/slide" Target="slides/slide17.xml"/><Relationship Id="rId26" Type="http://schemas.openxmlformats.org/officeDocument/2006/relationships/slide" Target="slides/slide18.xml"/><Relationship Id="rId27" Type="http://schemas.openxmlformats.org/officeDocument/2006/relationships/slide" Target="slides/slide19.xml"/><Relationship Id="rId28" Type="http://schemas.openxmlformats.org/officeDocument/2006/relationships/slide" Target="slides/slide20.xml"/><Relationship Id="rId29" Type="http://schemas.openxmlformats.org/officeDocument/2006/relationships/slide" Target="slides/slide21.xml"/><Relationship Id="rId30" Type="http://schemas.openxmlformats.org/officeDocument/2006/relationships/slide" Target="slides/slide22.xml"/><Relationship Id="rId31" Type="http://schemas.openxmlformats.org/officeDocument/2006/relationships/slide" Target="slides/slide23.xml"/><Relationship Id="rId32" Type="http://schemas.openxmlformats.org/officeDocument/2006/relationships/slide" Target="slides/slide24.xml"/><Relationship Id="rId33" Type="http://schemas.openxmlformats.org/officeDocument/2006/relationships/slide" Target="slides/slide25.xml"/><Relationship Id="rId34" Type="http://schemas.openxmlformats.org/officeDocument/2006/relationships/slide" Target="slides/slide26.xml"/><Relationship Id="rId35" Type="http://schemas.openxmlformats.org/officeDocument/2006/relationships/slide" Target="slides/slide27.xml"/><Relationship Id="rId36" Type="http://schemas.openxmlformats.org/officeDocument/2006/relationships/slide" Target="slides/slide28.xml"/><Relationship Id="rId37" Type="http://schemas.openxmlformats.org/officeDocument/2006/relationships/slide" Target="slides/slide29.xml"/><Relationship Id="rId38" Type="http://schemas.openxmlformats.org/officeDocument/2006/relationships/slide" Target="slides/slide30.xml"/><Relationship Id="rId39" Type="http://schemas.openxmlformats.org/officeDocument/2006/relationships/slide" Target="slides/slide31.xml"/><Relationship Id="rId40" Type="http://schemas.openxmlformats.org/officeDocument/2006/relationships/slide" Target="slides/slide32.xml"/><Relationship Id="rId41" Type="http://schemas.openxmlformats.org/officeDocument/2006/relationships/slide" Target="slides/slide33.xml"/><Relationship Id="rId42" Type="http://schemas.openxmlformats.org/officeDocument/2006/relationships/slide" Target="slides/slide34.xml"/><Relationship Id="rId43" Type="http://schemas.openxmlformats.org/officeDocument/2006/relationships/slide" Target="slides/slide35.xml"/><Relationship Id="rId44" Type="http://schemas.openxmlformats.org/officeDocument/2006/relationships/slide" Target="slides/slide36.xml"/><Relationship Id="rId45" Type="http://schemas.openxmlformats.org/officeDocument/2006/relationships/slide" Target="slides/slide37.xml"/></Relationships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3363"/>
            <a:ext cx="3170238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03" tIns="48303" rIns="96603" bIns="48303" numCol="1" anchor="b" anchorCtr="0" compatLnSpc="1">
            <a:prstTxWarp prst="textNoShape">
              <a:avLst/>
            </a:prstTxWarp>
          </a:bodyPr>
          <a:lstStyle>
            <a:lvl1pPr defTabSz="96520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dirty="0"/>
              <a:t>Copyright © 2017 Elephant Scale. All rights reserved.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3363"/>
            <a:ext cx="3170237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03" tIns="48303" rIns="96603" bIns="48303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97E62689-8C7D-4291-A094-4E689FEC4C3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29152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68375" y="473075"/>
            <a:ext cx="5365750" cy="4751388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8280" name="Rectangle 8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365250" y="9388475"/>
            <a:ext cx="4578350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1" compatLnSpc="1">
            <a:prstTxWarp prst="textNoShape">
              <a:avLst/>
            </a:prstTxWarp>
          </a:bodyPr>
          <a:lstStyle>
            <a:lvl1pPr algn="ctr" defTabSz="965200" eaLnBrk="0" hangingPunct="0">
              <a:defRPr sz="900">
                <a:latin typeface="Arial" charset="0"/>
              </a:defRPr>
            </a:lvl1pPr>
          </a:lstStyle>
          <a:p>
            <a:pPr>
              <a:defRPr/>
            </a:pPr>
            <a:r>
              <a:rPr lang="en-US" dirty="0"/>
              <a:t>Copyright © 2017 Elephant Scale. All rights reserved.</a:t>
            </a:r>
          </a:p>
        </p:txBody>
      </p:sp>
      <p:sp>
        <p:nvSpPr>
          <p:cNvPr id="438281" name="Rectangle 9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400800" y="9388475"/>
            <a:ext cx="554038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b="1">
                <a:latin typeface="Arial" charset="0"/>
              </a:defRPr>
            </a:lvl1pPr>
          </a:lstStyle>
          <a:p>
            <a:pPr>
              <a:defRPr/>
            </a:pPr>
            <a:fld id="{EFAADD5D-AF76-45EE-AA5F-6DAC73BF167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38306" name="Text Box 34"/>
          <p:cNvSpPr txBox="1">
            <a:spLocks noChangeArrowheads="1"/>
          </p:cNvSpPr>
          <p:nvPr/>
        </p:nvSpPr>
        <p:spPr bwMode="auto">
          <a:xfrm>
            <a:off x="271463" y="5176838"/>
            <a:ext cx="617537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6386" tIns="48194" rIns="96386" bIns="48194"/>
          <a:lstStyle/>
          <a:p>
            <a:pPr defTabSz="960438">
              <a:defRPr/>
            </a:pPr>
            <a:r>
              <a:rPr lang="en-US" sz="1200" b="1" u="sng" dirty="0">
                <a:latin typeface="Times New Roman" pitchFamily="18" charset="0"/>
                <a:cs typeface="Times New Roman" pitchFamily="18" charset="0"/>
              </a:rPr>
              <a:t>Notes:</a:t>
            </a:r>
          </a:p>
        </p:txBody>
      </p:sp>
      <p:sp>
        <p:nvSpPr>
          <p:cNvPr id="438309" name="Rectangle 37"/>
          <p:cNvSpPr>
            <a:spLocks noGrp="1" noChangeArrowheads="1"/>
          </p:cNvSpPr>
          <p:nvPr>
            <p:ph type="body" sz="quarter" idx="3"/>
          </p:nvPr>
        </p:nvSpPr>
        <p:spPr bwMode="gray">
          <a:xfrm>
            <a:off x="322263" y="5462588"/>
            <a:ext cx="6607175" cy="3751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537" tIns="45768" rIns="91537" bIns="45768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dirty="0"/>
          </a:p>
        </p:txBody>
      </p:sp>
      <p:sp>
        <p:nvSpPr>
          <p:cNvPr id="438317" name="Line 45"/>
          <p:cNvSpPr>
            <a:spLocks noChangeShapeType="1"/>
          </p:cNvSpPr>
          <p:nvPr/>
        </p:nvSpPr>
        <p:spPr bwMode="auto">
          <a:xfrm>
            <a:off x="322263" y="9324975"/>
            <a:ext cx="6653212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30000"/>
              </a:spcBef>
              <a:defRPr/>
            </a:pPr>
            <a:endParaRPr lang="en-US" dirty="0">
              <a:latin typeface="Garamond" pitchFamily="-11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3744030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indent="0" algn="l" rtl="0" eaLnBrk="0" fontAlgn="base" hangingPunct="0">
      <a:spcBef>
        <a:spcPct val="30000"/>
      </a:spcBef>
      <a:spcAft>
        <a:spcPct val="0"/>
      </a:spcAft>
      <a:buSzPct val="65000"/>
      <a:buFont typeface="Wingdings" pitchFamily="2" charset="2"/>
      <a:buNone/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 pitchFamily="-110" charset="-128"/>
      </a:defRPr>
    </a:lvl1pPr>
    <a:lvl2pPr marL="282575" indent="0" algn="l" rtl="0" eaLnBrk="0" fontAlgn="base" hangingPunct="0">
      <a:spcBef>
        <a:spcPct val="30000"/>
      </a:spcBef>
      <a:spcAft>
        <a:spcPct val="0"/>
      </a:spcAft>
      <a:buNone/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/>
      </a:defRPr>
    </a:lvl2pPr>
    <a:lvl3pPr marL="744538" indent="-173038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 preferRelativeResize="0">
            <a:picLocks noChangeArrowheads="1"/>
          </p:cNvPicPr>
          <p:nvPr/>
        </p:nvPicPr>
        <p:blipFill rotWithShape="1">
          <a:blip r:embed="rId2"/>
          <a:srcRect t="19473"/>
          <a:stretch/>
        </p:blipFill>
        <p:spPr bwMode="auto">
          <a:xfrm>
            <a:off x="1" y="-1801"/>
            <a:ext cx="2498725" cy="83089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04898" name="Rectangle 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498726" y="4984481"/>
            <a:ext cx="6335713" cy="400685"/>
          </a:xfrm>
        </p:spPr>
        <p:txBody>
          <a:bodyPr>
            <a:spAutoFit/>
          </a:bodyPr>
          <a:lstStyle>
            <a:lvl1pPr marL="0" indent="0" algn="r">
              <a:buFont typeface="Monotype Sorts" pitchFamily="-110" charset="2"/>
              <a:buNone/>
              <a:defRPr sz="20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104900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704850" y="3226947"/>
            <a:ext cx="8121650" cy="1469414"/>
          </a:xfrm>
        </p:spPr>
        <p:txBody>
          <a:bodyPr lIns="91440" anchor="ctr"/>
          <a:lstStyle>
            <a:lvl1pPr algn="ctr" defTabSz="1825625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Copyright © 2017 Elephant Scale. All rights reserved.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4850" y="1"/>
            <a:ext cx="8667750" cy="83554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34950" y="994976"/>
            <a:ext cx="4375150" cy="6828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762500" y="994975"/>
            <a:ext cx="4375150" cy="33210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762500" y="4500439"/>
            <a:ext cx="4375150" cy="33229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0E4B02-67B9-4228-B08B-2561CEE6B94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en-US" dirty="0"/>
              <a:t>Copyright © 2017 Elephant Scale. All rights reserved.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4850" y="1"/>
            <a:ext cx="8667750" cy="83554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34950" y="994976"/>
            <a:ext cx="4375150" cy="6828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2500" y="994976"/>
            <a:ext cx="4375150" cy="6828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6CC632-9864-46F1-8EAB-FCD3BB9CEC9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en-US" dirty="0"/>
              <a:t>Copyright © 2017 Elephant Scale. All rights reserved.</a:t>
            </a:r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4950" y="994976"/>
            <a:ext cx="8902700" cy="682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07" tIns="46005" rIns="92007" bIns="46005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03876" name="Rectangle 4"/>
          <p:cNvSpPr>
            <a:spLocks noGrp="1" noChangeArrowheads="1"/>
          </p:cNvSpPr>
          <p:nvPr>
            <p:ph type="sldNum" sz="quarter" idx="4"/>
          </p:nvPr>
        </p:nvSpPr>
        <p:spPr bwMode="hidden">
          <a:xfrm>
            <a:off x="8777288" y="7961724"/>
            <a:ext cx="546100" cy="2727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b="1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77EF9825-4C23-4085-A4E3-B5565466BD9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103877" name="Rectangle 5"/>
          <p:cNvSpPr>
            <a:spLocks noGrp="1" noChangeArrowheads="1"/>
          </p:cNvSpPr>
          <p:nvPr>
            <p:ph type="ftr" sz="quarter" idx="3"/>
          </p:nvPr>
        </p:nvSpPr>
        <p:spPr bwMode="hidden">
          <a:xfrm>
            <a:off x="234950" y="8032785"/>
            <a:ext cx="5441950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ctr" eaLnBrk="0" hangingPunct="0">
              <a:spcBef>
                <a:spcPct val="0"/>
              </a:spcBef>
              <a:defRPr sz="9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>
              <a:defRPr/>
            </a:pPr>
            <a:r>
              <a:rPr lang="en-US" dirty="0"/>
              <a:t>Copyright © 2017 Elephant Scale. All rights reserved.</a:t>
            </a:r>
          </a:p>
        </p:txBody>
      </p:sp>
      <p:pic>
        <p:nvPicPr>
          <p:cNvPr id="1030" name="Picture 6"/>
          <p:cNvPicPr preferRelativeResize="0">
            <a:picLocks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ltGray">
          <a:xfrm>
            <a:off x="0" y="1"/>
            <a:ext cx="704850" cy="8355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1" name="Rectangle 7"/>
          <p:cNvSpPr>
            <a:spLocks noGrp="1" noChangeArrowheads="1"/>
          </p:cNvSpPr>
          <p:nvPr>
            <p:ph type="title"/>
          </p:nvPr>
        </p:nvSpPr>
        <p:spPr bwMode="invGray">
          <a:xfrm>
            <a:off x="704850" y="1"/>
            <a:ext cx="8667750" cy="835549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vert="horz" wrap="square" lIns="92007" tIns="46005" rIns="92007" bIns="46005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6" r:id="rId1"/>
    <p:sldLayoutId id="2147483655" r:id="rId2"/>
    <p:sldLayoutId id="2147483654" r:id="rId3"/>
    <p:sldLayoutId id="2147483653" r:id="rId4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+mj-lt"/>
          <a:ea typeface="ＭＳ Ｐゴシック" pitchFamily="-110" charset="-128"/>
          <a:cs typeface="ＭＳ Ｐゴシック" pitchFamily="-110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</a:defRPr>
      </a:lvl9pPr>
    </p:titleStyle>
    <p:bodyStyle>
      <a:lvl1pPr marL="290513" indent="-290513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"/>
        <a:defRPr sz="2400">
          <a:solidFill>
            <a:srgbClr val="000000"/>
          </a:solidFill>
          <a:latin typeface="+mn-lt"/>
          <a:ea typeface="ＭＳ Ｐゴシック" pitchFamily="-110" charset="-128"/>
          <a:cs typeface="ＭＳ Ｐゴシック" pitchFamily="-110" charset="-128"/>
        </a:defRPr>
      </a:lvl1pPr>
      <a:lvl2pPr marL="633413" indent="-228600" algn="l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Char char="–"/>
        <a:defRPr sz="2200">
          <a:solidFill>
            <a:srgbClr val="000000"/>
          </a:solidFill>
          <a:latin typeface="+mn-lt"/>
          <a:ea typeface="ＭＳ Ｐゴシック" pitchFamily="-110" charset="-128"/>
          <a:cs typeface="ＭＳ Ｐゴシック"/>
        </a:defRPr>
      </a:lvl2pPr>
      <a:lvl3pPr marL="969963" indent="-22225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rgbClr val="000000"/>
          </a:solidFill>
          <a:latin typeface="+mn-lt"/>
          <a:ea typeface="ＭＳ Ｐゴシック" pitchFamily="-110" charset="-128"/>
          <a:cs typeface="ＭＳ Ｐゴシック"/>
        </a:defRPr>
      </a:lvl3pPr>
      <a:lvl4pPr marL="1258888" indent="-228600" algn="l" rtl="0" eaLnBrk="0" fontAlgn="base" hangingPunct="0">
        <a:spcBef>
          <a:spcPct val="0"/>
        </a:spcBef>
        <a:spcAft>
          <a:spcPct val="0"/>
        </a:spcAft>
        <a:buClr>
          <a:srgbClr val="5F5F5F"/>
        </a:buClr>
        <a:buSzPct val="65000"/>
        <a:buFont typeface="Arial Bold" pitchFamily="34" charset="0"/>
        <a:buChar char="‒"/>
        <a:defRPr lang="en-US" dirty="0">
          <a:solidFill>
            <a:srgbClr val="000000"/>
          </a:solidFill>
          <a:latin typeface="+mn-lt"/>
          <a:ea typeface="ＭＳ Ｐゴシック" pitchFamily="-110" charset="-128"/>
          <a:cs typeface="ＭＳ Ｐゴシック"/>
        </a:defRPr>
      </a:lvl4pPr>
      <a:lvl5pPr marL="20558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  <a:cs typeface="ＭＳ Ｐゴシック"/>
        </a:defRPr>
      </a:lvl5pPr>
      <a:lvl6pPr marL="25130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6pPr>
      <a:lvl7pPr marL="29702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7pPr>
      <a:lvl8pPr marL="34274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8pPr>
      <a:lvl9pPr marL="38846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spring.io/guides/gs/securing-web/" TargetMode="Externa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idx="1" sz="quarter"/>
          </p:nvPr>
        </p:nvSpPr>
        <p:spPr/>
        <p:txBody>
          <a:bodyPr/>
          <a:lstStyle/>
          <a:p>
            <a:pPr>
              <a:defRPr sz="3200"/>
            </a:pPr>
            <a:r>
              <a:t>OAuth2</a:t>
            </a:r>
          </a:p>
          <a:p>
            <a:r>
              <a:t>Java Implementations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t>REST Endpoint Security (OAuth2)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Authorization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This grant type is used by confidential and public clients</a:t>
            </a:r>
          </a:p>
          <a:p>
            <a:r>
              <a:t> Exchanges an authorization code for an access token</a:t>
            </a:r>
          </a:p>
          <a:p>
            <a:r>
              <a:t> User returns to the client through redirect URL</a:t>
            </a:r>
          </a:p>
          <a:p>
            <a:r>
              <a:t> Then application gets the authorization code from URL</a:t>
            </a:r>
          </a:p>
          <a:p>
            <a:r>
              <a:t> Then use it to request an access token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Authorization Code In A Picture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  <a:p/>
          <a:p/>
          <a:p/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  <p:pic>
        <p:nvPicPr>
          <p:cNvPr id="5" name="Picture 4" descr="oauth_auth_co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813816"/>
            <a:ext cx="7095744" cy="5687568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Implicit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Used by public clients</a:t>
            </a:r>
          </a:p>
          <a:p>
            <a:r>
              <a:t> Access token is returned without an extra authorization code exchange</a:t>
            </a:r>
          </a:p>
          <a:p>
            <a:r>
              <a:t> Some servers ban this flow</a:t>
            </a:r>
          </a:p>
          <a:p>
            <a:r>
              <a:t> It is not recommended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Implicit In A Picture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  <a:p/>
          <a:p/>
          <a:p/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  <p:pic>
        <p:nvPicPr>
          <p:cNvPr id="5" name="Picture 4" descr="oauth_implici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069848"/>
            <a:ext cx="7543800" cy="5276088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Resource Owner Password Credentials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First-party clients use this type to exchange user's credential for a token</a:t>
            </a:r>
          </a:p>
          <a:p>
            <a:r>
              <a:t> Asks the user for their credential</a:t>
            </a:r>
          </a:p>
          <a:p>
            <a:r>
              <a:t> Don't let third party clients to use it</a:t>
            </a:r>
          </a:p>
          <a:p>
            <a:r>
              <a:t> Username and password are exchanged directly for a token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Password Credentials In A Picture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  <a:p/>
          <a:p/>
          <a:p/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  <p:pic>
        <p:nvPicPr>
          <p:cNvPr id="5" name="Picture 4" descr="oauth_r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672" y="1042415"/>
            <a:ext cx="7772400" cy="5413248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Client credentials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Is used by clients to obtain a token out of the user's context</a:t>
            </a:r>
          </a:p>
          <a:p>
            <a:r>
              <a:t> To access resources about themselves instead of accessing a user's resource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Client credentials In A Picture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  <a:p/>
          <a:p/>
          <a:p/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  <p:pic>
        <p:nvPicPr>
          <p:cNvPr id="5" name="Picture 4" descr="oauth_cli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2576" y="1005840"/>
            <a:ext cx="4727448" cy="507492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Device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Is used by browserless or input-constrained devices</a:t>
            </a:r>
          </a:p>
          <a:p>
            <a:r>
              <a:t> To exchange a previously obtained device code for an access token</a:t>
            </a:r>
          </a:p>
          <a:p>
            <a:r>
              <a:t> Value:</a:t>
            </a:r>
            <a:r>
              <a:rPr>
                <a:latin typeface="Courier New"/>
              </a:rPr>
              <a:t> urn:ietf:params:oauth:grant-type:device_code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Tokens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Types according to properties</a:t>
            </a:r>
          </a:p>
          <a:p>
            <a:pPr lvl="1"/>
            <a:r>
              <a:t> Bearer</a:t>
            </a:r>
          </a:p>
          <a:p>
            <a:pPr lvl="2"/>
            <a:r>
              <a:t> Large random</a:t>
            </a:r>
          </a:p>
          <a:p>
            <a:pPr lvl="2"/>
            <a:r>
              <a:t> Uses SSL to protect</a:t>
            </a:r>
          </a:p>
          <a:p>
            <a:pPr lvl="2"/>
            <a:r>
              <a:t> It is stored as a hash on the server</a:t>
            </a:r>
          </a:p>
          <a:p>
            <a:pPr lvl="1"/>
            <a:r>
              <a:t> Mac (Not Recommended)</a:t>
            </a:r>
          </a:p>
          <a:p>
            <a:pPr lvl="2"/>
            <a:r>
              <a:t> Uses a nonce to prevent replay</a:t>
            </a:r>
          </a:p>
          <a:p>
            <a:pPr lvl="2"/>
            <a:r>
              <a:t> Does not use SSL</a:t>
            </a:r>
          </a:p>
          <a:p>
            <a:pPr lvl="2"/>
            <a:r>
              <a:t> OAuth 1.0 only supported</a:t>
            </a:r>
          </a:p>
          <a:p>
            <a:r>
              <a:t> Types according the life cycle</a:t>
            </a:r>
          </a:p>
          <a:p>
            <a:pPr lvl="1"/>
            <a:r>
              <a:t> Access token</a:t>
            </a:r>
          </a:p>
          <a:p>
            <a:pPr lvl="2"/>
            <a:r>
              <a:t> Short</a:t>
            </a:r>
          </a:p>
          <a:p>
            <a:pPr lvl="1"/>
            <a:r>
              <a:t> Refresh token</a:t>
            </a:r>
          </a:p>
          <a:p>
            <a:pPr lvl="2"/>
            <a:r>
              <a:t> Long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Lesson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Understand the needs that OAuth2 addresses</a:t>
            </a:r>
          </a:p>
          <a:p>
            <a:r>
              <a:t> Be familiar with OAuth2 capabilities and advantages</a:t>
            </a:r>
          </a:p>
          <a:p>
            <a:r>
              <a:t> Gain an understanding of a basic OAuth2 Implementation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Bearer Token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Predominant type of access token</a:t>
            </a:r>
          </a:p>
          <a:p>
            <a:r>
              <a:t> An opaque string, without any meaning</a:t>
            </a:r>
          </a:p>
          <a:p>
            <a:r>
              <a:t> Some servers issue short string and some issue</a:t>
            </a:r>
            <a:r>
              <a:rPr>
                <a:latin typeface="Courier New"/>
              </a:rPr>
              <a:t> JSON Web Tokens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Pros and Cons of OAuth2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Pros</a:t>
            </a:r>
          </a:p>
          <a:p>
            <a:pPr lvl="1"/>
            <a:r>
              <a:t> Enables integration of third party applications to websites</a:t>
            </a:r>
          </a:p>
          <a:p>
            <a:pPr lvl="1"/>
            <a:r>
              <a:t> Enables granting limited access either scope or duration</a:t>
            </a:r>
          </a:p>
          <a:p>
            <a:pPr lvl="1"/>
            <a:r>
              <a:t> User does not have to enter password on third party site</a:t>
            </a:r>
          </a:p>
          <a:p>
            <a:r>
              <a:t> Cons</a:t>
            </a:r>
          </a:p>
          <a:p>
            <a:pPr lvl="1"/>
            <a:r>
              <a:t> Complexity in development of authorization server</a:t>
            </a:r>
          </a:p>
          <a:p>
            <a:pPr lvl="1"/>
            <a:r>
              <a:t> Compatibility issues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idx="1" sz="quarter"/>
          </p:nvPr>
        </p:nvSpPr>
        <p:spPr/>
        <p:txBody>
          <a:bodyPr/>
          <a:lstStyle/>
          <a:p>
            <a:pPr>
              <a:defRPr sz="3200"/>
            </a:pPr>
            <a:r>
              <a:t>OAuth2
</a:t>
            </a:r>
            <a:r>
              <a:rPr b="1"/>
              <a:t>Java Implementations
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t>Java Implementations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Some Java Implementations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Jersey</a:t>
            </a:r>
          </a:p>
          <a:p>
            <a:r>
              <a:t> Apache oltu</a:t>
            </a:r>
          </a:p>
          <a:p>
            <a:r>
              <a:t> Spring security (Popular option)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Jersey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It is an Open source RESTful web services framework</a:t>
            </a:r>
          </a:p>
          <a:p>
            <a:r>
              <a:t> Supports and extends JAX-RS API and extends</a:t>
            </a:r>
          </a:p>
          <a:p>
            <a:r>
              <a:t> Integrates with the Java EE  standard security</a:t>
            </a:r>
          </a:p>
          <a:p>
            <a:pPr lvl="1"/>
            <a:r>
              <a:rPr>
                <a:latin typeface="Courier New"/>
              </a:rPr>
              <a:t> @RolesAllowed</a:t>
            </a:r>
          </a:p>
          <a:p>
            <a:pPr lvl="1"/>
            <a:r>
              <a:rPr>
                <a:latin typeface="Courier New"/>
              </a:rPr>
              <a:t> @PermitAll</a:t>
            </a:r>
          </a:p>
          <a:p>
            <a:pPr lvl="1"/>
            <a:r>
              <a:rPr>
                <a:latin typeface="Courier New"/>
              </a:rPr>
              <a:t> @DenyAll</a:t>
            </a:r>
          </a:p>
          <a:p>
            <a:r>
              <a:t> Supports entity filtering</a:t>
            </a:r>
          </a:p>
          <a:p>
            <a:pPr lvl="1"/>
            <a:r>
              <a:rPr>
                <a:latin typeface="Courier New"/>
              </a:rPr>
              <a:t> @EntityFiltering</a:t>
            </a:r>
          </a:p>
          <a:p>
            <a:r>
              <a:t> Only supports OAuth2 at client side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Goals of Jersey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Track the JAX-RS API and provide regular releases of production quality Reference Implementations that ships with GlassFish</a:t>
            </a:r>
          </a:p>
          <a:p>
            <a:r>
              <a:t> Provide APIs to extend Jersey &amp; Build a community of users and developers; and finally</a:t>
            </a:r>
          </a:p>
          <a:p>
            <a:r>
              <a:t> Make it easy to build RESTful Web services utilising Java and the Java Virtual Machine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Java EE security 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24712"/>
            <a:ext cx="9217152" cy="3401568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Client support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86968"/>
            <a:ext cx="9372600" cy="507492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Apache Oltu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Apache OAuth protocol implementation</a:t>
            </a:r>
          </a:p>
          <a:p>
            <a:r>
              <a:t> Also covers other implementations</a:t>
            </a:r>
          </a:p>
          <a:p>
            <a:pPr lvl="1"/>
            <a:r>
              <a:t> JSON Web Token (JWT)</a:t>
            </a:r>
          </a:p>
          <a:p>
            <a:pPr lvl="1"/>
            <a:r>
              <a:t> JSON Web Signature (JWS)</a:t>
            </a:r>
          </a:p>
          <a:p>
            <a:pPr lvl="1"/>
            <a:r>
              <a:t> OpenID connect</a:t>
            </a:r>
          </a:p>
          <a:p>
            <a:r>
              <a:t> Supports OAuth2 features completely</a:t>
            </a:r>
          </a:p>
          <a:p>
            <a:pPr lvl="1"/>
            <a:r>
              <a:t> Authorization server</a:t>
            </a:r>
          </a:p>
          <a:p>
            <a:pPr lvl="1"/>
            <a:r>
              <a:t> Resource server</a:t>
            </a:r>
          </a:p>
          <a:p>
            <a:pPr lvl="1"/>
            <a:r>
              <a:t> Client</a:t>
            </a:r>
          </a:p>
          <a:p>
            <a:r>
              <a:t> Provides predefined OAuth2 client types</a:t>
            </a:r>
          </a:p>
          <a:p>
            <a:pPr lvl="1"/>
            <a:r>
              <a:rPr>
                <a:latin typeface="Courier New"/>
              </a:rPr>
              <a:t> Github</a:t>
            </a:r>
            <a:r>
              <a:t> ,</a:t>
            </a:r>
            <a:r>
              <a:rPr>
                <a:latin typeface="Courier New"/>
              </a:rPr>
              <a:t> Facebook</a:t>
            </a:r>
            <a:r>
              <a:t> ,</a:t>
            </a:r>
            <a:r>
              <a:rPr>
                <a:latin typeface="Courier New"/>
              </a:rPr>
              <a:t> Google</a:t>
            </a:r>
            <a:r>
              <a:t> , etc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Authorization endpoint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32688"/>
            <a:ext cx="9372600" cy="406908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idx="1" sz="quarter"/>
          </p:nvPr>
        </p:nvSpPr>
        <p:spPr/>
        <p:txBody>
          <a:bodyPr/>
          <a:lstStyle/>
          <a:p>
            <a:pPr>
              <a:defRPr sz="3200"/>
            </a:pPr>
            <a:r>
              <a:rPr b="1"/>
              <a:t>OAuth2
</a:t>
            </a:r>
            <a:r>
              <a:t>Java Implementations
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t>OAuth2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Token endpoint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87552"/>
            <a:ext cx="9372600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Protecting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87552"/>
            <a:ext cx="8906256" cy="4462272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OAuth2 client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14984"/>
            <a:ext cx="8906256" cy="3557016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Spring security OAuth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Supports OAuth (1a) and OAuth2</a:t>
            </a:r>
          </a:p>
          <a:p>
            <a:r>
              <a:t> Implements 4 types of authorization grants</a:t>
            </a:r>
          </a:p>
          <a:p>
            <a:r>
              <a:t> Supports all OAuth2 features:</a:t>
            </a:r>
          </a:p>
          <a:p>
            <a:pPr lvl="1"/>
            <a:r>
              <a:t> Authorization server</a:t>
            </a:r>
          </a:p>
          <a:p>
            <a:pPr lvl="1"/>
            <a:r>
              <a:t> Resources server</a:t>
            </a:r>
          </a:p>
          <a:p>
            <a:pPr lvl="1"/>
            <a:r>
              <a:t> Client</a:t>
            </a:r>
          </a:p>
          <a:p>
            <a:r>
              <a:t> Good integration with JAX-RS and Spring MVC</a:t>
            </a:r>
          </a:p>
          <a:p>
            <a:r>
              <a:t> Configuration using annotation support</a:t>
            </a:r>
          </a:p>
          <a:p>
            <a:r>
              <a:t> Integrates with the</a:t>
            </a:r>
            <a:r>
              <a:rPr>
                <a:latin typeface="Courier New"/>
              </a:rPr>
              <a:t> Spring</a:t>
            </a:r>
            <a:r>
              <a:t> platform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Authorization server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>
                <a:latin typeface="Courier New"/>
              </a:rPr>
              <a:t> @EnableAuthorizationServer</a:t>
            </a:r>
          </a:p>
          <a:p>
            <a:pPr lvl="1"/>
            <a:r>
              <a:t> For configuring OAuth2 authorization server</a:t>
            </a:r>
          </a:p>
          <a:p>
            <a:pPr lvl="1"/>
            <a:r>
              <a:t> XML configuration related:</a:t>
            </a:r>
            <a:r>
              <a:rPr>
                <a:latin typeface="Courier New"/>
              </a:rPr>
              <a:t> &lt;authorization-server/&gt;</a:t>
            </a:r>
          </a:p>
          <a:p>
            <a:r>
              <a:rPr>
                <a:latin typeface="Courier New"/>
              </a:rPr>
              <a:t> ClientDetailsServiceConfigurer</a:t>
            </a:r>
          </a:p>
          <a:p>
            <a:pPr lvl="1"/>
            <a:r>
              <a:t> Defines the client details service</a:t>
            </a:r>
          </a:p>
          <a:p>
            <a:pPr lvl="1"/>
            <a:r>
              <a:t> In-memory or JDBC implementation</a:t>
            </a:r>
          </a:p>
          <a:p>
            <a:r>
              <a:rPr>
                <a:latin typeface="Courier New"/>
              </a:rPr>
              <a:t> AuthorizationServerTokenServices</a:t>
            </a:r>
          </a:p>
          <a:p>
            <a:pPr lvl="1"/>
            <a:r>
              <a:t> Operations to manage OAuth2 tokens</a:t>
            </a:r>
          </a:p>
          <a:p>
            <a:pPr lvl="1"/>
            <a:r>
              <a:t> Tokens in-memory, JDBC or JSON Web Token (JWT)</a:t>
            </a:r>
          </a:p>
          <a:p>
            <a:r>
              <a:rPr>
                <a:latin typeface="Courier New"/>
              </a:rPr>
              <a:t> AuthorizationServerEndpointConfigurer</a:t>
            </a:r>
          </a:p>
          <a:p>
            <a:pPr lvl="1"/>
            <a:r>
              <a:t> Supports grant types</a:t>
            </a:r>
          </a:p>
          <a:p>
            <a:pPr lvl="1"/>
            <a:r>
              <a:t> Password types not supported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Resource server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can be the same as Authorization server or in a separate application</a:t>
            </a:r>
          </a:p>
          <a:p>
            <a:r>
              <a:t> Authentication filter for web protection</a:t>
            </a:r>
          </a:p>
          <a:p>
            <a:r>
              <a:rPr>
                <a:latin typeface="Courier New"/>
              </a:rPr>
              <a:t> @EnableResourceServer</a:t>
            </a:r>
          </a:p>
          <a:p>
            <a:pPr lvl="1"/>
            <a:r>
              <a:t> For configuring OAuth2 resource server</a:t>
            </a:r>
          </a:p>
          <a:p>
            <a:pPr lvl="1"/>
            <a:r>
              <a:rPr>
                <a:latin typeface="Courier New"/>
              </a:rPr>
              <a:t> XML</a:t>
            </a:r>
            <a:r>
              <a:t> config</a:t>
            </a:r>
            <a:r>
              <a:rPr>
                <a:latin typeface="Courier New"/>
              </a:rPr>
              <a:t> &lt;resource-server/&gt;</a:t>
            </a:r>
            <a:r>
              <a:t> *Supports expresson-based access control</a:t>
            </a:r>
          </a:p>
          <a:p>
            <a:pPr lvl="1"/>
            <a:r>
              <a:rPr>
                <a:latin typeface="Courier New"/>
              </a:rPr>
              <a:t> #oauth2.clientHasRole</a:t>
            </a:r>
          </a:p>
          <a:p>
            <a:pPr lvl="1"/>
            <a:r>
              <a:rPr>
                <a:latin typeface="Courier New"/>
              </a:rPr>
              <a:t> #oauth2.clientHasAnyRole</a:t>
            </a:r>
          </a:p>
          <a:p>
            <a:pPr lvl="1"/>
            <a:r>
              <a:rPr>
                <a:latin typeface="Courier New"/>
              </a:rPr>
              <a:t> #oauth2.denyClient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Client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Storing the current request and context by creating filter</a:t>
            </a:r>
          </a:p>
          <a:p>
            <a:r>
              <a:t> Manages:</a:t>
            </a:r>
          </a:p>
          <a:p>
            <a:pPr lvl="1"/>
            <a:r>
              <a:t> redirection to OAuth</a:t>
            </a:r>
          </a:p>
          <a:p>
            <a:pPr lvl="1"/>
            <a:r>
              <a:t> redirection from OAuth</a:t>
            </a:r>
          </a:p>
          <a:p>
            <a:r>
              <a:rPr>
                <a:latin typeface="Courier New"/>
              </a:rPr>
              <a:t> @EnableOAuth2Client</a:t>
            </a:r>
          </a:p>
          <a:p>
            <a:pPr lvl="1"/>
            <a:r>
              <a:t> To configure OAuth2 client</a:t>
            </a:r>
          </a:p>
          <a:p>
            <a:pPr lvl="1"/>
            <a:r>
              <a:t> XML config related</a:t>
            </a:r>
            <a:r>
              <a:rPr>
                <a:latin typeface="Courier New"/>
              </a:rPr>
              <a:t> &lt;client/&gt;</a:t>
            </a:r>
          </a:p>
          <a:p>
            <a:r>
              <a:rPr>
                <a:latin typeface="Courier New"/>
              </a:rPr>
              <a:t> OAuth2RestTemplate</a:t>
            </a:r>
          </a:p>
          <a:p>
            <a:pPr lvl="1"/>
            <a:r>
              <a:t> Wrapper client object to access the resources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Lab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You will start with an insecure Spring install</a:t>
            </a:r>
          </a:p>
          <a:p>
            <a:r>
              <a:t> Then you will secure it</a:t>
            </a:r>
          </a:p>
          <a:p>
            <a:r>
              <a:t> Follow this guide</a:t>
            </a:r>
            <a:r>
              <a:rPr>
                <a:hlinkClick r:id="rId2"/>
              </a:rPr>
              <a:t> https://spring.io/guides/gs/securing-web/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It?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  <a:p/>
          <a:p/>
          <a:p/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  <p:pic>
        <p:nvPicPr>
          <p:cNvPr id="5" name="Picture 4" descr="oauth_mec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536" y="1581912"/>
            <a:ext cx="7662672" cy="412394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Why OAuth?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Third party applications can access user's resources without knowing their credentials</a:t>
            </a:r>
          </a:p>
          <a:p>
            <a:r>
              <a:t> Limits access to HTTP services</a:t>
            </a:r>
          </a:p>
          <a:p>
            <a:r>
              <a:t> Softwares and packages don't store user's credentials anymore (only tokens)</a:t>
            </a:r>
          </a:p>
          <a:p>
            <a:r>
              <a:t> Based on TLS/SSL</a:t>
            </a:r>
          </a:p>
          <a:p>
            <a:r>
              <a:t> No backward compatibility</a:t>
            </a:r>
          </a:p>
          <a:p>
            <a:r>
              <a:t> Easily revokable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 Little of History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OAuth 1.0</a:t>
            </a:r>
          </a:p>
          <a:p>
            <a:r>
              <a:t> Core specification - 2007</a:t>
            </a:r>
          </a:p>
          <a:p>
            <a:r>
              <a:t> OAuth 1.0a</a:t>
            </a:r>
          </a:p>
          <a:p>
            <a:r>
              <a:t> A security issue was fixed - 2009</a:t>
            </a:r>
          </a:p>
          <a:p>
            <a:r>
              <a:t> OAuth 2.0</a:t>
            </a:r>
          </a:p>
          <a:p>
            <a:r>
              <a:t> Standardized - 2012</a:t>
            </a:r>
          </a:p>
          <a:p>
            <a:r>
              <a:t> More security and simplicity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 Good Use Case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In some websites you can invite your friends by importing your contant list</a:t>
            </a:r>
          </a:p>
          <a:p>
            <a:r>
              <a:t> Look at the address bar:</a:t>
            </a:r>
          </a:p>
          <a:p/>
          <a:p/>
          <a:p/>
          <a:p/>
          <a:p/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  <p:pic>
        <p:nvPicPr>
          <p:cNvPr id="5" name="Picture 4" descr="find_friend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40" y="2295144"/>
            <a:ext cx="5989320" cy="413308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Resource owner</a:t>
            </a:r>
          </a:p>
          <a:p>
            <a:r>
              <a:t> Resource server</a:t>
            </a:r>
          </a:p>
          <a:p>
            <a:r>
              <a:t> Client</a:t>
            </a:r>
          </a:p>
          <a:p>
            <a:r>
              <a:t> Authorization server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Grant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Authorization code (web applications)</a:t>
            </a:r>
          </a:p>
          <a:p>
            <a:r>
              <a:t> Implicit (mobile and browser-based applications)</a:t>
            </a:r>
          </a:p>
          <a:p>
            <a:r>
              <a:t> Resource owner password credentials (user + password)</a:t>
            </a:r>
          </a:p>
          <a:p>
            <a:r>
              <a:t> Client credentials (application)</a:t>
            </a:r>
          </a:p>
          <a:p>
            <a:r>
              <a:t> Device Code (electronic device)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Pc_New">
  <a:themeElements>
    <a:clrScheme name="LPc_New 7">
      <a:dk1>
        <a:srgbClr val="000000"/>
      </a:dk1>
      <a:lt1>
        <a:srgbClr val="FFFFFF"/>
      </a:lt1>
      <a:dk2>
        <a:srgbClr val="CCECFF"/>
      </a:dk2>
      <a:lt2>
        <a:srgbClr val="003399"/>
      </a:lt2>
      <a:accent1>
        <a:srgbClr val="0794FF"/>
      </a:accent1>
      <a:accent2>
        <a:srgbClr val="800080"/>
      </a:accent2>
      <a:accent3>
        <a:srgbClr val="E2F4FF"/>
      </a:accent3>
      <a:accent4>
        <a:srgbClr val="DADADA"/>
      </a:accent4>
      <a:accent5>
        <a:srgbClr val="AAC8FF"/>
      </a:accent5>
      <a:accent6>
        <a:srgbClr val="730073"/>
      </a:accent6>
      <a:hlink>
        <a:srgbClr val="FF0000"/>
      </a:hlink>
      <a:folHlink>
        <a:srgbClr val="FFFFD2"/>
      </a:folHlink>
    </a:clrScheme>
    <a:fontScheme name="LPc_New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3000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Garamond" pitchFamily="-110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3000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Garamond" pitchFamily="-110" charset="0"/>
          </a:defRPr>
        </a:defPPr>
      </a:lstStyle>
    </a:lnDef>
  </a:objectDefaults>
  <a:extraClrSchemeLst>
    <a:extraClrScheme>
      <a:clrScheme name="LPc_New 1">
        <a:dk1>
          <a:srgbClr val="000099"/>
        </a:dk1>
        <a:lt1>
          <a:srgbClr val="FFFFFF"/>
        </a:lt1>
        <a:dk2>
          <a:srgbClr val="0000FF"/>
        </a:dk2>
        <a:lt2>
          <a:srgbClr val="FFFF00"/>
        </a:lt2>
        <a:accent1>
          <a:srgbClr val="FF6633"/>
        </a:accent1>
        <a:accent2>
          <a:srgbClr val="FF00FF"/>
        </a:accent2>
        <a:accent3>
          <a:srgbClr val="AAAAFF"/>
        </a:accent3>
        <a:accent4>
          <a:srgbClr val="DADADA"/>
        </a:accent4>
        <a:accent5>
          <a:srgbClr val="FFB8AD"/>
        </a:accent5>
        <a:accent6>
          <a:srgbClr val="E700E7"/>
        </a:accent6>
        <a:hlink>
          <a:srgbClr val="FF00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2">
        <a:dk1>
          <a:srgbClr val="000066"/>
        </a:dk1>
        <a:lt1>
          <a:srgbClr val="CCECFF"/>
        </a:lt1>
        <a:dk2>
          <a:srgbClr val="000080"/>
        </a:dk2>
        <a:lt2>
          <a:srgbClr val="000000"/>
        </a:lt2>
        <a:accent1>
          <a:srgbClr val="9999FF"/>
        </a:accent1>
        <a:accent2>
          <a:srgbClr val="CC00FF"/>
        </a:accent2>
        <a:accent3>
          <a:srgbClr val="E2F4FF"/>
        </a:accent3>
        <a:accent4>
          <a:srgbClr val="000056"/>
        </a:accent4>
        <a:accent5>
          <a:srgbClr val="CACAFF"/>
        </a:accent5>
        <a:accent6>
          <a:srgbClr val="B900E7"/>
        </a:accent6>
        <a:hlink>
          <a:srgbClr val="00CC99"/>
        </a:hlink>
        <a:folHlink>
          <a:srgbClr val="00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Pc_New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B2B2B2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797979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Pc_New 4">
        <a:dk1>
          <a:srgbClr val="000000"/>
        </a:dk1>
        <a:lt1>
          <a:srgbClr val="FFFFFF"/>
        </a:lt1>
        <a:dk2>
          <a:srgbClr val="660033"/>
        </a:dk2>
        <a:lt2>
          <a:srgbClr val="FFFF66"/>
        </a:lt2>
        <a:accent1>
          <a:srgbClr val="FF0033"/>
        </a:accent1>
        <a:accent2>
          <a:srgbClr val="CC6600"/>
        </a:accent2>
        <a:accent3>
          <a:srgbClr val="B8AAAD"/>
        </a:accent3>
        <a:accent4>
          <a:srgbClr val="DADADA"/>
        </a:accent4>
        <a:accent5>
          <a:srgbClr val="FFAAAD"/>
        </a:accent5>
        <a:accent6>
          <a:srgbClr val="B95C00"/>
        </a:accent6>
        <a:hlink>
          <a:srgbClr val="999933"/>
        </a:hlink>
        <a:folHlink>
          <a:srgbClr val="A5002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5">
        <a:dk1>
          <a:srgbClr val="000000"/>
        </a:dk1>
        <a:lt1>
          <a:srgbClr val="FFFFFF"/>
        </a:lt1>
        <a:dk2>
          <a:srgbClr val="CCECFF"/>
        </a:dk2>
        <a:lt2>
          <a:srgbClr val="000080"/>
        </a:lt2>
        <a:accent1>
          <a:srgbClr val="9999FF"/>
        </a:accent1>
        <a:accent2>
          <a:srgbClr val="CC00FF"/>
        </a:accent2>
        <a:accent3>
          <a:srgbClr val="E2F4FF"/>
        </a:accent3>
        <a:accent4>
          <a:srgbClr val="DADADA"/>
        </a:accent4>
        <a:accent5>
          <a:srgbClr val="CACAFF"/>
        </a:accent5>
        <a:accent6>
          <a:srgbClr val="B900E7"/>
        </a:accent6>
        <a:hlink>
          <a:srgbClr val="00CC99"/>
        </a:hlink>
        <a:folHlink>
          <a:srgbClr val="00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6">
        <a:dk1>
          <a:srgbClr val="000000"/>
        </a:dk1>
        <a:lt1>
          <a:srgbClr val="FFFFFF"/>
        </a:lt1>
        <a:dk2>
          <a:srgbClr val="CCECFF"/>
        </a:dk2>
        <a:lt2>
          <a:srgbClr val="003399"/>
        </a:lt2>
        <a:accent1>
          <a:srgbClr val="9999FF"/>
        </a:accent1>
        <a:accent2>
          <a:srgbClr val="800080"/>
        </a:accent2>
        <a:accent3>
          <a:srgbClr val="E2F4FF"/>
        </a:accent3>
        <a:accent4>
          <a:srgbClr val="DADADA"/>
        </a:accent4>
        <a:accent5>
          <a:srgbClr val="CACAFF"/>
        </a:accent5>
        <a:accent6>
          <a:srgbClr val="730073"/>
        </a:accent6>
        <a:hlink>
          <a:srgbClr val="FF0000"/>
        </a:hlink>
        <a:folHlink>
          <a:srgbClr val="FFFFD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7">
        <a:dk1>
          <a:srgbClr val="000000"/>
        </a:dk1>
        <a:lt1>
          <a:srgbClr val="FFFFFF"/>
        </a:lt1>
        <a:dk2>
          <a:srgbClr val="CCECFF"/>
        </a:dk2>
        <a:lt2>
          <a:srgbClr val="003399"/>
        </a:lt2>
        <a:accent1>
          <a:srgbClr val="0794FF"/>
        </a:accent1>
        <a:accent2>
          <a:srgbClr val="800080"/>
        </a:accent2>
        <a:accent3>
          <a:srgbClr val="E2F4FF"/>
        </a:accent3>
        <a:accent4>
          <a:srgbClr val="DADADA"/>
        </a:accent4>
        <a:accent5>
          <a:srgbClr val="AAC8FF"/>
        </a:accent5>
        <a:accent6>
          <a:srgbClr val="730073"/>
        </a:accent6>
        <a:hlink>
          <a:srgbClr val="FF0000"/>
        </a:hlink>
        <a:folHlink>
          <a:srgbClr val="FFFFD2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378292</TotalTime>
  <Words>0</Words>
  <Application>Microsoft Macintosh PowerPoint</Application>
  <PresentationFormat>Custom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9" baseType="lpstr">
      <vt:lpstr>ＭＳ Ｐゴシック</vt:lpstr>
      <vt:lpstr>Arial</vt:lpstr>
      <vt:lpstr>Arial Bold</vt:lpstr>
      <vt:lpstr>Garamond</vt:lpstr>
      <vt:lpstr>Monotype Sorts</vt:lpstr>
      <vt:lpstr>Times New Roman</vt:lpstr>
      <vt:lpstr>Verdana</vt:lpstr>
      <vt:lpstr>Wingdings</vt:lpstr>
      <vt:lpstr>LPc_New</vt:lpstr>
    </vt:vector>
  </TitlesOfParts>
  <Company>Elephant Scale LLC &amp; LearningPatterns Inc.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Spark</dc:title>
  <dc:subject>Spark</dc:subject>
  <dc:creator>Elephant Scale</dc:creator>
  <cp:lastModifiedBy>fateme</cp:lastModifiedBy>
  <cp:revision>4135</cp:revision>
  <cp:lastPrinted>2010-01-03T02:41:41Z</cp:lastPrinted>
  <dcterms:created xsi:type="dcterms:W3CDTF">2010-07-13T15:22:01Z</dcterms:created>
  <dcterms:modified xsi:type="dcterms:W3CDTF">2019-10-02T11:26:38Z</dcterms:modified>
</cp:coreProperties>
</file>