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1" r:id="rId1"/>
  </p:sldMasterIdLst>
  <p:notesMasterIdLst>
    <p:notesMasterId r:id="rId2"/>
  </p:notesMasterIdLst>
  <p:handoutMasterIdLst>
    <p:handoutMasterId r:id="rId3"/>
  </p:handout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89" r:id="rId42"/>
    <p:sldId id="290" r:id="rId43"/>
    <p:sldId id="291" r:id="rId44"/>
    <p:sldId id="292" r:id="rId45"/>
    <p:sldId id="293" r:id="rId46"/>
    <p:sldId id="294" r:id="rId47"/>
    <p:sldId id="295" r:id="rId48"/>
    <p:sldId id="296" r:id="rId49"/>
    <p:sldId id="297" r:id="rId50"/>
    <p:sldId id="298" r:id="rId51"/>
    <p:sldId id="299" r:id="rId52"/>
    <p:sldId id="300" r:id="rId53"/>
    <p:sldId id="301" r:id="rId54"/>
  </p:sldIdLst>
  <p:sldSz cx="9372600" cy="829786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9pPr>
  </p:defaultTextStyle>
  <p:extLst>
    <p:ext uri="{EFAFB233-063F-42B5-8137-9DF3F51BA10A}">
      <p15:sldGuideLst xmlns:p15="http://schemas.microsoft.com/office/powerpoint/2012/main">
        <p15:guide id="1" orient="horz" pos="2614" userDrawn="1">
          <p15:clr>
            <a:srgbClr val="A4A3A4"/>
          </p15:clr>
        </p15:guide>
        <p15:guide id="2" pos="29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y Conlee" initials="MC" lastIdx="1" clrIdx="0"/>
  <p:cmAuthor id="2" name="Mark Kerzner" initials="MK" lastIdx="6" clrIdx="1"/>
  <p:cmAuthor id="3" name="Mary Beth Conlee" initials="MBC" lastIdx="7" clrIdx="2"/>
  <p:cmAuthor id="4" name="Michelle" initials="M" lastIdx="5" clrIdx="3"/>
  <p:cmAuthor id="5" name="Tricia Murphy" initials="TM" lastIdx="4" clrIdx="4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1A1A"/>
    <a:srgbClr val="D6B8EB"/>
    <a:srgbClr val="A77EC7"/>
    <a:srgbClr val="B59BC7"/>
    <a:srgbClr val="C7AAD9"/>
    <a:srgbClr val="C89EDF"/>
    <a:srgbClr val="BD83DF"/>
    <a:srgbClr val="CB89DF"/>
    <a:srgbClr val="CA87D1"/>
    <a:srgbClr val="CF86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969" autoAdjust="0"/>
    <p:restoredTop sz="86012" autoAdjust="0"/>
  </p:normalViewPr>
  <p:slideViewPr>
    <p:cSldViewPr>
      <p:cViewPr varScale="1">
        <p:scale>
          <a:sx n="82" d="100"/>
          <a:sy n="82" d="100"/>
        </p:scale>
        <p:origin x="2920" y="176"/>
      </p:cViewPr>
      <p:guideLst>
        <p:guide orient="horz" pos="2614"/>
        <p:guide pos="29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5" d="100"/>
        <a:sy n="85" d="100"/>
      </p:scale>
      <p:origin x="0" y="0"/>
    </p:cViewPr>
  </p:sorterViewPr>
  <p:notesViewPr>
    <p:cSldViewPr>
      <p:cViewPr>
        <p:scale>
          <a:sx n="80" d="100"/>
          <a:sy n="80" d="100"/>
        </p:scale>
        <p:origin x="3296" y="-56"/>
      </p:cViewPr>
      <p:guideLst>
        <p:guide orient="horz" pos="3024"/>
        <p:guide pos="2308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handoutMaster" Target="handoutMasters/handoutMaster1.xml"/><Relationship Id="rId7" Type="http://schemas.openxmlformats.org/officeDocument/2006/relationships/theme" Target="theme/theme1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Relationship Id="rId20" Type="http://schemas.openxmlformats.org/officeDocument/2006/relationships/slide" Target="slides/slide12.xml"/><Relationship Id="rId21" Type="http://schemas.openxmlformats.org/officeDocument/2006/relationships/slide" Target="slides/slide13.xml"/><Relationship Id="rId22" Type="http://schemas.openxmlformats.org/officeDocument/2006/relationships/slide" Target="slides/slide14.xml"/><Relationship Id="rId23" Type="http://schemas.openxmlformats.org/officeDocument/2006/relationships/slide" Target="slides/slide15.xml"/><Relationship Id="rId24" Type="http://schemas.openxmlformats.org/officeDocument/2006/relationships/slide" Target="slides/slide16.xml"/><Relationship Id="rId25" Type="http://schemas.openxmlformats.org/officeDocument/2006/relationships/slide" Target="slides/slide17.xml"/><Relationship Id="rId26" Type="http://schemas.openxmlformats.org/officeDocument/2006/relationships/slide" Target="slides/slide18.xml"/><Relationship Id="rId27" Type="http://schemas.openxmlformats.org/officeDocument/2006/relationships/slide" Target="slides/slide19.xml"/><Relationship Id="rId28" Type="http://schemas.openxmlformats.org/officeDocument/2006/relationships/slide" Target="slides/slide20.xml"/><Relationship Id="rId29" Type="http://schemas.openxmlformats.org/officeDocument/2006/relationships/slide" Target="slides/slide21.xml"/><Relationship Id="rId30" Type="http://schemas.openxmlformats.org/officeDocument/2006/relationships/slide" Target="slides/slide22.xml"/><Relationship Id="rId31" Type="http://schemas.openxmlformats.org/officeDocument/2006/relationships/slide" Target="slides/slide23.xml"/><Relationship Id="rId32" Type="http://schemas.openxmlformats.org/officeDocument/2006/relationships/slide" Target="slides/slide24.xml"/><Relationship Id="rId33" Type="http://schemas.openxmlformats.org/officeDocument/2006/relationships/slide" Target="slides/slide25.xml"/><Relationship Id="rId34" Type="http://schemas.openxmlformats.org/officeDocument/2006/relationships/slide" Target="slides/slide26.xml"/><Relationship Id="rId35" Type="http://schemas.openxmlformats.org/officeDocument/2006/relationships/slide" Target="slides/slide27.xml"/><Relationship Id="rId36" Type="http://schemas.openxmlformats.org/officeDocument/2006/relationships/slide" Target="slides/slide28.xml"/><Relationship Id="rId37" Type="http://schemas.openxmlformats.org/officeDocument/2006/relationships/slide" Target="slides/slide29.xml"/><Relationship Id="rId38" Type="http://schemas.openxmlformats.org/officeDocument/2006/relationships/slide" Target="slides/slide30.xml"/><Relationship Id="rId39" Type="http://schemas.openxmlformats.org/officeDocument/2006/relationships/slide" Target="slides/slide31.xml"/><Relationship Id="rId40" Type="http://schemas.openxmlformats.org/officeDocument/2006/relationships/slide" Target="slides/slide32.xml"/><Relationship Id="rId41" Type="http://schemas.openxmlformats.org/officeDocument/2006/relationships/slide" Target="slides/slide33.xml"/><Relationship Id="rId42" Type="http://schemas.openxmlformats.org/officeDocument/2006/relationships/slide" Target="slides/slide34.xml"/><Relationship Id="rId43" Type="http://schemas.openxmlformats.org/officeDocument/2006/relationships/slide" Target="slides/slide35.xml"/><Relationship Id="rId44" Type="http://schemas.openxmlformats.org/officeDocument/2006/relationships/slide" Target="slides/slide36.xml"/><Relationship Id="rId45" Type="http://schemas.openxmlformats.org/officeDocument/2006/relationships/slide" Target="slides/slide37.xml"/><Relationship Id="rId46" Type="http://schemas.openxmlformats.org/officeDocument/2006/relationships/slide" Target="slides/slide38.xml"/><Relationship Id="rId47" Type="http://schemas.openxmlformats.org/officeDocument/2006/relationships/slide" Target="slides/slide39.xml"/><Relationship Id="rId48" Type="http://schemas.openxmlformats.org/officeDocument/2006/relationships/slide" Target="slides/slide40.xml"/><Relationship Id="rId49" Type="http://schemas.openxmlformats.org/officeDocument/2006/relationships/slide" Target="slides/slide41.xml"/><Relationship Id="rId50" Type="http://schemas.openxmlformats.org/officeDocument/2006/relationships/slide" Target="slides/slide42.xml"/><Relationship Id="rId51" Type="http://schemas.openxmlformats.org/officeDocument/2006/relationships/slide" Target="slides/slide43.xml"/><Relationship Id="rId52" Type="http://schemas.openxmlformats.org/officeDocument/2006/relationships/slide" Target="slides/slide44.xml"/><Relationship Id="rId53" Type="http://schemas.openxmlformats.org/officeDocument/2006/relationships/slide" Target="slides/slide45.xml"/><Relationship Id="rId54" Type="http://schemas.openxmlformats.org/officeDocument/2006/relationships/slide" Target="slides/slide46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3363"/>
            <a:ext cx="3170238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03" tIns="48303" rIns="96603" bIns="48303" numCol="1" anchor="b" anchorCtr="0" compatLnSpc="1">
            <a:prstTxWarp prst="textNoShape">
              <a:avLst/>
            </a:prstTxWarp>
          </a:bodyPr>
          <a:lstStyle>
            <a:lvl1pPr defTabSz="9652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3363"/>
            <a:ext cx="3170237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03" tIns="48303" rIns="96603" bIns="48303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97E62689-8C7D-4291-A094-4E689FEC4C3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2915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68375" y="473075"/>
            <a:ext cx="5365750" cy="475138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8280" name="Rectangle 8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365250" y="9388475"/>
            <a:ext cx="4578350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1" compatLnSpc="1">
            <a:prstTxWarp prst="textNoShape">
              <a:avLst/>
            </a:prstTxWarp>
          </a:bodyPr>
          <a:lstStyle>
            <a:lvl1pPr algn="ctr" defTabSz="965200" eaLnBrk="0" hangingPunct="0">
              <a:defRPr sz="900">
                <a:latin typeface="Arial" charset="0"/>
              </a:defRPr>
            </a:lvl1pPr>
          </a:lstStyle>
          <a:p>
            <a:pPr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438281" name="Rectangle 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400800" y="9388475"/>
            <a:ext cx="554038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b="1">
                <a:latin typeface="Arial" charset="0"/>
              </a:defRPr>
            </a:lvl1pPr>
          </a:lstStyle>
          <a:p>
            <a:pPr>
              <a:defRPr/>
            </a:pPr>
            <a:fld id="{EFAADD5D-AF76-45EE-AA5F-6DAC73BF167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38306" name="Text Box 34"/>
          <p:cNvSpPr txBox="1">
            <a:spLocks noChangeArrowheads="1"/>
          </p:cNvSpPr>
          <p:nvPr/>
        </p:nvSpPr>
        <p:spPr bwMode="auto">
          <a:xfrm>
            <a:off x="271463" y="5176838"/>
            <a:ext cx="617537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386" tIns="48194" rIns="96386" bIns="48194"/>
          <a:lstStyle/>
          <a:p>
            <a:pPr defTabSz="960438">
              <a:defRPr/>
            </a:pPr>
            <a:r>
              <a:rPr lang="en-US" sz="1200" b="1" u="sng" dirty="0">
                <a:latin typeface="Times New Roman" pitchFamily="18" charset="0"/>
                <a:cs typeface="Times New Roman" pitchFamily="18" charset="0"/>
              </a:rPr>
              <a:t>Notes:</a:t>
            </a:r>
          </a:p>
        </p:txBody>
      </p:sp>
      <p:sp>
        <p:nvSpPr>
          <p:cNvPr id="438309" name="Rectangle 37"/>
          <p:cNvSpPr>
            <a:spLocks noGrp="1" noChangeArrowheads="1"/>
          </p:cNvSpPr>
          <p:nvPr>
            <p:ph type="body" sz="quarter" idx="3"/>
          </p:nvPr>
        </p:nvSpPr>
        <p:spPr bwMode="gray">
          <a:xfrm>
            <a:off x="322263" y="5462588"/>
            <a:ext cx="6607175" cy="3751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537" tIns="45768" rIns="91537" bIns="45768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dirty="0"/>
          </a:p>
        </p:txBody>
      </p:sp>
      <p:sp>
        <p:nvSpPr>
          <p:cNvPr id="438317" name="Line 45"/>
          <p:cNvSpPr>
            <a:spLocks noChangeShapeType="1"/>
          </p:cNvSpPr>
          <p:nvPr/>
        </p:nvSpPr>
        <p:spPr bwMode="auto">
          <a:xfrm>
            <a:off x="322263" y="9324975"/>
            <a:ext cx="665321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30000"/>
              </a:spcBef>
              <a:defRPr/>
            </a:pPr>
            <a:endParaRPr lang="en-US" dirty="0">
              <a:latin typeface="Garamond" pitchFamily="-11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3744030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indent="0" algn="l" rtl="0" eaLnBrk="0" fontAlgn="base" hangingPunct="0">
      <a:spcBef>
        <a:spcPct val="30000"/>
      </a:spcBef>
      <a:spcAft>
        <a:spcPct val="0"/>
      </a:spcAft>
      <a:buSzPct val="65000"/>
      <a:buFont typeface="Wingdings" pitchFamily="2" charset="2"/>
      <a:buNone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 pitchFamily="-110" charset="-128"/>
      </a:defRPr>
    </a:lvl1pPr>
    <a:lvl2pPr marL="282575" indent="0" algn="l" rtl="0" eaLnBrk="0" fontAlgn="base" hangingPunct="0">
      <a:spcBef>
        <a:spcPct val="30000"/>
      </a:spcBef>
      <a:spcAft>
        <a:spcPct val="0"/>
      </a:spcAft>
      <a:buNone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2pPr>
    <a:lvl3pPr marL="744538" indent="-173038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 preferRelativeResize="0">
            <a:picLocks noChangeArrowheads="1"/>
          </p:cNvPicPr>
          <p:nvPr/>
        </p:nvPicPr>
        <p:blipFill rotWithShape="1">
          <a:blip r:embed="rId2"/>
          <a:srcRect t="19473"/>
          <a:stretch/>
        </p:blipFill>
        <p:spPr bwMode="auto">
          <a:xfrm>
            <a:off x="1" y="-1801"/>
            <a:ext cx="2498725" cy="8308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04898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498726" y="4984481"/>
            <a:ext cx="6335713" cy="400685"/>
          </a:xfrm>
        </p:spPr>
        <p:txBody>
          <a:bodyPr>
            <a:spAutoFit/>
          </a:bodyPr>
          <a:lstStyle>
            <a:lvl1pPr marL="0" indent="0" algn="r">
              <a:buFont typeface="Monotype Sorts" pitchFamily="-110" charset="2"/>
              <a:buNone/>
              <a:defRPr sz="20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04900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704850" y="3226947"/>
            <a:ext cx="8121650" cy="1469414"/>
          </a:xfrm>
        </p:spPr>
        <p:txBody>
          <a:bodyPr lIns="91440" anchor="ctr"/>
          <a:lstStyle>
            <a:lvl1pPr algn="ctr" defTabSz="1825625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50" y="1"/>
            <a:ext cx="8667750" cy="83554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495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62500" y="994975"/>
            <a:ext cx="4375150" cy="33210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62500" y="4500439"/>
            <a:ext cx="4375150" cy="3322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0E4B02-67B9-4228-B08B-2561CEE6B94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50" y="1"/>
            <a:ext cx="8667750" cy="83554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495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6CC632-9864-46F1-8EAB-FCD3BB9CEC9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4950" y="994976"/>
            <a:ext cx="8902700" cy="682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07" tIns="46005" rIns="92007" bIns="46005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03876" name="Rectangle 4"/>
          <p:cNvSpPr>
            <a:spLocks noGrp="1" noChangeArrowheads="1"/>
          </p:cNvSpPr>
          <p:nvPr>
            <p:ph type="sldNum" sz="quarter" idx="4"/>
          </p:nvPr>
        </p:nvSpPr>
        <p:spPr bwMode="hidden">
          <a:xfrm>
            <a:off x="8777288" y="7961724"/>
            <a:ext cx="546100" cy="272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b="1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77EF9825-4C23-4085-A4E3-B5565466BD9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03877" name="Rectangle 5"/>
          <p:cNvSpPr>
            <a:spLocks noGrp="1" noChangeArrowheads="1"/>
          </p:cNvSpPr>
          <p:nvPr>
            <p:ph type="ftr" sz="quarter" idx="3"/>
          </p:nvPr>
        </p:nvSpPr>
        <p:spPr bwMode="hidden">
          <a:xfrm>
            <a:off x="234950" y="8032785"/>
            <a:ext cx="544195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ctr" eaLnBrk="0" hangingPunct="0">
              <a:spcBef>
                <a:spcPct val="0"/>
              </a:spcBef>
              <a:defRPr sz="9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  <p:pic>
        <p:nvPicPr>
          <p:cNvPr id="1030" name="Picture 6"/>
          <p:cNvPicPr preferRelativeResize="0">
            <a:picLocks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ltGray">
          <a:xfrm>
            <a:off x="0" y="1"/>
            <a:ext cx="704850" cy="835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7"/>
          <p:cNvSpPr>
            <a:spLocks noGrp="1" noChangeArrowheads="1"/>
          </p:cNvSpPr>
          <p:nvPr>
            <p:ph type="title"/>
          </p:nvPr>
        </p:nvSpPr>
        <p:spPr bwMode="invGray">
          <a:xfrm>
            <a:off x="704850" y="1"/>
            <a:ext cx="8667750" cy="835549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vert="horz" wrap="square" lIns="92007" tIns="46005" rIns="92007" bIns="46005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6" r:id="rId1"/>
    <p:sldLayoutId id="2147483655" r:id="rId2"/>
    <p:sldLayoutId id="2147483654" r:id="rId3"/>
    <p:sldLayoutId id="2147483653" r:id="rId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+mj-lt"/>
          <a:ea typeface="ＭＳ Ｐゴシック" pitchFamily="-110" charset="-128"/>
          <a:cs typeface="ＭＳ Ｐゴシック" pitchFamily="-110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9pPr>
    </p:titleStyle>
    <p:bodyStyle>
      <a:lvl1pPr marL="290513" indent="-29051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"/>
        <a:defRPr sz="2400">
          <a:solidFill>
            <a:srgbClr val="000000"/>
          </a:solidFill>
          <a:latin typeface="+mn-lt"/>
          <a:ea typeface="ＭＳ Ｐゴシック" pitchFamily="-110" charset="-128"/>
          <a:cs typeface="ＭＳ Ｐゴシック" pitchFamily="-110" charset="-128"/>
        </a:defRPr>
      </a:lvl1pPr>
      <a:lvl2pPr marL="633413" indent="-22860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Char char="–"/>
        <a:defRPr sz="220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2pPr>
      <a:lvl3pPr marL="969963" indent="-22225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3pPr>
      <a:lvl4pPr marL="1258888" indent="-228600" algn="l" rtl="0" eaLnBrk="0" fontAlgn="base" hangingPunct="0">
        <a:spcBef>
          <a:spcPct val="0"/>
        </a:spcBef>
        <a:spcAft>
          <a:spcPct val="0"/>
        </a:spcAft>
        <a:buClr>
          <a:srgbClr val="5F5F5F"/>
        </a:buClr>
        <a:buSzPct val="65000"/>
        <a:buFont typeface="Arial Bold" pitchFamily="34" charset="0"/>
        <a:buChar char="‒"/>
        <a:defRPr lang="en-US" dirty="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4pPr>
      <a:lvl5pPr marL="20558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  <a:cs typeface="ＭＳ Ｐゴシック"/>
        </a:defRPr>
      </a:lvl5pPr>
      <a:lvl6pPr marL="25130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6pPr>
      <a:lvl7pPr marL="29702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7pPr>
      <a:lvl8pPr marL="34274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8pPr>
      <a:lvl9pPr marL="38846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 sz="quarter"/>
          </p:nvPr>
        </p:nvSpPr>
        <p:spPr/>
        <p:txBody>
          <a:bodyPr/>
          <a:lstStyle/>
          <a:p>
            <a:pPr>
              <a:defRPr sz="2300"/>
            </a:pPr>
            <a:r>
              <a:t>Basics</a:t>
            </a:r>
          </a:p>
          <a:p>
            <a:r>
              <a:t>Authorizing Access To API</a:t>
            </a:r>
          </a:p>
          <a:p>
            <a:r>
              <a:t>OpenID Connect</a:t>
            </a:r>
          </a:p>
          <a:p>
            <a:r>
              <a:t>OpenID Connect On Clients</a:t>
            </a:r>
          </a:p>
          <a:p>
            <a:r>
              <a:t>Impersonating The User</a:t>
            </a:r>
          </a:p>
          <a:p>
            <a:r>
              <a:t>Credentials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t>Introduction to OAuth2 in JavaScript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Confidential clients:</a:t>
            </a:r>
          </a:p>
          <a:p>
            <a:pPr lvl="1"/>
            <a:r>
              <a:t> Clients that can maintain the confidentiality of their credentials</a:t>
            </a:r>
          </a:p>
          <a:p>
            <a:pPr lvl="1"/>
            <a:r>
              <a:t> Example: web applications</a:t>
            </a:r>
          </a:p>
          <a:p>
            <a:r>
              <a:t> Public clients:</a:t>
            </a:r>
          </a:p>
          <a:p>
            <a:pPr lvl="1"/>
            <a:r>
              <a:t> Clients that cannot maintain the confidentiality of their credentials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Client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JavaScript clients</a:t>
            </a:r>
          </a:p>
          <a:p>
            <a:pPr lvl="1"/>
            <a:r>
              <a:t> Native apps</a:t>
            </a:r>
          </a:p>
          <a:p>
            <a:pPr lvl="2"/>
            <a:r>
              <a:t> iOS</a:t>
            </a:r>
          </a:p>
          <a:p>
            <a:pPr lvl="2"/>
            <a:r>
              <a:t> Android</a:t>
            </a:r>
          </a:p>
          <a:p>
            <a:pPr lvl="2"/>
            <a:r>
              <a:t> Windows Phone apps built in a   native or compile to native language</a:t>
            </a:r>
          </a:p>
          <a:p>
            <a:pPr lvl="1"/>
            <a:r>
              <a:t> User-Agent based apps</a:t>
            </a:r>
          </a:p>
          <a:p>
            <a:pPr lvl="1"/>
            <a:r>
              <a:t> JavaScript apps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Endpoints: On Authorization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Authorization endpoint</a:t>
            </a:r>
          </a:p>
          <a:p>
            <a:pPr lvl="1"/>
            <a:r>
              <a:t> Used by the client to get authorization the owner of resource through user-agent redirection</a:t>
            </a:r>
          </a:p>
          <a:p>
            <a:r>
              <a:t> Token endpoint</a:t>
            </a:r>
          </a:p>
          <a:p>
            <a:pPr lvl="1"/>
            <a:r>
              <a:t> Client uses this token to exchange an authorization grant for an access tokent usualy with client authentication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Endpoints: On Client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On client</a:t>
            </a:r>
          </a:p>
          <a:p>
            <a:pPr lvl="1"/>
            <a:r>
              <a:t> Redirection endpoint</a:t>
            </a:r>
          </a:p>
          <a:p>
            <a:pPr lvl="2"/>
            <a:r>
              <a:t> Authorization server uses it to return responses containing authorization credentials to the client through resource owner user=agent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About Authorization server?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We don't have to implement Authorization server</a:t>
            </a:r>
          </a:p>
          <a:p>
            <a:pPr lvl="1"/>
            <a:r>
              <a:t> Identity server</a:t>
            </a:r>
          </a:p>
          <a:p>
            <a:pPr lvl="2"/>
            <a:r>
              <a:t> For example: @leastprivilege and @brockallen Implement OAuth 2.0 and OpenID Connect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 sz="quarter"/>
          </p:nvPr>
        </p:nvSpPr>
        <p:spPr/>
        <p:txBody>
          <a:bodyPr/>
          <a:lstStyle/>
          <a:p>
            <a:pPr>
              <a:defRPr sz="2300"/>
            </a:pPr>
            <a:r>
              <a:t>Basics
</a:t>
            </a:r>
            <a:r>
              <a:rPr b="1"/>
              <a:t>Authorizing Access To API
</a:t>
            </a:r>
            <a:r>
              <a:t>OpenID Connect
</a:t>
            </a:r>
            <a:r>
              <a:t>OpenID Connect On Clients
</a:t>
            </a:r>
            <a:r>
              <a:t>Impersonating The User
</a:t>
            </a:r>
            <a:r>
              <a:t>Credentials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t>Authorizing Access To API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Client Credentials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Machine to machine communication</a:t>
            </a:r>
          </a:p>
          <a:p>
            <a:pPr lvl="1"/>
            <a:r>
              <a:t> No human or username and password involved</a:t>
            </a:r>
          </a:p>
          <a:p>
            <a:pPr lvl="1"/>
            <a:r>
              <a:t> Can be used to get access token using client credentials</a:t>
            </a:r>
          </a:p>
          <a:p>
            <a:r>
              <a:t> Is used only by  confidential clients</a:t>
            </a:r>
          </a:p>
          <a:p>
            <a:pPr lvl="1"/>
            <a:r>
              <a:t> A public client doesn't safely store the client secret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Flow In A Picture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cred_flo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752" y="1517904"/>
            <a:ext cx="8778240" cy="3822191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About Angular?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Question: Can we use client credential for our Angular applications?</a:t>
            </a:r>
          </a:p>
          <a:p>
            <a:r>
              <a:t> Answer: Yes but</a:t>
            </a:r>
            <a:r>
              <a:rPr b="1"/>
              <a:t> It is not safe</a:t>
            </a:r>
          </a:p>
          <a:p>
            <a:r>
              <a:t> It's like to lock the door but leave the key on it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Implicit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For public clients at predefined redirection URI and also might used by confidential clients (JavaScript or Angular apps)</a:t>
            </a:r>
          </a:p>
          <a:p>
            <a:r>
              <a:t> To obtain access tokens not refresh tokens</a:t>
            </a:r>
          </a:p>
          <a:p>
            <a:r>
              <a:t> No client authentication because a public user cannot store the secret safely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 sz="quarter"/>
          </p:nvPr>
        </p:nvSpPr>
        <p:spPr/>
        <p:txBody>
          <a:bodyPr/>
          <a:lstStyle/>
          <a:p>
            <a:pPr>
              <a:defRPr sz="2300"/>
            </a:pPr>
            <a:r>
              <a:rPr b="1"/>
              <a:t>Basics
</a:t>
            </a:r>
            <a:r>
              <a:t>Authorizing Access To API
</a:t>
            </a:r>
            <a:r>
              <a:t>OpenID Connect
</a:t>
            </a:r>
            <a:r>
              <a:t>OpenID Connect On Clients
</a:t>
            </a:r>
            <a:r>
              <a:t>Impersonating The User
</a:t>
            </a:r>
            <a:r>
              <a:t>Credentials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t>Basics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Implicit Flow In A Picture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implicit_flo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096" y="1280160"/>
            <a:ext cx="7827264" cy="4306824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Authorization Code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Optimized for confidential and public clients</a:t>
            </a:r>
          </a:p>
          <a:p>
            <a:r>
              <a:t> To get access and refresh tokens</a:t>
            </a:r>
          </a:p>
          <a:p>
            <a:r>
              <a:t> Includes a client authentication step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Authorization Code Flow In A Picture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code_flo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248" y="1234440"/>
            <a:ext cx="7690104" cy="4379976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Resource Owner Password Credentials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Client has to be able to obtain the resource owner's credentials (for example via in-app login screen)</a:t>
            </a:r>
          </a:p>
          <a:p>
            <a:r>
              <a:t> Just for trusted applications</a:t>
            </a:r>
          </a:p>
          <a:p>
            <a:r>
              <a:t> Is used to obtain access and refresh tokens</a:t>
            </a:r>
          </a:p>
          <a:p>
            <a:r>
              <a:t> Inludes a client authentication step</a:t>
            </a:r>
          </a:p>
          <a:p>
            <a:r>
              <a:t> High risk in compared to other flows so it is the last choice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Flow In A Picture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res_flo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224" y="1600200"/>
            <a:ext cx="8074152" cy="3648456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Device Code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Between devices that have Internet connection but not browser</a:t>
            </a:r>
          </a:p>
          <a:p>
            <a:r>
              <a:t> Flow between smart TVs, media consols, etc.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Device Code Flow In A Picture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devic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914400"/>
            <a:ext cx="7507224" cy="4832939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Angular And Cross-Origin Resource Sharing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Browsers prevent the web page from making AJAX requests to another domain</a:t>
            </a:r>
          </a:p>
          <a:p>
            <a:r>
              <a:rPr>
                <a:latin typeface="Courier New"/>
              </a:rPr>
              <a:t> Cross-Origin Resource Sharing (CORS)</a:t>
            </a:r>
            <a:r>
              <a:t> is</a:t>
            </a:r>
            <a:r>
              <a:rPr>
                <a:latin typeface="Courier New"/>
              </a:rPr>
              <a:t> W3C</a:t>
            </a:r>
            <a:r>
              <a:t> standard</a:t>
            </a:r>
          </a:p>
          <a:p>
            <a:r>
              <a:t> Allows server to relax the same origin policy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Origin: http://elephantscale.com</a:t>
            </a:r>
          </a:p>
          <a:p>
            <a:r>
              <a:t> Different domain: http://elephantscale.org</a:t>
            </a:r>
          </a:p>
          <a:p>
            <a:r>
              <a:t> Different port: http://elephantscale.com:2546</a:t>
            </a:r>
          </a:p>
          <a:p>
            <a:r>
              <a:t> Different scheme: https://elephantscale.com</a:t>
            </a:r>
          </a:p>
          <a:p>
            <a:r>
              <a:t> Different subdomain: http://www.elephantscale.com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 sz="quarter"/>
          </p:nvPr>
        </p:nvSpPr>
        <p:spPr/>
        <p:txBody>
          <a:bodyPr/>
          <a:lstStyle/>
          <a:p>
            <a:pPr>
              <a:defRPr sz="2300"/>
            </a:pPr>
            <a:r>
              <a:t>Basics
</a:t>
            </a:r>
            <a:r>
              <a:t>Authorizing Access To API
</a:t>
            </a:r>
            <a:r>
              <a:rPr b="1"/>
              <a:t>OpenID Connect
</a:t>
            </a:r>
            <a:r>
              <a:t>OpenID Connect On Clients
</a:t>
            </a:r>
            <a:r>
              <a:t>Impersonating The User
</a:t>
            </a:r>
            <a:r>
              <a:t>Credentials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t>OpenID Connect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def_oaut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" y="2231136"/>
            <a:ext cx="7909560" cy="2395728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OAuth 2 has to do with authorization</a:t>
            </a:r>
          </a:p>
          <a:p>
            <a:r>
              <a:t> How can we can handle authentication?</a:t>
            </a:r>
          </a:p>
          <a:p>
            <a:r>
              <a:t> How can we get information regarding identity</a:t>
            </a:r>
          </a:p>
          <a:p>
            <a:r>
              <a:t> Solution: OpenID Connect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OpenID Connect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A simple identity layer on the OAuth 2 protocol</a:t>
            </a:r>
          </a:p>
          <a:p>
            <a:r>
              <a:t> Core functionality:</a:t>
            </a:r>
          </a:p>
          <a:p>
            <a:pPr lvl="1"/>
            <a:r>
              <a:t> Authentication</a:t>
            </a:r>
          </a:p>
          <a:p>
            <a:pPr lvl="1"/>
            <a:r>
              <a:t> Claims about the user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It Works?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New type of token : ID token</a:t>
            </a:r>
          </a:p>
          <a:p>
            <a:r>
              <a:t> Example: A typical ID token:</a:t>
            </a:r>
          </a:p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92224"/>
            <a:ext cx="8026400" cy="37211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OpenID Connect token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>
                <a:latin typeface="Courier New"/>
              </a:rPr>
              <a:t> id_token</a:t>
            </a:r>
            <a:r>
              <a:t> contains claims about the authentication of an end user (and other requested claims)</a:t>
            </a:r>
          </a:p>
          <a:p>
            <a:r>
              <a:rPr>
                <a:latin typeface="Courier New"/>
              </a:rPr>
              <a:t> id_token</a:t>
            </a:r>
            <a:r>
              <a:t> can be used for signing in to an application</a:t>
            </a:r>
          </a:p>
          <a:p>
            <a:r>
              <a:t> Access tokens are for accessing resources</a:t>
            </a:r>
          </a:p>
          <a:p>
            <a:r>
              <a:rPr>
                <a:latin typeface="Courier New"/>
              </a:rPr>
              <a:t> UserInfo</a:t>
            </a:r>
            <a:r>
              <a:t> endpoint:</a:t>
            </a:r>
          </a:p>
          <a:p>
            <a:r>
              <a:t> Can be used by the client to get more user information of the authenticated user</a:t>
            </a:r>
          </a:p>
          <a:p>
            <a:r>
              <a:t> These claims are requested with the</a:t>
            </a:r>
            <a:r>
              <a:rPr>
                <a:latin typeface="Courier New"/>
              </a:rPr>
              <a:t> access_token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OpenID Connect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Extends authorization code of OAuth 2 and implicit flow</a:t>
            </a:r>
          </a:p>
          <a:p/>
          <a:p/>
          <a:p/>
          <a:p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openid_flo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984" y="1828800"/>
            <a:ext cx="7342631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Scopes And Claims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OpenID Connect adds</a:t>
            </a:r>
            <a:r>
              <a:rPr>
                <a:latin typeface="Courier New"/>
              </a:rPr>
              <a:t> identity</a:t>
            </a:r>
            <a:r>
              <a:t> scopes to</a:t>
            </a:r>
            <a:r>
              <a:rPr>
                <a:latin typeface="Courier New"/>
              </a:rPr>
              <a:t> OAuth 2.0</a:t>
            </a:r>
            <a:r>
              <a:t> resource scopes</a:t>
            </a:r>
          </a:p>
          <a:p>
            <a:r>
              <a:t> Example:</a:t>
            </a:r>
          </a:p>
          <a:p>
            <a:pPr lvl="1"/>
            <a:r>
              <a:t> profile scope:</a:t>
            </a:r>
          </a:p>
          <a:p>
            <a:pPr lvl="2"/>
            <a:r>
              <a:t> name</a:t>
            </a:r>
          </a:p>
          <a:p>
            <a:pPr lvl="2"/>
            <a:r>
              <a:t> family-name</a:t>
            </a:r>
          </a:p>
          <a:p>
            <a:pPr lvl="2"/>
            <a:r>
              <a:t> middle-name</a:t>
            </a:r>
          </a:p>
          <a:p>
            <a:pPr lvl="2"/>
            <a:r>
              <a:t> ...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Scopes And Claims, cont'd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Email and phone</a:t>
            </a:r>
          </a:p>
          <a:p>
            <a:pPr lvl="1"/>
            <a:r>
              <a:t> email scope:</a:t>
            </a:r>
          </a:p>
          <a:p>
            <a:pPr lvl="2"/>
            <a:r>
              <a:t> email</a:t>
            </a:r>
          </a:p>
          <a:p>
            <a:pPr lvl="2"/>
            <a:r>
              <a:t> verified-email</a:t>
            </a:r>
          </a:p>
          <a:p>
            <a:pPr lvl="1"/>
            <a:r>
              <a:t> phone scope:</a:t>
            </a:r>
          </a:p>
          <a:p>
            <a:pPr lvl="2"/>
            <a:r>
              <a:t> phone-num</a:t>
            </a:r>
          </a:p>
          <a:p>
            <a:pPr lvl="2"/>
            <a:r>
              <a:t> verified-num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 sz="quarter"/>
          </p:nvPr>
        </p:nvSpPr>
        <p:spPr/>
        <p:txBody>
          <a:bodyPr/>
          <a:lstStyle/>
          <a:p>
            <a:pPr>
              <a:defRPr sz="2300"/>
            </a:pPr>
            <a:r>
              <a:t>Basics
</a:t>
            </a:r>
            <a:r>
              <a:t>Authorizing Access To API
</a:t>
            </a:r>
            <a:r>
              <a:t>OpenID Connect
</a:t>
            </a:r>
            <a:r>
              <a:rPr b="1"/>
              <a:t>OpenID Connect On Clients
</a:t>
            </a:r>
            <a:r>
              <a:t>Impersonating The User
</a:t>
            </a:r>
            <a:r>
              <a:t>Credentials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t>OpenID Connect On Clients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Choosing The Right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Depends on the</a:t>
            </a:r>
            <a:r>
              <a:rPr>
                <a:latin typeface="Courier New"/>
              </a:rPr>
              <a:t> response_type</a:t>
            </a:r>
            <a:r>
              <a:t> is requested</a:t>
            </a:r>
          </a:p>
          <a:p>
            <a:r>
              <a:t> Authorization code: Confidential clients</a:t>
            </a:r>
          </a:p>
          <a:p>
            <a:r>
              <a:t> Implicit: Public clients</a:t>
            </a:r>
          </a:p>
          <a:p>
            <a:r>
              <a:t> Hybrid: Confidential or public clients if you send auth code to the server not user agent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Helper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Helper components for</a:t>
            </a:r>
            <a:r>
              <a:rPr>
                <a:latin typeface="Courier New"/>
              </a:rPr>
              <a:t> JavaScript</a:t>
            </a:r>
            <a:r>
              <a:t> :</a:t>
            </a:r>
          </a:p>
          <a:p>
            <a:pPr lvl="1"/>
            <a:r>
              <a:rPr>
                <a:latin typeface="Courier New"/>
              </a:rPr>
              <a:t> oidc</a:t>
            </a:r>
            <a:r>
              <a:t> client</a:t>
            </a:r>
          </a:p>
          <a:p>
            <a:pPr lvl="1"/>
            <a:r>
              <a:rPr>
                <a:latin typeface="Courier New"/>
              </a:rPr>
              <a:t> oidc</a:t>
            </a:r>
            <a:r>
              <a:t> token manager</a:t>
            </a:r>
          </a:p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31136"/>
            <a:ext cx="8483600" cy="787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modern_ap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680" y="1014984"/>
            <a:ext cx="7635240" cy="4818888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 sz="quarter"/>
          </p:nvPr>
        </p:nvSpPr>
        <p:spPr/>
        <p:txBody>
          <a:bodyPr/>
          <a:lstStyle/>
          <a:p>
            <a:pPr>
              <a:defRPr sz="2300"/>
            </a:pPr>
            <a:r>
              <a:t>Basics
</a:t>
            </a:r>
            <a:r>
              <a:t>Authorizing Access To API
</a:t>
            </a:r>
            <a:r>
              <a:t>OpenID Connect
</a:t>
            </a:r>
            <a:r>
              <a:t>OpenID Connect On Clients
</a:t>
            </a:r>
            <a:r>
              <a:rPr b="1"/>
              <a:t>Impersonating The User
</a:t>
            </a:r>
            <a:r>
              <a:t>Credentials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t>Impersonating The User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 Bit API 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imp_us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536" y="1417320"/>
            <a:ext cx="7653527" cy="402336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Role-Based Authentication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We are not authorizing access to actions depending on the user (Because of functional requirements)</a:t>
            </a:r>
          </a:p>
          <a:p>
            <a:r>
              <a:t> We can add additional claims in the acces token and use them for authorization</a:t>
            </a:r>
          </a:p>
          <a:p>
            <a:r>
              <a:t> A role claim is an example, and allows role-based authorization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 sz="quarter"/>
          </p:nvPr>
        </p:nvSpPr>
        <p:spPr/>
        <p:txBody>
          <a:bodyPr/>
          <a:lstStyle/>
          <a:p>
            <a:pPr>
              <a:defRPr sz="2300"/>
            </a:pPr>
            <a:r>
              <a:t>Basics
</a:t>
            </a:r>
            <a:r>
              <a:t>Authorizing Access To API
</a:t>
            </a:r>
            <a:r>
              <a:t>OpenID Connect
</a:t>
            </a:r>
            <a:r>
              <a:t>OpenID Connect On Clients
</a:t>
            </a:r>
            <a:r>
              <a:t>Impersonating The User
</a:t>
            </a:r>
            <a:r>
              <a:rPr b="1"/>
              <a:t>Credentials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t>Credentials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cr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768" y="1499616"/>
            <a:ext cx="8522208" cy="3867912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Two-Factor Authentication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2FA provides identification of users by means of the combination of two different components</a:t>
            </a:r>
          </a:p>
          <a:p>
            <a:r>
              <a:t> Something you know, something you posses, something that's inseparable from you</a:t>
            </a:r>
          </a:p>
          <a:p>
            <a:r>
              <a:t> Not all applications might require 2FA</a:t>
            </a:r>
          </a:p>
          <a:p>
            <a:r>
              <a:t> Use</a:t>
            </a:r>
            <a:r>
              <a:rPr>
                <a:latin typeface="Courier New"/>
              </a:rPr>
              <a:t> acr_values</a:t>
            </a:r>
            <a:r>
              <a:t> parameter (to authorization endpoint)</a:t>
            </a:r>
          </a:p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ke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3547872"/>
            <a:ext cx="7507224" cy="3427016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Additional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Entity Framework Persistence Layer</a:t>
            </a:r>
          </a:p>
          <a:p/>
          <a:p>
            <a:r>
              <a:t> Identity Manager</a:t>
            </a:r>
          </a:p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3312"/>
            <a:ext cx="10617200" cy="520700"/>
          </a:xfrm>
          <a:prstGeom prst="rect">
            <a:avLst/>
          </a:prstGeom>
        </p:spPr>
      </p:pic>
      <p:pic>
        <p:nvPicPr>
          <p:cNvPr id="6" name="Picture 5" descr="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31136"/>
            <a:ext cx="8331200" cy="5207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Typical Payload of OAuth2 Access Token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51560"/>
            <a:ext cx="9189720" cy="360273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Defining OAuth 2.0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Is not an authentication method</a:t>
            </a:r>
          </a:p>
          <a:p>
            <a:r>
              <a:t> Is an authorization method</a:t>
            </a:r>
          </a:p>
          <a:p>
            <a:r>
              <a:t> Standard is silent about the user</a:t>
            </a:r>
          </a:p>
          <a:p>
            <a:r>
              <a:t> RFC6749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oauth_acto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504" y="1316736"/>
            <a:ext cx="8165592" cy="422452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Simple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Different types of applications require different means to achieve authorization</a:t>
            </a:r>
          </a:p>
          <a:p>
            <a:r>
              <a:t> Where can the token be delivered to?</a:t>
            </a:r>
          </a:p>
          <a:p>
            <a:r>
              <a:t> Can the client application safely store secrets?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Making Decision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How can you safely achieve authorization?</a:t>
            </a:r>
          </a:p>
          <a:p>
            <a:r>
              <a:t> By answering to this question choose your type of application you are building:</a:t>
            </a:r>
          </a:p>
          <a:p>
            <a:pPr lvl="1"/>
            <a:r>
              <a:t> Client Credentials</a:t>
            </a:r>
          </a:p>
          <a:p>
            <a:pPr lvl="1"/>
            <a:r>
              <a:t> Implicit</a:t>
            </a:r>
          </a:p>
          <a:p>
            <a:pPr lvl="1"/>
            <a:r>
              <a:t> Authorization Code</a:t>
            </a:r>
          </a:p>
          <a:p>
            <a:pPr lvl="1"/>
            <a:r>
              <a:t> Resource Owner Password Credentials</a:t>
            </a:r>
          </a:p>
          <a:p>
            <a:pPr lvl="1"/>
            <a:r>
              <a:t> Device Code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Pc_New">
  <a:themeElements>
    <a:clrScheme name="LPc_New 7">
      <a:dk1>
        <a:srgbClr val="000000"/>
      </a:dk1>
      <a:lt1>
        <a:srgbClr val="FFFFFF"/>
      </a:lt1>
      <a:dk2>
        <a:srgbClr val="CCECFF"/>
      </a:dk2>
      <a:lt2>
        <a:srgbClr val="003399"/>
      </a:lt2>
      <a:accent1>
        <a:srgbClr val="0794FF"/>
      </a:accent1>
      <a:accent2>
        <a:srgbClr val="800080"/>
      </a:accent2>
      <a:accent3>
        <a:srgbClr val="E2F4FF"/>
      </a:accent3>
      <a:accent4>
        <a:srgbClr val="DADADA"/>
      </a:accent4>
      <a:accent5>
        <a:srgbClr val="AAC8FF"/>
      </a:accent5>
      <a:accent6>
        <a:srgbClr val="730073"/>
      </a:accent6>
      <a:hlink>
        <a:srgbClr val="FF0000"/>
      </a:hlink>
      <a:folHlink>
        <a:srgbClr val="FFFFD2"/>
      </a:folHlink>
    </a:clrScheme>
    <a:fontScheme name="LPc_New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aramond" pitchFamily="-110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aramond" pitchFamily="-110" charset="0"/>
          </a:defRPr>
        </a:defPPr>
      </a:lstStyle>
    </a:lnDef>
  </a:objectDefaults>
  <a:extraClrSchemeLst>
    <a:extraClrScheme>
      <a:clrScheme name="LPc_New 1">
        <a:dk1>
          <a:srgbClr val="000099"/>
        </a:dk1>
        <a:lt1>
          <a:srgbClr val="FFFFFF"/>
        </a:lt1>
        <a:dk2>
          <a:srgbClr val="0000FF"/>
        </a:dk2>
        <a:lt2>
          <a:srgbClr val="FFFF00"/>
        </a:lt2>
        <a:accent1>
          <a:srgbClr val="FF6633"/>
        </a:accent1>
        <a:accent2>
          <a:srgbClr val="FF00FF"/>
        </a:accent2>
        <a:accent3>
          <a:srgbClr val="AAAAFF"/>
        </a:accent3>
        <a:accent4>
          <a:srgbClr val="DADADA"/>
        </a:accent4>
        <a:accent5>
          <a:srgbClr val="FFB8AD"/>
        </a:accent5>
        <a:accent6>
          <a:srgbClr val="E700E7"/>
        </a:accent6>
        <a:hlink>
          <a:srgbClr val="FF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2">
        <a:dk1>
          <a:srgbClr val="000066"/>
        </a:dk1>
        <a:lt1>
          <a:srgbClr val="CCECFF"/>
        </a:lt1>
        <a:dk2>
          <a:srgbClr val="000080"/>
        </a:dk2>
        <a:lt2>
          <a:srgbClr val="00000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000056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Pc_New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B2B2B2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797979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Pc_New 4">
        <a:dk1>
          <a:srgbClr val="000000"/>
        </a:dk1>
        <a:lt1>
          <a:srgbClr val="FFFFFF"/>
        </a:lt1>
        <a:dk2>
          <a:srgbClr val="660033"/>
        </a:dk2>
        <a:lt2>
          <a:srgbClr val="FFFF66"/>
        </a:lt2>
        <a:accent1>
          <a:srgbClr val="FF0033"/>
        </a:accent1>
        <a:accent2>
          <a:srgbClr val="CC6600"/>
        </a:accent2>
        <a:accent3>
          <a:srgbClr val="B8AAAD"/>
        </a:accent3>
        <a:accent4>
          <a:srgbClr val="DADADA"/>
        </a:accent4>
        <a:accent5>
          <a:srgbClr val="FFAAAD"/>
        </a:accent5>
        <a:accent6>
          <a:srgbClr val="B95C00"/>
        </a:accent6>
        <a:hlink>
          <a:srgbClr val="999933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5">
        <a:dk1>
          <a:srgbClr val="000000"/>
        </a:dk1>
        <a:lt1>
          <a:srgbClr val="FFFFFF"/>
        </a:lt1>
        <a:dk2>
          <a:srgbClr val="CCECFF"/>
        </a:dk2>
        <a:lt2>
          <a:srgbClr val="00008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DADADA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6">
        <a:dk1>
          <a:srgbClr val="000000"/>
        </a:dk1>
        <a:lt1>
          <a:srgbClr val="FFFFFF"/>
        </a:lt1>
        <a:dk2>
          <a:srgbClr val="CCECFF"/>
        </a:dk2>
        <a:lt2>
          <a:srgbClr val="003399"/>
        </a:lt2>
        <a:accent1>
          <a:srgbClr val="9999FF"/>
        </a:accent1>
        <a:accent2>
          <a:srgbClr val="800080"/>
        </a:accent2>
        <a:accent3>
          <a:srgbClr val="E2F4FF"/>
        </a:accent3>
        <a:accent4>
          <a:srgbClr val="DADADA"/>
        </a:accent4>
        <a:accent5>
          <a:srgbClr val="CACAFF"/>
        </a:accent5>
        <a:accent6>
          <a:srgbClr val="730073"/>
        </a:accent6>
        <a:hlink>
          <a:srgbClr val="FF0000"/>
        </a:hlink>
        <a:folHlink>
          <a:srgbClr val="FFFFD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7">
        <a:dk1>
          <a:srgbClr val="000000"/>
        </a:dk1>
        <a:lt1>
          <a:srgbClr val="FFFFFF"/>
        </a:lt1>
        <a:dk2>
          <a:srgbClr val="CCECFF"/>
        </a:dk2>
        <a:lt2>
          <a:srgbClr val="003399"/>
        </a:lt2>
        <a:accent1>
          <a:srgbClr val="0794FF"/>
        </a:accent1>
        <a:accent2>
          <a:srgbClr val="800080"/>
        </a:accent2>
        <a:accent3>
          <a:srgbClr val="E2F4FF"/>
        </a:accent3>
        <a:accent4>
          <a:srgbClr val="DADADA"/>
        </a:accent4>
        <a:accent5>
          <a:srgbClr val="AAC8FF"/>
        </a:accent5>
        <a:accent6>
          <a:srgbClr val="730073"/>
        </a:accent6>
        <a:hlink>
          <a:srgbClr val="FF0000"/>
        </a:hlink>
        <a:folHlink>
          <a:srgbClr val="FFFFD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378292</TotalTime>
  <Words>0</Words>
  <Application>Microsoft Macintosh PowerPoint</Application>
  <PresentationFormat>Custom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9" baseType="lpstr">
      <vt:lpstr>ＭＳ Ｐゴシック</vt:lpstr>
      <vt:lpstr>Arial</vt:lpstr>
      <vt:lpstr>Arial Bold</vt:lpstr>
      <vt:lpstr>Garamond</vt:lpstr>
      <vt:lpstr>Monotype Sorts</vt:lpstr>
      <vt:lpstr>Times New Roman</vt:lpstr>
      <vt:lpstr>Verdana</vt:lpstr>
      <vt:lpstr>Wingdings</vt:lpstr>
      <vt:lpstr>LPc_New</vt:lpstr>
    </vt:vector>
  </TitlesOfParts>
  <Company>Elephant Scale LLC &amp; LearningPatterns Inc.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</dc:title>
  <dc:subject>Spark</dc:subject>
  <dc:creator>Elephant Scale</dc:creator>
  <cp:lastModifiedBy>fateme</cp:lastModifiedBy>
  <cp:revision>4135</cp:revision>
  <cp:lastPrinted>2010-01-03T02:41:41Z</cp:lastPrinted>
  <dcterms:created xsi:type="dcterms:W3CDTF">2010-07-13T15:22:01Z</dcterms:created>
  <dcterms:modified xsi:type="dcterms:W3CDTF">2019-10-02T11:26:38Z</dcterms:modified>
</cp:coreProperties>
</file>