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1" r:id="rId1"/>
  </p:sldMasterIdLst>
  <p:notesMasterIdLst>
    <p:notesMasterId r:id="rId2"/>
  </p:notesMasterIdLst>
  <p:handoutMasterIdLst>
    <p:handoutMasterId r:id="rId3"/>
  </p:handout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  <p:sldId id="270" r:id="rId23"/>
    <p:sldId id="271" r:id="rId24"/>
    <p:sldId id="272" r:id="rId25"/>
    <p:sldId id="273" r:id="rId26"/>
    <p:sldId id="274" r:id="rId27"/>
    <p:sldId id="275" r:id="rId28"/>
    <p:sldId id="276" r:id="rId29"/>
    <p:sldId id="277" r:id="rId30"/>
    <p:sldId id="278" r:id="rId31"/>
    <p:sldId id="279" r:id="rId32"/>
    <p:sldId id="280" r:id="rId33"/>
    <p:sldId id="281" r:id="rId34"/>
    <p:sldId id="282" r:id="rId35"/>
    <p:sldId id="283" r:id="rId36"/>
    <p:sldId id="284" r:id="rId37"/>
    <p:sldId id="285" r:id="rId38"/>
    <p:sldId id="286" r:id="rId39"/>
    <p:sldId id="287" r:id="rId40"/>
    <p:sldId id="288" r:id="rId41"/>
    <p:sldId id="289" r:id="rId42"/>
    <p:sldId id="290" r:id="rId43"/>
    <p:sldId id="291" r:id="rId44"/>
  </p:sldIdLst>
  <p:sldSz cx="9372600" cy="8297863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1pPr>
    <a:lvl2pPr marL="4572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2pPr>
    <a:lvl3pPr marL="9144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3pPr>
    <a:lvl4pPr marL="13716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4pPr>
    <a:lvl5pPr marL="1828800" algn="l" rtl="0" fontAlgn="base">
      <a:spcBef>
        <a:spcPct val="0"/>
      </a:spcBef>
      <a:spcAft>
        <a:spcPct val="0"/>
      </a:spcAft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5pPr>
    <a:lvl6pPr marL="22860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6pPr>
    <a:lvl7pPr marL="27432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7pPr>
    <a:lvl8pPr marL="32004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8pPr>
    <a:lvl9pPr marL="3657600" algn="l" defTabSz="914400" rtl="0" eaLnBrk="1" latinLnBrk="0" hangingPunct="1">
      <a:defRPr sz="1000" kern="1200">
        <a:solidFill>
          <a:schemeClr val="tx1"/>
        </a:solidFill>
        <a:latin typeface="Garamond" pitchFamily="18" charset="0"/>
        <a:ea typeface="ＭＳ Ｐゴシック"/>
        <a:cs typeface="ＭＳ Ｐゴシック"/>
      </a:defRPr>
    </a:lvl9pPr>
  </p:defaultTextStyle>
  <p:extLst>
    <p:ext uri="{EFAFB233-063F-42B5-8137-9DF3F51BA10A}">
      <p15:sldGuideLst xmlns:p15="http://schemas.microsoft.com/office/powerpoint/2012/main">
        <p15:guide id="1" orient="horz" pos="2614" userDrawn="1">
          <p15:clr>
            <a:srgbClr val="A4A3A4"/>
          </p15:clr>
        </p15:guide>
        <p15:guide id="2" pos="295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8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ary Conlee" initials="MC" lastIdx="1" clrIdx="0"/>
  <p:cmAuthor id="2" name="Mark Kerzner" initials="MK" lastIdx="6" clrIdx="1"/>
  <p:cmAuthor id="3" name="Mary Beth Conlee" initials="MBC" lastIdx="7" clrIdx="2"/>
  <p:cmAuthor id="4" name="Michelle" initials="M" lastIdx="5" clrIdx="3"/>
  <p:cmAuthor id="5" name="Tricia Murphy" initials="TM" lastIdx="4" clrIdx="4">
    <p:extLst/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A1A1A"/>
    <a:srgbClr val="D6B8EB"/>
    <a:srgbClr val="A77EC7"/>
    <a:srgbClr val="B59BC7"/>
    <a:srgbClr val="C7AAD9"/>
    <a:srgbClr val="C89EDF"/>
    <a:srgbClr val="BD83DF"/>
    <a:srgbClr val="CB89DF"/>
    <a:srgbClr val="CA87D1"/>
    <a:srgbClr val="CF86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969" autoAdjust="0"/>
    <p:restoredTop sz="86012" autoAdjust="0"/>
  </p:normalViewPr>
  <p:slideViewPr>
    <p:cSldViewPr>
      <p:cViewPr varScale="1">
        <p:scale>
          <a:sx n="82" d="100"/>
          <a:sy n="82" d="100"/>
        </p:scale>
        <p:origin x="2920" y="176"/>
      </p:cViewPr>
      <p:guideLst>
        <p:guide orient="horz" pos="2614"/>
        <p:guide pos="295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5" d="100"/>
        <a:sy n="85" d="100"/>
      </p:scale>
      <p:origin x="0" y="0"/>
    </p:cViewPr>
  </p:sorterViewPr>
  <p:notesViewPr>
    <p:cSldViewPr>
      <p:cViewPr>
        <p:scale>
          <a:sx n="80" d="100"/>
          <a:sy n="80" d="100"/>
        </p:scale>
        <p:origin x="3296" y="-56"/>
      </p:cViewPr>
      <p:guideLst>
        <p:guide orient="horz" pos="3024"/>
        <p:guide pos="2308"/>
      </p:guideLst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handoutMaster" Target="handoutMasters/handoutMaster1.xml"/><Relationship Id="rId7" Type="http://schemas.openxmlformats.org/officeDocument/2006/relationships/theme" Target="theme/theme1.xml"/><Relationship Id="rId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Relationship Id="rId9" Type="http://schemas.openxmlformats.org/officeDocument/2006/relationships/slide" Target="slides/slide1.xml"/><Relationship Id="rId10" Type="http://schemas.openxmlformats.org/officeDocument/2006/relationships/slide" Target="slides/slide2.xml"/><Relationship Id="rId11" Type="http://schemas.openxmlformats.org/officeDocument/2006/relationships/slide" Target="slides/slide3.xml"/><Relationship Id="rId12" Type="http://schemas.openxmlformats.org/officeDocument/2006/relationships/slide" Target="slides/slide4.xml"/><Relationship Id="rId13" Type="http://schemas.openxmlformats.org/officeDocument/2006/relationships/slide" Target="slides/slide5.xml"/><Relationship Id="rId14" Type="http://schemas.openxmlformats.org/officeDocument/2006/relationships/slide" Target="slides/slide6.xml"/><Relationship Id="rId15" Type="http://schemas.openxmlformats.org/officeDocument/2006/relationships/slide" Target="slides/slide7.xml"/><Relationship Id="rId16" Type="http://schemas.openxmlformats.org/officeDocument/2006/relationships/slide" Target="slides/slide8.xml"/><Relationship Id="rId17" Type="http://schemas.openxmlformats.org/officeDocument/2006/relationships/slide" Target="slides/slide9.xml"/><Relationship Id="rId18" Type="http://schemas.openxmlformats.org/officeDocument/2006/relationships/slide" Target="slides/slide10.xml"/><Relationship Id="rId19" Type="http://schemas.openxmlformats.org/officeDocument/2006/relationships/slide" Target="slides/slide11.xml"/><Relationship Id="rId20" Type="http://schemas.openxmlformats.org/officeDocument/2006/relationships/slide" Target="slides/slide12.xml"/><Relationship Id="rId21" Type="http://schemas.openxmlformats.org/officeDocument/2006/relationships/slide" Target="slides/slide13.xml"/><Relationship Id="rId22" Type="http://schemas.openxmlformats.org/officeDocument/2006/relationships/slide" Target="slides/slide14.xml"/><Relationship Id="rId23" Type="http://schemas.openxmlformats.org/officeDocument/2006/relationships/slide" Target="slides/slide15.xml"/><Relationship Id="rId24" Type="http://schemas.openxmlformats.org/officeDocument/2006/relationships/slide" Target="slides/slide16.xml"/><Relationship Id="rId25" Type="http://schemas.openxmlformats.org/officeDocument/2006/relationships/slide" Target="slides/slide17.xml"/><Relationship Id="rId26" Type="http://schemas.openxmlformats.org/officeDocument/2006/relationships/slide" Target="slides/slide18.xml"/><Relationship Id="rId27" Type="http://schemas.openxmlformats.org/officeDocument/2006/relationships/slide" Target="slides/slide19.xml"/><Relationship Id="rId28" Type="http://schemas.openxmlformats.org/officeDocument/2006/relationships/slide" Target="slides/slide20.xml"/><Relationship Id="rId29" Type="http://schemas.openxmlformats.org/officeDocument/2006/relationships/slide" Target="slides/slide21.xml"/><Relationship Id="rId30" Type="http://schemas.openxmlformats.org/officeDocument/2006/relationships/slide" Target="slides/slide22.xml"/><Relationship Id="rId31" Type="http://schemas.openxmlformats.org/officeDocument/2006/relationships/slide" Target="slides/slide23.xml"/><Relationship Id="rId32" Type="http://schemas.openxmlformats.org/officeDocument/2006/relationships/slide" Target="slides/slide24.xml"/><Relationship Id="rId33" Type="http://schemas.openxmlformats.org/officeDocument/2006/relationships/slide" Target="slides/slide25.xml"/><Relationship Id="rId34" Type="http://schemas.openxmlformats.org/officeDocument/2006/relationships/slide" Target="slides/slide26.xml"/><Relationship Id="rId35" Type="http://schemas.openxmlformats.org/officeDocument/2006/relationships/slide" Target="slides/slide27.xml"/><Relationship Id="rId36" Type="http://schemas.openxmlformats.org/officeDocument/2006/relationships/slide" Target="slides/slide28.xml"/><Relationship Id="rId37" Type="http://schemas.openxmlformats.org/officeDocument/2006/relationships/slide" Target="slides/slide29.xml"/><Relationship Id="rId38" Type="http://schemas.openxmlformats.org/officeDocument/2006/relationships/slide" Target="slides/slide30.xml"/><Relationship Id="rId39" Type="http://schemas.openxmlformats.org/officeDocument/2006/relationships/slide" Target="slides/slide31.xml"/><Relationship Id="rId40" Type="http://schemas.openxmlformats.org/officeDocument/2006/relationships/slide" Target="slides/slide32.xml"/><Relationship Id="rId41" Type="http://schemas.openxmlformats.org/officeDocument/2006/relationships/slide" Target="slides/slide33.xml"/><Relationship Id="rId42" Type="http://schemas.openxmlformats.org/officeDocument/2006/relationships/slide" Target="slides/slide34.xml"/><Relationship Id="rId43" Type="http://schemas.openxmlformats.org/officeDocument/2006/relationships/slide" Target="slides/slide35.xml"/><Relationship Id="rId44" Type="http://schemas.openxmlformats.org/officeDocument/2006/relationships/slide" Target="slides/slide36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3363"/>
            <a:ext cx="3170238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4963" y="9123363"/>
            <a:ext cx="3170237" cy="477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6603" tIns="48303" rIns="96603" bIns="48303" numCol="1" anchor="b" anchorCtr="0" compatLnSpc="1">
            <a:prstTxWarp prst="textNoShape">
              <a:avLst/>
            </a:prstTxWarp>
          </a:bodyPr>
          <a:lstStyle>
            <a:lvl1pPr algn="r" defTabSz="965200">
              <a:defRPr sz="1200">
                <a:latin typeface="Times New Roman" pitchFamily="18" charset="0"/>
              </a:defRPr>
            </a:lvl1pPr>
          </a:lstStyle>
          <a:p>
            <a:pPr>
              <a:defRPr/>
            </a:pPr>
            <a:fld id="{97E62689-8C7D-4291-A094-4E689FEC4C3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29152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68375" y="473075"/>
            <a:ext cx="5365750" cy="4751388"/>
          </a:xfrm>
          <a:prstGeom prst="rect">
            <a:avLst/>
          </a:prstGeom>
          <a:noFill/>
          <a:ln w="12700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8280" name="Rectangle 8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365250" y="9388475"/>
            <a:ext cx="4578350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1" compatLnSpc="1">
            <a:prstTxWarp prst="textNoShape">
              <a:avLst/>
            </a:prstTxWarp>
          </a:bodyPr>
          <a:lstStyle>
            <a:lvl1pPr algn="ctr" defTabSz="965200" eaLnBrk="0" hangingPunct="0">
              <a:defRPr sz="900">
                <a:latin typeface="Arial" charset="0"/>
              </a:defRPr>
            </a:lvl1pPr>
          </a:lstStyle>
          <a:p>
            <a:pPr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438281" name="Rectangle 9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6400800" y="9388475"/>
            <a:ext cx="554038" cy="173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defTabSz="965200" eaLnBrk="0" hangingPunct="0">
              <a:defRPr b="1">
                <a:latin typeface="Arial" charset="0"/>
              </a:defRPr>
            </a:lvl1pPr>
          </a:lstStyle>
          <a:p>
            <a:pPr>
              <a:defRPr/>
            </a:pPr>
            <a:fld id="{EFAADD5D-AF76-45EE-AA5F-6DAC73BF167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438306" name="Text Box 34"/>
          <p:cNvSpPr txBox="1">
            <a:spLocks noChangeArrowheads="1"/>
          </p:cNvSpPr>
          <p:nvPr/>
        </p:nvSpPr>
        <p:spPr bwMode="auto">
          <a:xfrm>
            <a:off x="271463" y="5176838"/>
            <a:ext cx="617537" cy="254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96386" tIns="48194" rIns="96386" bIns="48194"/>
          <a:lstStyle/>
          <a:p>
            <a:pPr defTabSz="960438">
              <a:defRPr/>
            </a:pPr>
            <a:r>
              <a:rPr lang="en-US" sz="1200" b="1" u="sng" dirty="0">
                <a:latin typeface="Times New Roman" pitchFamily="18" charset="0"/>
                <a:cs typeface="Times New Roman" pitchFamily="18" charset="0"/>
              </a:rPr>
              <a:t>Notes:</a:t>
            </a:r>
          </a:p>
        </p:txBody>
      </p:sp>
      <p:sp>
        <p:nvSpPr>
          <p:cNvPr id="438309" name="Rectangle 37"/>
          <p:cNvSpPr>
            <a:spLocks noGrp="1" noChangeArrowheads="1"/>
          </p:cNvSpPr>
          <p:nvPr>
            <p:ph type="body" sz="quarter" idx="3"/>
          </p:nvPr>
        </p:nvSpPr>
        <p:spPr bwMode="gray">
          <a:xfrm>
            <a:off x="322263" y="5462588"/>
            <a:ext cx="6607175" cy="3751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537" tIns="45768" rIns="91537" bIns="45768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 dirty="0"/>
          </a:p>
        </p:txBody>
      </p:sp>
      <p:sp>
        <p:nvSpPr>
          <p:cNvPr id="438317" name="Line 45"/>
          <p:cNvSpPr>
            <a:spLocks noChangeShapeType="1"/>
          </p:cNvSpPr>
          <p:nvPr/>
        </p:nvSpPr>
        <p:spPr bwMode="auto">
          <a:xfrm>
            <a:off x="322263" y="9324975"/>
            <a:ext cx="6653212" cy="0"/>
          </a:xfrm>
          <a:prstGeom prst="line">
            <a:avLst/>
          </a:prstGeom>
          <a:noFill/>
          <a:ln w="12700">
            <a:solidFill>
              <a:srgbClr val="000000"/>
            </a:solidFill>
            <a:round/>
            <a:headEnd/>
            <a:tailEnd/>
          </a:ln>
          <a:effectLst/>
        </p:spPr>
        <p:txBody>
          <a:bodyPr/>
          <a:lstStyle/>
          <a:p>
            <a:pPr algn="ctr">
              <a:spcBef>
                <a:spcPct val="30000"/>
              </a:spcBef>
              <a:defRPr/>
            </a:pPr>
            <a:endParaRPr lang="en-US" dirty="0">
              <a:latin typeface="Garamond" pitchFamily="-11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53744030"/>
      </p:ext>
    </p:extLst>
  </p:cSld>
  <p:clrMap bg1="lt1" tx1="dk1" bg2="lt2" tx2="dk2" accent1="accent1" accent2="accent2" accent3="accent3" accent4="accent4" accent5="accent5" accent6="accent6" hlink="hlink" folHlink="folHlink"/>
  <p:hf dt="0"/>
  <p:notesStyle>
    <a:lvl1pPr marL="0" indent="0" algn="l" rtl="0" eaLnBrk="0" fontAlgn="base" hangingPunct="0">
      <a:spcBef>
        <a:spcPct val="30000"/>
      </a:spcBef>
      <a:spcAft>
        <a:spcPct val="0"/>
      </a:spcAft>
      <a:buSzPct val="65000"/>
      <a:buFont typeface="Wingdings" pitchFamily="2" charset="2"/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 pitchFamily="-110" charset="-128"/>
      </a:defRPr>
    </a:lvl1pPr>
    <a:lvl2pPr marL="282575" indent="0" algn="l" rtl="0" eaLnBrk="0" fontAlgn="base" hangingPunct="0">
      <a:spcBef>
        <a:spcPct val="30000"/>
      </a:spcBef>
      <a:spcAft>
        <a:spcPct val="0"/>
      </a:spcAft>
      <a:buNone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2pPr>
    <a:lvl3pPr marL="744538" indent="-173038" algn="l" rtl="0" eaLnBrk="0" fontAlgn="base" hangingPunct="0">
      <a:spcBef>
        <a:spcPct val="30000"/>
      </a:spcBef>
      <a:spcAft>
        <a:spcPct val="0"/>
      </a:spcAft>
      <a:buChar char="•"/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3pPr>
    <a:lvl4pPr marL="16002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4pPr>
    <a:lvl5pPr marL="2057400" indent="-228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0" charset="0"/>
        <a:ea typeface="ＭＳ Ｐゴシック" pitchFamily="-110" charset="-128"/>
        <a:cs typeface="ＭＳ Ｐゴシック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10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1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1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_rels/notesSlide1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5.xml"/></Relationships>
</file>

<file path=ppt/notesSlides/_rels/notesSlide1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6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6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7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_rels/notesSlide8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9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https://superuser.com/questions/874393/what-protocol-is-used-to-transfer-a-message-in-a-http-application</a:t>
            </a:r>
            <a:r>
              <a:t> Licensed for free use and sharing with attribution and without modification</a:t>
            </a: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Several attacks have been documented where an individual used the same password for an administration account as they did for a social media account.  The credentials were hacked from the social media account and then used to access the corporate network.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Taken from https://www.helpnetsecurity.com/2021/09/14/osi-layer-1/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Taken from https://www.helpnetsecurity.com/2021/09/14/osi-layer-1/</a:t>
            </a: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https://nicolaswindpassinger.com/osi-reference-model</a:t>
            </a: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Image Credit: https://nicolaswindpassinger.com/osi-reference-model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Slide Number Placeholder 2"/>
          <p:cNvSpPr>
            <a:spLocks noGrp="1"/>
          </p:cNvSpPr>
          <p:nvPr>
            <p:ph type="sldNum" idx="5" sz="quarter"/>
          </p:nvPr>
        </p:nvSpPr>
        <p:spPr/>
      </p:sp>
      <p:sp>
        <p:nvSpPr>
          <p:cNvPr id="4" name="Notes Placeholder 3"/>
          <p:cNvSpPr>
            <a:spLocks noGrp="1"/>
          </p:cNvSpPr>
          <p:nvPr>
            <p:ph type="body" idx="3" sz="quarter"/>
          </p:nvPr>
        </p:nvSpPr>
        <p:spPr/>
        <p:txBody>
          <a:bodyPr/>
          <a:lstStyle/>
          <a:p>
            <a:r>
              <a:t> Ref:</a:t>
            </a:r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/>
          <p:cNvPicPr preferRelativeResize="0">
            <a:picLocks noChangeArrowheads="1"/>
          </p:cNvPicPr>
          <p:nvPr/>
        </p:nvPicPr>
        <p:blipFill rotWithShape="1">
          <a:blip r:embed="rId2"/>
          <a:srcRect t="19473"/>
          <a:stretch/>
        </p:blipFill>
        <p:spPr bwMode="auto">
          <a:xfrm>
            <a:off x="1" y="-1801"/>
            <a:ext cx="2498725" cy="83089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04898" name="Rectangle 2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2498726" y="4984481"/>
            <a:ext cx="6335713" cy="400685"/>
          </a:xfrm>
        </p:spPr>
        <p:txBody>
          <a:bodyPr>
            <a:spAutoFit/>
          </a:bodyPr>
          <a:lstStyle>
            <a:lvl1pPr marL="0" indent="0" algn="r">
              <a:buFont typeface="Monotype Sorts" pitchFamily="-110" charset="2"/>
              <a:buNone/>
              <a:defRPr sz="2000"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1104900" name="Rectangle 4"/>
          <p:cNvSpPr>
            <a:spLocks noGrp="1" noChangeArrowheads="1"/>
          </p:cNvSpPr>
          <p:nvPr>
            <p:ph type="ctrTitle" sz="quarter"/>
          </p:nvPr>
        </p:nvSpPr>
        <p:spPr>
          <a:xfrm>
            <a:off x="704850" y="3226947"/>
            <a:ext cx="8121650" cy="1469414"/>
          </a:xfrm>
        </p:spPr>
        <p:txBody>
          <a:bodyPr lIns="91440" anchor="ctr"/>
          <a:lstStyle>
            <a:lvl1pPr algn="ctr" defTabSz="1825625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7EF9825-4C23-4085-A4E3-B5565466BD91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762500" y="994975"/>
            <a:ext cx="4375150" cy="33210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762500" y="4500439"/>
            <a:ext cx="4375150" cy="33229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40E4B02-67B9-4228-B08B-2561CEE6B94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4850" y="1"/>
            <a:ext cx="8667750" cy="83554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23495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62500" y="994976"/>
            <a:ext cx="4375150" cy="6828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86CC632-9864-46F1-8EAB-FCD3BB9CEC9A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gray"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234950" y="994976"/>
            <a:ext cx="8902700" cy="6828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03876" name="Rectangle 4"/>
          <p:cNvSpPr>
            <a:spLocks noGrp="1" noChangeArrowheads="1"/>
          </p:cNvSpPr>
          <p:nvPr>
            <p:ph type="sldNum" sz="quarter" idx="4"/>
          </p:nvPr>
        </p:nvSpPr>
        <p:spPr bwMode="hidden">
          <a:xfrm>
            <a:off x="8777288" y="7961724"/>
            <a:ext cx="546100" cy="2727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b="1">
                <a:solidFill>
                  <a:srgbClr val="000000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</a:lstStyle>
          <a:p>
            <a:pPr>
              <a:defRPr/>
            </a:pPr>
            <a:fld id="{77EF9825-4C23-4085-A4E3-B5565466BD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1103877" name="Rectangle 5"/>
          <p:cNvSpPr>
            <a:spLocks noGrp="1" noChangeArrowheads="1"/>
          </p:cNvSpPr>
          <p:nvPr>
            <p:ph type="ftr" sz="quarter" idx="3"/>
          </p:nvPr>
        </p:nvSpPr>
        <p:spPr bwMode="hidden">
          <a:xfrm>
            <a:off x="234950" y="8032785"/>
            <a:ext cx="5441950" cy="1384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  <a:spAutoFit/>
          </a:bodyPr>
          <a:lstStyle>
            <a:lvl1pPr algn="ctr" eaLnBrk="0" hangingPunct="0">
              <a:spcBef>
                <a:spcPct val="0"/>
              </a:spcBef>
              <a:defRPr sz="9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</a:lstStyle>
          <a:p>
            <a:pPr algn="l">
              <a:defRPr/>
            </a:pPr>
            <a:r>
              <a:rPr lang="en-US" dirty="0"/>
              <a:t>Copyright © 2017 Elephant Scale. All rights reserved.</a:t>
            </a:r>
          </a:p>
        </p:txBody>
      </p:sp>
      <p:pic>
        <p:nvPicPr>
          <p:cNvPr id="1030" name="Picture 6"/>
          <p:cNvPicPr preferRelativeResize="0">
            <a:picLocks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ltGray">
          <a:xfrm>
            <a:off x="0" y="1"/>
            <a:ext cx="704850" cy="8355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31" name="Rectangle 7"/>
          <p:cNvSpPr>
            <a:spLocks noGrp="1" noChangeArrowheads="1"/>
          </p:cNvSpPr>
          <p:nvPr>
            <p:ph type="title"/>
          </p:nvPr>
        </p:nvSpPr>
        <p:spPr bwMode="invGray">
          <a:xfrm>
            <a:off x="704850" y="1"/>
            <a:ext cx="8667750" cy="835549"/>
          </a:xfrm>
          <a:prstGeom prst="rect">
            <a:avLst/>
          </a:prstGeom>
          <a:solidFill>
            <a:schemeClr val="tx2"/>
          </a:solidFill>
          <a:ln w="9525">
            <a:noFill/>
            <a:miter lim="800000"/>
            <a:headEnd/>
            <a:tailEnd/>
          </a:ln>
        </p:spPr>
        <p:txBody>
          <a:bodyPr vert="horz" wrap="square" lIns="92007" tIns="46005" rIns="92007" bIns="46005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56" r:id="rId1"/>
    <p:sldLayoutId id="2147483655" r:id="rId2"/>
    <p:sldLayoutId id="2147483654" r:id="rId3"/>
    <p:sldLayoutId id="2147483653" r:id="rId4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+mj-lt"/>
          <a:ea typeface="ＭＳ Ｐゴシック" pitchFamily="-110" charset="-128"/>
          <a:cs typeface="ＭＳ Ｐゴシック" pitchFamily="-110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  <a:ea typeface="ＭＳ Ｐゴシック" pitchFamily="-110" charset="-128"/>
          <a:cs typeface="ＭＳ Ｐゴシック" pitchFamily="-110" charset="-128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2600" b="1">
          <a:solidFill>
            <a:schemeClr val="tx1"/>
          </a:solidFill>
          <a:latin typeface="Verdana" pitchFamily="-110" charset="0"/>
        </a:defRPr>
      </a:lvl9pPr>
    </p:titleStyle>
    <p:bodyStyle>
      <a:lvl1pPr marL="290513" indent="-290513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5000"/>
        <a:buFont typeface="Wingdings" pitchFamily="2" charset="2"/>
        <a:buChar char=""/>
        <a:defRPr sz="2400">
          <a:solidFill>
            <a:srgbClr val="000000"/>
          </a:solidFill>
          <a:latin typeface="+mn-lt"/>
          <a:ea typeface="ＭＳ Ｐゴシック" pitchFamily="-110" charset="-128"/>
          <a:cs typeface="ＭＳ Ｐゴシック" pitchFamily="-110" charset="-128"/>
        </a:defRPr>
      </a:lvl1pPr>
      <a:lvl2pPr marL="633413" indent="-228600" algn="l" rtl="0" eaLnBrk="0" fontAlgn="base" hangingPunct="0">
        <a:spcBef>
          <a:spcPct val="20000"/>
        </a:spcBef>
        <a:spcAft>
          <a:spcPct val="0"/>
        </a:spcAft>
        <a:buClr>
          <a:srgbClr val="000000"/>
        </a:buClr>
        <a:buChar char="–"/>
        <a:defRPr sz="22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2pPr>
      <a:lvl3pPr marL="969963" indent="-22225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3pPr>
      <a:lvl4pPr marL="1258888" indent="-228600" algn="l" rtl="0" eaLnBrk="0" fontAlgn="base" hangingPunct="0">
        <a:spcBef>
          <a:spcPct val="0"/>
        </a:spcBef>
        <a:spcAft>
          <a:spcPct val="0"/>
        </a:spcAft>
        <a:buClr>
          <a:srgbClr val="5F5F5F"/>
        </a:buClr>
        <a:buSzPct val="65000"/>
        <a:buFont typeface="Arial Bold" pitchFamily="34" charset="0"/>
        <a:buChar char="‒"/>
        <a:defRPr lang="en-US" dirty="0">
          <a:solidFill>
            <a:srgbClr val="000000"/>
          </a:solidFill>
          <a:latin typeface="+mn-lt"/>
          <a:ea typeface="ＭＳ Ｐゴシック" pitchFamily="-110" charset="-128"/>
          <a:cs typeface="ＭＳ Ｐゴシック"/>
        </a:defRPr>
      </a:lvl4pPr>
      <a:lvl5pPr marL="20558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  <a:cs typeface="ＭＳ Ｐゴシック"/>
        </a:defRPr>
      </a:lvl5pPr>
      <a:lvl6pPr marL="25130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6pPr>
      <a:lvl7pPr marL="29702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7pPr>
      <a:lvl8pPr marL="34274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8pPr>
      <a:lvl9pPr marL="3884613" indent="-230188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defRPr sz="800">
          <a:solidFill>
            <a:schemeClr val="tx1"/>
          </a:solidFill>
          <a:latin typeface="Times New Roman" pitchFamily="-110" charset="0"/>
          <a:ea typeface="ＭＳ Ｐゴシック" pitchFamily="-110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notesSlide" Target="../notesSlides/notesSlide8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Relationship Id="rId3" Type="http://schemas.openxmlformats.org/officeDocument/2006/relationships/notesSlide" Target="../notesSlides/notesSlide9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Relationship Id="rId3" Type="http://schemas.openxmlformats.org/officeDocument/2006/relationships/notesSlide" Target="../notesSlides/notesSlide10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/Relationships>
</file>

<file path=ppt/slides/_rels/slide2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Relationship Id="rId3" Type="http://schemas.openxmlformats.org/officeDocument/2006/relationships/notesSlide" Target="../notesSlides/notesSlide1.xml"/></Relationships>
</file>

<file path=ppt/slides/_rels/slide3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3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/Relationships>
</file>

<file path=ppt/slides/_rels/slide3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3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notesSlide" Target="../notesSlides/notesSlide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Relationship Id="rId3" Type="http://schemas.openxmlformats.org/officeDocument/2006/relationships/notesSlide" Target="../notesSlides/notesSlide3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notesSlide" Target="../notesSlides/notesSlide4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notesSlide" Target="../notesSlides/notesSlide5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notesSlide" Target="../notesSlides/notesSlide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notesSlide" Target="../notesSlides/notesSlide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</a:t>
            </a:r>
          </a:p>
          <a:p>
            <a:r>
              <a:t>Common Attacks by Layer</a:t>
            </a:r>
          </a:p>
          <a:p>
            <a:r>
              <a:t>Defense in Depth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OSI Security Model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Responsible for routing and transferring data packets between different nodes across various networks</a:t>
            </a:r>
          </a:p>
          <a:p>
            <a:r>
              <a:t> Includes the IP the Internet Protocol part of TCP/IP</a:t>
            </a:r>
          </a:p>
          <a:p>
            <a:r>
              <a:t> Of concern to IoT is that it also includes IPv4 and IPv6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Network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Link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Later where data transfer between two directly connected nodes in a network takes place</a:t>
            </a:r>
          </a:p>
          <a:p>
            <a:r>
              <a:t> Divided into two sub layers:</a:t>
            </a:r>
          </a:p>
          <a:p>
            <a:pPr lvl="1"/>
            <a:r>
              <a:t> Medium access control layer (MAC layer)</a:t>
            </a:r>
          </a:p>
          <a:p>
            <a:pPr lvl="1"/>
            <a:r>
              <a:t> Logical link control layer (LLC).</a:t>
            </a:r>
          </a:p>
          <a:p>
            <a:r>
              <a:t> Various IEEE 802 standards apply to this layer</a:t>
            </a:r>
          </a:p>
          <a:p>
            <a:pPr lvl="1"/>
            <a:r>
              <a:t> IEEE 802.15.4 or low rate Wireless PAN for example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Data-Link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Layer where networks are organized</a:t>
            </a:r>
          </a:p>
          <a:p>
            <a:r>
              <a:t> Foundation of IoT and its connected</a:t>
            </a:r>
          </a:p>
          <a:p>
            <a:r>
              <a:t> Includes the essential physical structure needed to make the IoT possible</a:t>
            </a:r>
          </a:p>
          <a:p>
            <a:pPr lvl="1"/>
            <a:r>
              <a:t> E.g., cables and radio frequency links</a:t>
            </a:r>
          </a:p>
          <a:p>
            <a:pPr lvl="1"/>
            <a:r>
              <a:t> Essential transmission specifications, communication protocols and hardware on a device and data level.=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hysical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OST Intuitive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Using OSI to figure out why an application isn’t working</a:t>
            </a:r>
          </a:p>
          <a:p>
            <a:pPr lvl="1"/>
            <a:r>
              <a:t> Layer 1: Physical</a:t>
            </a:r>
          </a:p>
          <a:p>
            <a:pPr lvl="2"/>
            <a:r>
              <a:t> Is the network cable plugged in?</a:t>
            </a:r>
          </a:p>
          <a:p>
            <a:pPr lvl="1"/>
            <a:r>
              <a:t> Layer 2: Data Link</a:t>
            </a:r>
          </a:p>
          <a:p>
            <a:pPr lvl="2"/>
            <a:r>
              <a:t> Do you have a link light?</a:t>
            </a:r>
          </a:p>
          <a:p>
            <a:pPr lvl="1"/>
            <a:r>
              <a:t> Layer 3: Network</a:t>
            </a:r>
          </a:p>
          <a:p>
            <a:pPr lvl="2"/>
            <a:r>
              <a:t> Are you getting an IP?</a:t>
            </a:r>
          </a:p>
          <a:p>
            <a:pPr lvl="1"/>
            <a:r>
              <a:t> Layer 4: Transport</a:t>
            </a:r>
          </a:p>
          <a:p>
            <a:pPr lvl="2"/>
            <a:r>
              <a:t> Can you connect to your default gateway?</a:t>
            </a:r>
          </a:p>
          <a:p>
            <a:pPr lvl="1"/>
            <a:r>
              <a:t> Layer 5: Session</a:t>
            </a:r>
          </a:p>
          <a:p>
            <a:pPr lvl="2"/>
            <a:r>
              <a:t> Do you have DNS server information?</a:t>
            </a:r>
          </a:p>
          <a:p>
            <a:pPr lvl="2"/>
            <a:r>
              <a:t> Can you ping 4.2.2.2 but not google.com?</a:t>
            </a:r>
          </a:p>
          <a:p>
            <a:pPr lvl="1"/>
            <a:r>
              <a:t> Layers 6&amp;7: Presentation &amp; Application</a:t>
            </a:r>
          </a:p>
          <a:p>
            <a:pPr lvl="2"/>
            <a:r>
              <a:t> Can you browse to a site?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
</a:t>
            </a:r>
            <a:r>
              <a:rPr b="1"/>
              <a:t>Common Attacks by Layer
</a:t>
            </a:r>
            <a:r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Common Attacks by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Examples of Attacks at Each Level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097280" y="2240280"/>
          <a:ext cx="13807440" cy="4709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02480"/>
                <a:gridCol w="4602480"/>
                <a:gridCol w="4602480"/>
              </a:tblGrid>
              <a:tr h="588645">
                <a:tc>
                  <a:txBody>
                    <a:bodyPr/>
                    <a:lstStyle/>
                    <a:p>
                      <a:r>
                        <a:t>Layer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Description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Attack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Application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Social Engineering, UserID/Password sniffing. Lack of role-based security for admin and support. Spoofing authentication credentials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Presentation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Phishing, TLS/SSL sniffing Breaking weak or faulty encryption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Session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Hacking – Telnet and FTP hacking Access to unsecured applications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TCP Sessions sniffing Port sniffing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Network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Man in the Middle Attacks Port sniffing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Data Link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Spoofing MAC/ARP sniffing</a:t>
                      </a:r>
                    </a:p>
                  </a:txBody>
                  <a:tcPr/>
                </a:tc>
              </a:tr>
              <a:tr h="588645">
                <a:tc>
                  <a:txBody>
                    <a:bodyPr/>
                    <a:lstStyle/>
                    <a:p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Physical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Sniffing, physical device compromise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Refers to the applications that support the end user functions</a:t>
            </a:r>
          </a:p>
          <a:p>
            <a:pPr lvl="1"/>
            <a:r>
              <a:t> Applications at this layer include FTP, SMTP and other services</a:t>
            </a:r>
          </a:p>
          <a:p>
            <a:pPr lvl="1"/>
            <a:r>
              <a:t> Supports user applications with that authentication and authorization</a:t>
            </a:r>
          </a:p>
          <a:p>
            <a:r>
              <a:t> Main security challenge for IIoT is unauthorized access to control systems</a:t>
            </a:r>
          </a:p>
          <a:p>
            <a:pPr lvl="1"/>
            <a:r>
              <a:t> Entry point to introduce additional vectors – e.g, creating backdoors for future attacks</a:t>
            </a:r>
          </a:p>
          <a:p>
            <a:pPr lvl="1"/>
            <a:r>
              <a:t> Common attack vector using social engineering, phishing and other deceptive exploits</a:t>
            </a:r>
          </a:p>
          <a:p>
            <a:r>
              <a:t> First line of defense is strong organizational procedures and policies on issuing, revoking and changing authentication credentials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UserID/Password is common authentication</a:t>
            </a:r>
          </a:p>
          <a:p>
            <a:pPr lvl="1"/>
            <a:r>
              <a:t> Often implemented with weak account policy</a:t>
            </a:r>
          </a:p>
          <a:p>
            <a:pPr lvl="1"/>
            <a:r>
              <a:t> Users suffer from password fatigue</a:t>
            </a:r>
          </a:p>
          <a:p>
            <a:pPr lvl="2"/>
            <a:r>
              <a:t> Tend to use the same password across accounts</a:t>
            </a:r>
          </a:p>
          <a:p>
            <a:pPr lvl="2"/>
            <a:r>
              <a:t> Tend to use short easy to guess passwords</a:t>
            </a:r>
          </a:p>
          <a:p>
            <a:pPr lvl="2"/>
            <a:r>
              <a:t> Tend to not change their passwords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Mitigations</a:t>
            </a:r>
          </a:p>
          <a:p>
            <a:pPr lvl="1"/>
            <a:r>
              <a:t> Password policy requiring strong passwords and regular rotations</a:t>
            </a:r>
          </a:p>
          <a:p>
            <a:pPr lvl="1"/>
            <a:r>
              <a:t> Use generated tokens instead of passwords</a:t>
            </a:r>
          </a:p>
          <a:p>
            <a:pPr lvl="2"/>
            <a:r>
              <a:t> These have higher entropy and are harder to crack</a:t>
            </a:r>
          </a:p>
          <a:p>
            <a:pPr lvl="2"/>
            <a:r>
              <a:t> Eliminates the problem of password reuse</a:t>
            </a:r>
          </a:p>
          <a:p>
            <a:pPr lvl="1"/>
            <a:r>
              <a:t> MFA – multi-factor authentication</a:t>
            </a:r>
          </a:p>
          <a:p>
            <a:pPr lvl="2"/>
            <a:r>
              <a:t> Requires authentication from two of three possible sources</a:t>
            </a:r>
          </a:p>
          <a:p>
            <a:pPr lvl="3"/>
            <a:r>
              <a:t> What the user knows – password or token</a:t>
            </a:r>
          </a:p>
          <a:p>
            <a:pPr lvl="3"/>
            <a:r>
              <a:t> Where the user is – specific IP address</a:t>
            </a:r>
          </a:p>
          <a:p>
            <a:pPr lvl="3"/>
            <a:r>
              <a:t> Something the user has – mobile phone for a confirmation code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Encryption is performed at this layer</a:t>
            </a:r>
          </a:p>
          <a:p>
            <a:r>
              <a:t> Common attacks often involve weak or missing encryption</a:t>
            </a:r>
          </a:p>
          <a:p>
            <a:pPr lvl="1"/>
            <a:r>
              <a:t> There must be both encryption for data in transit and encryption for data at rest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rPr b="1"/>
              <a:t>The OSI Layers
</a:t>
            </a:r>
            <a:r>
              <a:t>Common Attacks by Layer
</a:t>
            </a:r>
            <a:r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Exploitable weaknesses can occur when:</a:t>
            </a:r>
          </a:p>
          <a:p>
            <a:pPr lvl="1"/>
            <a:r>
              <a:t> An encryption standard is used that is too weak, one that has known weaknesses for example</a:t>
            </a:r>
          </a:p>
          <a:p>
            <a:pPr lvl="1"/>
            <a:r>
              <a:t> Flawed implementation of the encryption such as:</a:t>
            </a:r>
          </a:p>
          <a:p>
            <a:pPr lvl="2"/>
            <a:r>
              <a:t> Keys are too short</a:t>
            </a:r>
          </a:p>
          <a:p>
            <a:pPr lvl="2"/>
            <a:r>
              <a:t> Salts are not used in digests allowing the use of rainbow tables to reverse engineer passwords</a:t>
            </a:r>
          </a:p>
          <a:p>
            <a:pPr lvl="2"/>
            <a:r>
              <a:t> Using an encryption library that has not been fully vetted</a:t>
            </a:r>
          </a:p>
          <a:p>
            <a:pPr lvl="2"/>
            <a:r>
              <a:t> Using a home-grown encryption library that is not full tested</a:t>
            </a:r>
          </a:p>
          <a:p>
            <a:pPr lvl="1"/>
            <a:r>
              <a:t> Flawed application of an encryption application</a:t>
            </a:r>
          </a:p>
          <a:p>
            <a:pPr lvl="2"/>
            <a:r>
              <a:t> Failure to encrypt data when it should be</a:t>
            </a:r>
          </a:p>
          <a:p>
            <a:pPr lvl="2"/>
            <a:r>
              <a:t> Not encrypting some data that is accessible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Presentation level security can be subverted at the application level</a:t>
            </a:r>
          </a:p>
          <a:p>
            <a:r>
              <a:t> Called a Man in the Browser (MiTB) attack</a:t>
            </a:r>
          </a:p>
          <a:p>
            <a:pPr lvl="1"/>
            <a:r>
              <a:t> Access is gained at the application level to steal or alter data before it become encrypted</a:t>
            </a:r>
          </a:p>
          <a:p>
            <a:r>
              <a:t> Often the result of human engineering</a:t>
            </a:r>
          </a:p>
          <a:p>
            <a:pPr lvl="1"/>
            <a:r>
              <a:t> Compromised user installs malware</a:t>
            </a:r>
          </a:p>
          <a:p>
            <a:pPr lvl="1"/>
            <a:r>
              <a:t> Or malware is installed from a phishing or other attack</a:t>
            </a:r>
          </a:p>
          <a:p>
            <a:r>
              <a:t> Can be mitigated to a degree by isolation</a:t>
            </a:r>
          </a:p>
          <a:p>
            <a:pPr lvl="1"/>
            <a:r>
              <a:t> Applications used for systems control do not have access to other applications</a:t>
            </a:r>
          </a:p>
          <a:p>
            <a:pPr lvl="1"/>
            <a:r>
              <a:t> No public access to the user control apps</a:t>
            </a:r>
          </a:p>
          <a:p>
            <a:pPr lvl="1"/>
            <a:r>
              <a:t> Only the absolute minimum network access to private networks</a:t>
            </a:r>
          </a:p>
          <a:p>
            <a:r>
              <a:t> Ideally, control systems only connect to the system they control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 in the Browser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Man-in-the-Browser-Secret-Double-Octopus-1200x68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0160" y="2441448"/>
            <a:ext cx="13432536" cy="7662672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The main attacks at this level deal with interfering with sessions or some sort of session hijack</a:t>
            </a:r>
          </a:p>
          <a:p>
            <a:r>
              <a:t> Man in the Middle (MiTD) attacks occur when an adversary can intercept communications between two parties in a session</a:t>
            </a:r>
          </a:p>
          <a:p>
            <a:r>
              <a:t> A main risk is that an adversary could take over an automated system by hijacking a session between the system and an operator</a:t>
            </a:r>
          </a:p>
          <a:p>
            <a:r>
              <a:t> Some potential exploits</a:t>
            </a:r>
          </a:p>
          <a:p>
            <a:pPr lvl="1"/>
            <a:r>
              <a:t> Failure to use regular confirmation of identity of participant</a:t>
            </a:r>
          </a:p>
          <a:p>
            <a:pPr lvl="2"/>
            <a:r>
              <a:t> Ignoring warning about expired TSL certificate for example</a:t>
            </a:r>
          </a:p>
          <a:p>
            <a:pPr lvl="1"/>
            <a:r>
              <a:t> Failure to rotate credentials during a session</a:t>
            </a:r>
          </a:p>
          <a:p>
            <a:pPr lvl="2"/>
            <a:r>
              <a:t> The longer a set of credentials is used, the more likely they are to be hacked</a:t>
            </a:r>
          </a:p>
          <a:p>
            <a:pPr lvl="1"/>
            <a:r>
              <a:t> Failure to securely transmit session information</a:t>
            </a:r>
          </a:p>
          <a:p>
            <a:pPr lvl="2"/>
            <a:r>
              <a:t> Often makes the session tokens or ids guessable by an adversary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Level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Internet based attacks probe for open ports</a:t>
            </a:r>
          </a:p>
          <a:p>
            <a:pPr lvl="1"/>
            <a:r>
              <a:t> Can be used to inject malware</a:t>
            </a:r>
          </a:p>
          <a:p>
            <a:pPr lvl="1"/>
            <a:r>
              <a:t> Malware often opens other ports as a backdoor</a:t>
            </a:r>
          </a:p>
          <a:p>
            <a:r>
              <a:t> Mitigations involve</a:t>
            </a:r>
          </a:p>
          <a:p>
            <a:pPr lvl="1"/>
            <a:r>
              <a:t> Regular port scans</a:t>
            </a:r>
          </a:p>
          <a:p>
            <a:pPr lvl="1"/>
            <a:r>
              <a:t> Use of non-standard ports to confound probing for commonly used ports</a:t>
            </a:r>
          </a:p>
          <a:p>
            <a:pPr lvl="1"/>
            <a:r>
              <a:t> Firewalls to block access to most ports except those explicitly allowed on a whitelist</a:t>
            </a:r>
          </a:p>
          <a:p>
            <a:r>
              <a:t> Known or published IP addresses are potential targets</a:t>
            </a:r>
          </a:p>
          <a:p>
            <a:r>
              <a:t> Mitigations involve</a:t>
            </a:r>
          </a:p>
          <a:p>
            <a:pPr lvl="1"/>
            <a:r>
              <a:t> Use of an API gateway to map external IP addresses to internal addresses</a:t>
            </a:r>
          </a:p>
          <a:p>
            <a:pPr lvl="1"/>
            <a:r>
              <a:t> Use of filtering and firewalling on the gateway</a:t>
            </a:r>
          </a:p>
          <a:p>
            <a:pPr lvl="1"/>
            <a:r>
              <a:t> Establishment of a DNZ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Demilitarized Zone and Honey Pots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DMZs connect internal networks to the outside world</a:t>
            </a:r>
          </a:p>
          <a:p>
            <a:pPr lvl="1"/>
            <a:r>
              <a:t> Internal networks cannot be accessed directly</a:t>
            </a:r>
          </a:p>
          <a:p>
            <a:pPr lvl="1"/>
            <a:r>
              <a:t> Must go through the DMZ</a:t>
            </a:r>
          </a:p>
          <a:p>
            <a:pPr lvl="1"/>
            <a:r>
              <a:t> Including standard application-level attacks</a:t>
            </a:r>
          </a:p>
          <a:p>
            <a:r>
              <a:t> Honeypots are fake networks</a:t>
            </a:r>
          </a:p>
          <a:p>
            <a:pPr lvl="1"/>
            <a:r>
              <a:t> Designed to distract attackers</a:t>
            </a:r>
          </a:p>
          <a:p>
            <a:pPr lvl="1"/>
            <a:r>
              <a:t> They wind up attacking the honeypot instead of the industrial system</a:t>
            </a:r>
          </a:p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curity-honeypot_place_in_network-f_mobi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4487" y="5916168"/>
            <a:ext cx="8193024" cy="4142232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Level at which most network hardware operates</a:t>
            </a:r>
          </a:p>
          <a:p>
            <a:pPr lvl="1"/>
            <a:r>
              <a:t> Switches, routers, firewalls, etc.</a:t>
            </a:r>
          </a:p>
          <a:p>
            <a:r>
              <a:t> Attacker can reroute traffic via a compromised router</a:t>
            </a:r>
          </a:p>
          <a:p>
            <a:pPr lvl="1"/>
            <a:r>
              <a:t> Many commercial routers have security flaws</a:t>
            </a:r>
          </a:p>
          <a:p>
            <a:r>
              <a:t> Malware insertion into network devices is a common attack</a:t>
            </a:r>
          </a:p>
          <a:p>
            <a:pPr lvl="1"/>
            <a:r>
              <a:t> Used by the NSA as part of their Tailored Access Operations (TAO)</a:t>
            </a:r>
          </a:p>
          <a:p>
            <a:pPr lvl="1"/>
            <a:r>
              <a:t> Network devices are physically intercepted during shipment</a:t>
            </a:r>
          </a:p>
          <a:p>
            <a:pPr lvl="1"/>
            <a:r>
              <a:t> Malware is installed to create backdoors</a:t>
            </a:r>
          </a:p>
          <a:p>
            <a:r>
              <a:t> Security analyses often overlook off the shelf hardware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ARP Spoofing Attack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rp0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5416" y="2487168"/>
            <a:ext cx="11622024" cy="635508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Network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Mitigations involve</a:t>
            </a:r>
          </a:p>
          <a:p>
            <a:pPr lvl="1"/>
            <a:r>
              <a:t> Using NAT and other address translation strategies</a:t>
            </a:r>
          </a:p>
          <a:p>
            <a:pPr lvl="1"/>
            <a:r>
              <a:t> Physically secure network equipment</a:t>
            </a:r>
          </a:p>
          <a:p>
            <a:pPr lvl="1"/>
            <a:r>
              <a:t> Breeches at this layer commonly occur inside the organization</a:t>
            </a:r>
          </a:p>
          <a:p>
            <a:pPr lvl="1"/>
            <a:r>
              <a:t> The use of VPNs where possible</a:t>
            </a:r>
          </a:p>
          <a:p>
            <a:pPr lvl="1"/>
            <a:r>
              <a:t> However, this does add a layer of latency and complexity</a:t>
            </a:r>
          </a:p>
          <a:p>
            <a:pPr lvl="1"/>
            <a:r>
              <a:t> Full security audits of all network equipment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Link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This layer works on the MAC address and packet layer</a:t>
            </a:r>
          </a:p>
          <a:p>
            <a:r>
              <a:t> Common attack is to force a Network Interface Controller (NIC) into promiscuous mode</a:t>
            </a:r>
          </a:p>
          <a:p>
            <a:pPr lvl="1"/>
            <a:r>
              <a:t> This allows it to absorb traffic intended for other machines</a:t>
            </a:r>
          </a:p>
          <a:p>
            <a:r>
              <a:t> This is also the layer where attackers may spoof a MAC address</a:t>
            </a:r>
          </a:p>
          <a:p>
            <a:r>
              <a:t> Mitigation</a:t>
            </a:r>
          </a:p>
          <a:p>
            <a:pPr lvl="1"/>
            <a:r>
              <a:t> A common mitigation is to create separate virtual LANS (VLANs) on a single physical LAN</a:t>
            </a:r>
          </a:p>
          <a:p>
            <a:pPr lvl="1"/>
            <a:r>
              <a:t> Access control lists can then be applied to the different VLANs</a:t>
            </a:r>
          </a:p>
          <a:p>
            <a:pPr lvl="1"/>
            <a:r>
              <a:t> Disabling unused ports also helps at this layer too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Open System Interconnection or OSI layers</a:t>
            </a:r>
          </a:p>
          <a:p>
            <a:r>
              <a:t> Reference model for how information from software in one device moves to an application on another computer</a:t>
            </a:r>
          </a:p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SILayer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3592" y="3694176"/>
            <a:ext cx="8814816" cy="6757416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Most common attack is compromised physical devices</a:t>
            </a:r>
          </a:p>
          <a:p>
            <a:pPr lvl="1"/>
            <a:r>
              <a:t> Access to the devices creates opportunities for insertion of malware or physical taps or attacks</a:t>
            </a:r>
          </a:p>
          <a:p>
            <a:r>
              <a:t> First line of defense</a:t>
            </a:r>
          </a:p>
          <a:p>
            <a:pPr lvl="1"/>
            <a:r>
              <a:t> Physically isolate and lock up all the equipment</a:t>
            </a:r>
          </a:p>
          <a:p>
            <a:pPr lvl="1"/>
            <a:r>
              <a:t> Allow access only to vetted people who need access</a:t>
            </a:r>
          </a:p>
          <a:p>
            <a:pPr lvl="1"/>
            <a:r>
              <a:t> Use the lowest level of access needed</a:t>
            </a:r>
          </a:p>
          <a:p>
            <a:r>
              <a:t> Social engineering attacks try to convince staff to allow access to bad actors</a:t>
            </a:r>
          </a:p>
          <a:p>
            <a:pPr lvl="1"/>
            <a:r>
              <a:t> Mitigation is to have strongly enforced security measures</a:t>
            </a:r>
          </a:p>
          <a:p>
            <a:pPr lvl="1"/>
            <a:r>
              <a:t> “We will not open the server room for anyone who claims to have lost their keycard.”</a:t>
            </a:r>
          </a:p>
          <a:p>
            <a:r>
              <a:t> Physical interception is done by accessing cables and other devices – data taps for example</a:t>
            </a:r>
          </a:p>
          <a:p>
            <a:pPr lvl="1"/>
            <a:r>
              <a:t> Also done by monitoring EM signals from monitors and other devices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Physical Layer Security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Common vector to disable physical devices</a:t>
            </a:r>
          </a:p>
          <a:p>
            <a:pPr lvl="1"/>
            <a:r>
              <a:t> Power overloads</a:t>
            </a:r>
          </a:p>
          <a:p>
            <a:pPr lvl="1"/>
            <a:r>
              <a:t> EM pulses or physical damage</a:t>
            </a:r>
          </a:p>
          <a:p>
            <a:r>
              <a:t> Mitigations</a:t>
            </a:r>
          </a:p>
          <a:p>
            <a:pPr lvl="1"/>
            <a:r>
              <a:t> Any device, cable or other “thing” connected to the network is vulnerable</a:t>
            </a:r>
          </a:p>
          <a:p>
            <a:pPr lvl="1"/>
            <a:r>
              <a:t> Use proper shielding and physical isolation when necessary</a:t>
            </a:r>
          </a:p>
          <a:p>
            <a:pPr lvl="1"/>
            <a:r>
              <a:t> Have a good disaster recover plan for loss of physical assets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Subtitle 1"/>
          <p:cNvSpPr>
            <a:spLocks noGrp="1"/>
          </p:cNvSpPr>
          <p:nvPr>
            <p:ph type="subTitle" idx="1" sz="quarter"/>
          </p:nvPr>
        </p:nvSpPr>
        <p:spPr/>
        <p:txBody>
          <a:bodyPr/>
          <a:lstStyle/>
          <a:p>
            <a:pPr>
              <a:defRPr sz="3200"/>
            </a:pPr>
            <a:r>
              <a:t>The OSI Layers
</a:t>
            </a:r>
            <a:r>
              <a:t>Common Attacks by Layer
</a:t>
            </a:r>
            <a:r>
              <a:rPr b="1"/>
              <a:t>Defense in Depth
</a:t>
            </a:r>
          </a:p>
        </p:txBody>
      </p:sp>
      <p:sp>
        <p:nvSpPr>
          <p:cNvPr id="3" name="Title 2"/>
          <p:cNvSpPr>
            <a:spLocks noGrp="1"/>
          </p:cNvSpPr>
          <p:nvPr>
            <p:ph type="ctrTitle" sz="quarter"/>
          </p:nvPr>
        </p:nvSpPr>
        <p:spPr/>
        <p:txBody>
          <a:bodyPr/>
          <a:lstStyle/>
          <a:p>
            <a:r>
              <a:t>Defense in Depth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Defense in Depth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Any IoT security solution must include a security model and plan for each of the OSI levels or their equivalent</a:t>
            </a:r>
          </a:p>
          <a:p>
            <a:r>
              <a:t> Any deployed system is as insecure as the security at its weakest level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SIPyrami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2463" y="3749039"/>
            <a:ext cx="8577072" cy="667512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OSI mitigations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osisecurity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9352" y="2304288"/>
            <a:ext cx="8074152" cy="7827264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Layer One Attacks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Traditional cybersecurity improvements push attackers toward alternative paths</a:t>
            </a:r>
          </a:p>
          <a:p>
            <a:pPr lvl="1"/>
            <a:r>
              <a:t> The physical layer has become a fertile ground for attacks</a:t>
            </a:r>
          </a:p>
          <a:p>
            <a:pPr lvl="1"/>
            <a:r>
              <a:t> Effectively, the soft underbelly of cybersecurity</a:t>
            </a:r>
          </a:p>
          <a:p>
            <a:r>
              <a:t> Can take the form of a compromised employee planting a device on the network</a:t>
            </a:r>
          </a:p>
          <a:p>
            <a:r>
              <a:t> Rogue and insecure hardware is often missed during security audits</a:t>
            </a:r>
          </a:p>
          <a:p>
            <a:pPr lvl="1"/>
            <a:r>
              <a:t> Legitimate hardware can be altered to provide insecure access</a:t>
            </a:r>
          </a:p>
          <a:p>
            <a:r>
              <a:t> Zero-trust network security causes attackers to look at physical access via hardware exploits</a:t>
            </a:r>
          </a:p>
          <a:p>
            <a:pPr lvl="1"/>
            <a:r>
              <a:t> Even air-gapping is not an effective solution</a:t>
            </a:r>
          </a:p>
          <a:p>
            <a:pPr lvl="1"/>
            <a:r>
              <a:t> For example, STUXNET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Hardware Security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Firmware can be updated with compromised versions</a:t>
            </a:r>
          </a:p>
          <a:p>
            <a:pPr lvl="1"/>
            <a:r>
              <a:t> Often overlooked in security testing</a:t>
            </a:r>
          </a:p>
          <a:p>
            <a:r>
              <a:t> Recommended mitigation</a:t>
            </a:r>
          </a:p>
          <a:p>
            <a:pPr lvl="1"/>
            <a:r>
              <a:t> automated security validation tools that can scan for configuration anomalies within their platform and evaluate security-sensitive bits within their firmware</a:t>
            </a:r>
          </a:p>
          <a:p>
            <a:r>
              <a:t> Hardware uses multiple components from different manufacturers, each using a different supply chain</a:t>
            </a:r>
          </a:p>
          <a:p>
            <a:pPr lvl="1"/>
            <a:r>
              <a:t> Security has to be enforced across the supply chain</a:t>
            </a:r>
          </a:p>
          <a:p>
            <a:r>
              <a:t> Problem made more urgent by the increased use of  systems on chips (SoCs)</a:t>
            </a:r>
          </a:p>
          <a:p>
            <a:pPr lvl="1"/>
            <a:r>
              <a:t> SoCs consolidate multiple traditional components on a single chip</a:t>
            </a:r>
          </a:p>
          <a:p>
            <a:pPr lvl="1"/>
            <a:r>
              <a:t> Bypasses the more traditional network security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Maps to various implementations</a:t>
            </a:r>
          </a:p>
          <a:p>
            <a:r>
              <a:t> TCP/IP architecture for example</a:t>
            </a:r>
          </a:p>
          <a:p/>
          <a:p/>
          <a:p/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he-OSI-model-and-TCP-IP-model-compared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5344" y="3675887"/>
            <a:ext cx="8220456" cy="656539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The OSI and IoT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 OSI maps to different protocols and standards for web and IoT worlds</a:t>
            </a:r>
          </a:p>
          <a:p/>
          <a:p/>
          <a:p/>
          <a:p/>
          <a:p/>
          <a:p/>
          <a:p/>
          <a:p/>
          <a:p/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IoT-stack-and-web-stack-in-the-TCP-ip-view-640x39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70048" y="2935224"/>
            <a:ext cx="10707624" cy="66568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Application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Represents processes on the level of applications and users, IoT and otherwise</a:t>
            </a:r>
          </a:p>
          <a:p>
            <a:r>
              <a:t> Links the business application access to network services</a:t>
            </a:r>
          </a:p>
          <a:p>
            <a:r>
              <a:t> Messaging protocols found at this layer CoAP, MQTT, XMPP, AMPQP and HTTP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Applicat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Presentation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Formats and encrypts data for communication.</a:t>
            </a:r>
          </a:p>
          <a:p>
            <a:r>
              <a:t> Resolves compatibility issues in the communication between the application and the network.</a:t>
            </a:r>
          </a:p>
          <a:p>
            <a:r>
              <a:t> For example, TLS class of cryptographic protocols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Presentat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Session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Connections between local and remote applications are initiated, managed and terminated here</a:t>
            </a:r>
          </a:p>
          <a:p>
            <a:r>
              <a:t> Manages sessions over multiple devices on the same network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Session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Transport Layer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rIns="-2295143"/>
          <a:lstStyle/>
          <a:p/>
          <a:p>
            <a:r>
              <a:t> Manages the host-to-host data transmission</a:t>
            </a:r>
          </a:p>
          <a:p>
            <a:r>
              <a:t> Ensures that data transfers between hosts are completed.</a:t>
            </a:r>
          </a:p>
          <a:p>
            <a:r>
              <a:t> Manages error recovery and retransmission of lost data.</a:t>
            </a:r>
          </a:p>
          <a:p>
            <a:r>
              <a:t> TCP and UDP are two common protocols in this layer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04088" y="8065008"/>
            <a:ext cx="8915400" cy="228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800">
                <a:solidFill>
                  <a:srgbClr val="000000"/>
                </a:solidFill>
              </a:rPr>
              <a:t>Copyright © 2021 by Elephant Scale, All Rights Reserved</a:t>
            </a:r>
          </a:p>
        </p:txBody>
      </p:sp>
      <p:pic>
        <p:nvPicPr>
          <p:cNvPr id="5" name="Picture 4" descr="Transport-Layer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4632" y="1965960"/>
            <a:ext cx="3721608" cy="555040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LPc_New">
  <a:themeElements>
    <a:clrScheme name="LPc_New 7">
      <a:dk1>
        <a:srgbClr val="000000"/>
      </a:dk1>
      <a:lt1>
        <a:srgbClr val="FFFFFF"/>
      </a:lt1>
      <a:dk2>
        <a:srgbClr val="CCECFF"/>
      </a:dk2>
      <a:lt2>
        <a:srgbClr val="003399"/>
      </a:lt2>
      <a:accent1>
        <a:srgbClr val="0794FF"/>
      </a:accent1>
      <a:accent2>
        <a:srgbClr val="800080"/>
      </a:accent2>
      <a:accent3>
        <a:srgbClr val="E2F4FF"/>
      </a:accent3>
      <a:accent4>
        <a:srgbClr val="DADADA"/>
      </a:accent4>
      <a:accent5>
        <a:srgbClr val="AAC8FF"/>
      </a:accent5>
      <a:accent6>
        <a:srgbClr val="730073"/>
      </a:accent6>
      <a:hlink>
        <a:srgbClr val="FF0000"/>
      </a:hlink>
      <a:folHlink>
        <a:srgbClr val="FFFFD2"/>
      </a:folHlink>
    </a:clrScheme>
    <a:fontScheme name="LPc_New">
      <a:majorFont>
        <a:latin typeface="Verdana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30000"/>
          </a:spcBef>
          <a:spcAft>
            <a:spcPct val="0"/>
          </a:spcAft>
          <a:buClrTx/>
          <a:buSzTx/>
          <a:buFontTx/>
          <a:buNone/>
          <a:tabLst/>
          <a:defRPr kumimoji="0" lang="en-US" sz="10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Garamond" pitchFamily="-110" charset="0"/>
          </a:defRPr>
        </a:defPPr>
      </a:lstStyle>
    </a:lnDef>
  </a:objectDefaults>
  <a:extraClrSchemeLst>
    <a:extraClrScheme>
      <a:clrScheme name="LPc_New 1">
        <a:dk1>
          <a:srgbClr val="000099"/>
        </a:dk1>
        <a:lt1>
          <a:srgbClr val="FFFFFF"/>
        </a:lt1>
        <a:dk2>
          <a:srgbClr val="0000FF"/>
        </a:dk2>
        <a:lt2>
          <a:srgbClr val="FFFF00"/>
        </a:lt2>
        <a:accent1>
          <a:srgbClr val="FF6633"/>
        </a:accent1>
        <a:accent2>
          <a:srgbClr val="FF00FF"/>
        </a:accent2>
        <a:accent3>
          <a:srgbClr val="AAAAFF"/>
        </a:accent3>
        <a:accent4>
          <a:srgbClr val="DADADA"/>
        </a:accent4>
        <a:accent5>
          <a:srgbClr val="FFB8AD"/>
        </a:accent5>
        <a:accent6>
          <a:srgbClr val="E700E7"/>
        </a:accent6>
        <a:hlink>
          <a:srgbClr val="FF0000"/>
        </a:hlink>
        <a:folHlink>
          <a:srgbClr val="80808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2">
        <a:dk1>
          <a:srgbClr val="000066"/>
        </a:dk1>
        <a:lt1>
          <a:srgbClr val="CCECFF"/>
        </a:lt1>
        <a:dk2>
          <a:srgbClr val="000080"/>
        </a:dk2>
        <a:lt2>
          <a:srgbClr val="00000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000056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B2B2B2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D5D5D5"/>
        </a:accent5>
        <a:accent6>
          <a:srgbClr val="797979"/>
        </a:accent6>
        <a:hlink>
          <a:srgbClr val="5F5F5F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Pc_New 4">
        <a:dk1>
          <a:srgbClr val="000000"/>
        </a:dk1>
        <a:lt1>
          <a:srgbClr val="FFFFFF"/>
        </a:lt1>
        <a:dk2>
          <a:srgbClr val="660033"/>
        </a:dk2>
        <a:lt2>
          <a:srgbClr val="FFFF66"/>
        </a:lt2>
        <a:accent1>
          <a:srgbClr val="FF0033"/>
        </a:accent1>
        <a:accent2>
          <a:srgbClr val="CC6600"/>
        </a:accent2>
        <a:accent3>
          <a:srgbClr val="B8AAAD"/>
        </a:accent3>
        <a:accent4>
          <a:srgbClr val="DADADA"/>
        </a:accent4>
        <a:accent5>
          <a:srgbClr val="FFAAAD"/>
        </a:accent5>
        <a:accent6>
          <a:srgbClr val="B95C00"/>
        </a:accent6>
        <a:hlink>
          <a:srgbClr val="999933"/>
        </a:hlink>
        <a:folHlink>
          <a:srgbClr val="A5002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5">
        <a:dk1>
          <a:srgbClr val="000000"/>
        </a:dk1>
        <a:lt1>
          <a:srgbClr val="FFFFFF"/>
        </a:lt1>
        <a:dk2>
          <a:srgbClr val="CCECFF"/>
        </a:dk2>
        <a:lt2>
          <a:srgbClr val="000080"/>
        </a:lt2>
        <a:accent1>
          <a:srgbClr val="9999FF"/>
        </a:accent1>
        <a:accent2>
          <a:srgbClr val="CC00FF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B900E7"/>
        </a:accent6>
        <a:hlink>
          <a:srgbClr val="00CC99"/>
        </a:hlink>
        <a:folHlink>
          <a:srgbClr val="0099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6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9999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CACA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Pc_New 7">
        <a:dk1>
          <a:srgbClr val="000000"/>
        </a:dk1>
        <a:lt1>
          <a:srgbClr val="FFFFFF"/>
        </a:lt1>
        <a:dk2>
          <a:srgbClr val="CCECFF"/>
        </a:dk2>
        <a:lt2>
          <a:srgbClr val="003399"/>
        </a:lt2>
        <a:accent1>
          <a:srgbClr val="0794FF"/>
        </a:accent1>
        <a:accent2>
          <a:srgbClr val="800080"/>
        </a:accent2>
        <a:accent3>
          <a:srgbClr val="E2F4FF"/>
        </a:accent3>
        <a:accent4>
          <a:srgbClr val="DADADA"/>
        </a:accent4>
        <a:accent5>
          <a:srgbClr val="AAC8FF"/>
        </a:accent5>
        <a:accent6>
          <a:srgbClr val="730073"/>
        </a:accent6>
        <a:hlink>
          <a:srgbClr val="FF0000"/>
        </a:hlink>
        <a:folHlink>
          <a:srgbClr val="FFFFD2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378292</TotalTime>
  <Words>0</Words>
  <Application>Microsoft Macintosh PowerPoint</Application>
  <PresentationFormat>Custom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9" baseType="lpstr">
      <vt:lpstr>ＭＳ Ｐゴシック</vt:lpstr>
      <vt:lpstr>Arial</vt:lpstr>
      <vt:lpstr>Arial Bold</vt:lpstr>
      <vt:lpstr>Garamond</vt:lpstr>
      <vt:lpstr>Monotype Sorts</vt:lpstr>
      <vt:lpstr>Times New Roman</vt:lpstr>
      <vt:lpstr>Verdana</vt:lpstr>
      <vt:lpstr>Wingdings</vt:lpstr>
      <vt:lpstr>LPc_New</vt:lpstr>
    </vt:vector>
  </TitlesOfParts>
  <Company>Elephant Scale LLC &amp; LearningPatterns Inc.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Spark</dc:title>
  <dc:subject>Spark</dc:subject>
  <dc:creator>Elephant Scale</dc:creator>
  <cp:lastModifiedBy>fateme</cp:lastModifiedBy>
  <cp:revision>4135</cp:revision>
  <cp:lastPrinted>2010-01-03T02:41:41Z</cp:lastPrinted>
  <dcterms:created xsi:type="dcterms:W3CDTF">2010-07-13T15:22:01Z</dcterms:created>
  <dcterms:modified xsi:type="dcterms:W3CDTF">2019-10-02T11:26:38Z</dcterms:modified>
</cp:coreProperties>
</file>