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39"/>
  </p:notesMasterIdLst>
  <p:handoutMasterIdLst>
    <p:handoutMasterId r:id="rId40"/>
  </p:handout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9372600" cy="8297863"/>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2614" userDrawn="1">
          <p15:clr>
            <a:srgbClr val="A4A3A4"/>
          </p15:clr>
        </p15:guide>
        <p15:guide id="2" pos="295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69" autoAdjust="0"/>
    <p:restoredTop sz="86012" autoAdjust="0"/>
  </p:normalViewPr>
  <p:slideViewPr>
    <p:cSldViewPr>
      <p:cViewPr varScale="1">
        <p:scale>
          <a:sx n="81" d="100"/>
          <a:sy n="81" d="100"/>
        </p:scale>
        <p:origin x="2928" y="102"/>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itchFamily="2" charset="2"/>
      <a:buNone/>
      <a:defRPr sz="1200" kern="1200">
        <a:solidFill>
          <a:schemeClr val="tx1"/>
        </a:solidFill>
        <a:latin typeface="Times New Roman" pitchFamily="-110" charset="0"/>
        <a:ea typeface="ＭＳ Ｐゴシック" pitchFamily="-110" charset="-128"/>
        <a:cs typeface="ＭＳ Ｐゴシック"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 https://superuser.com/questions/874393/what-protocol-is-used-to-transfer-a-message-in-a-http-application</a:t>
            </a:r>
          </a:p>
          <a:p>
            <a:r>
              <a:rPr lang="en-US" dirty="0"/>
              <a:t>Licensed for free use and sharing with attribution and without modification</a:t>
            </a:r>
            <a:endParaRPr lang="en-CA" dirty="0"/>
          </a:p>
        </p:txBody>
      </p:sp>
      <p:sp>
        <p:nvSpPr>
          <p:cNvPr id="4" name="Footer Placeholder 3"/>
          <p:cNvSpPr>
            <a:spLocks noGrp="1"/>
          </p:cNvSpPr>
          <p:nvPr>
            <p:ph type="ftr" sz="quarter" idx="4"/>
          </p:nvPr>
        </p:nvSpPr>
        <p:spPr/>
        <p:txBody>
          <a:bodyPr/>
          <a:lstStyle/>
          <a:p>
            <a:pPr>
              <a:defRPr/>
            </a:pPr>
            <a:r>
              <a:rPr lang="en-US"/>
              <a:t>Copyright © 2017 Elephant Scale. All rights reserved.</a:t>
            </a:r>
            <a:endParaRPr lang="en-US" dirty="0"/>
          </a:p>
        </p:txBody>
      </p:sp>
      <p:sp>
        <p:nvSpPr>
          <p:cNvPr id="5" name="Slide Number Placeholder 4"/>
          <p:cNvSpPr>
            <a:spLocks noGrp="1"/>
          </p:cNvSpPr>
          <p:nvPr>
            <p:ph type="sldNum" sz="quarter" idx="5"/>
          </p:nvPr>
        </p:nvSpPr>
        <p:spPr/>
        <p:txBody>
          <a:bodyPr/>
          <a:lstStyle/>
          <a:p>
            <a:pPr>
              <a:defRPr/>
            </a:pPr>
            <a:fld id="{EFAADD5D-AF76-45EE-AA5F-6DAC73BF167A}" type="slidenum">
              <a:rPr lang="en-US" smtClean="0"/>
              <a:pPr>
                <a:defRPr/>
              </a:pPr>
              <a:t>2</a:t>
            </a:fld>
            <a:endParaRPr lang="en-US" dirty="0"/>
          </a:p>
        </p:txBody>
      </p:sp>
    </p:spTree>
    <p:extLst>
      <p:ext uri="{BB962C8B-B14F-4D97-AF65-F5344CB8AC3E}">
        <p14:creationId xmlns:p14="http://schemas.microsoft.com/office/powerpoint/2010/main" val="2289722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is from DoD Document – public domain</a:t>
            </a:r>
            <a:endParaRPr lang="en-CA" dirty="0"/>
          </a:p>
        </p:txBody>
      </p:sp>
      <p:sp>
        <p:nvSpPr>
          <p:cNvPr id="4" name="Footer Placeholder 3"/>
          <p:cNvSpPr>
            <a:spLocks noGrp="1"/>
          </p:cNvSpPr>
          <p:nvPr>
            <p:ph type="ftr" sz="quarter" idx="4"/>
          </p:nvPr>
        </p:nvSpPr>
        <p:spPr/>
        <p:txBody>
          <a:bodyPr/>
          <a:lstStyle/>
          <a:p>
            <a:pPr>
              <a:defRPr/>
            </a:pPr>
            <a:r>
              <a:rPr lang="en-US"/>
              <a:t>Copyright © 2017 Elephant Scale. All rights reserved.</a:t>
            </a:r>
            <a:endParaRPr lang="en-US" dirty="0"/>
          </a:p>
        </p:txBody>
      </p:sp>
      <p:sp>
        <p:nvSpPr>
          <p:cNvPr id="5" name="Slide Number Placeholder 4"/>
          <p:cNvSpPr>
            <a:spLocks noGrp="1"/>
          </p:cNvSpPr>
          <p:nvPr>
            <p:ph type="sldNum" sz="quarter" idx="5"/>
          </p:nvPr>
        </p:nvSpPr>
        <p:spPr/>
        <p:txBody>
          <a:bodyPr/>
          <a:lstStyle/>
          <a:p>
            <a:pPr>
              <a:defRPr/>
            </a:pPr>
            <a:fld id="{EFAADD5D-AF76-45EE-AA5F-6DAC73BF167A}" type="slidenum">
              <a:rPr lang="en-US" smtClean="0"/>
              <a:pPr>
                <a:defRPr/>
              </a:pPr>
              <a:t>34</a:t>
            </a:fld>
            <a:endParaRPr lang="en-US" dirty="0"/>
          </a:p>
        </p:txBody>
      </p:sp>
    </p:spTree>
    <p:extLst>
      <p:ext uri="{BB962C8B-B14F-4D97-AF65-F5344CB8AC3E}">
        <p14:creationId xmlns:p14="http://schemas.microsoft.com/office/powerpoint/2010/main" val="1515760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IBM website on </a:t>
            </a:r>
            <a:r>
              <a:rPr lang="en-US" dirty="0" err="1"/>
              <a:t>devsecops</a:t>
            </a:r>
            <a:endParaRPr lang="en-CA" dirty="0"/>
          </a:p>
        </p:txBody>
      </p:sp>
      <p:sp>
        <p:nvSpPr>
          <p:cNvPr id="4" name="Footer Placeholder 3"/>
          <p:cNvSpPr>
            <a:spLocks noGrp="1"/>
          </p:cNvSpPr>
          <p:nvPr>
            <p:ph type="ftr" sz="quarter" idx="4"/>
          </p:nvPr>
        </p:nvSpPr>
        <p:spPr/>
        <p:txBody>
          <a:bodyPr/>
          <a:lstStyle/>
          <a:p>
            <a:pPr>
              <a:defRPr/>
            </a:pPr>
            <a:r>
              <a:rPr lang="en-US"/>
              <a:t>Copyright © 2017 Elephant Scale. All rights reserved.</a:t>
            </a:r>
            <a:endParaRPr lang="en-US" dirty="0"/>
          </a:p>
        </p:txBody>
      </p:sp>
      <p:sp>
        <p:nvSpPr>
          <p:cNvPr id="5" name="Slide Number Placeholder 4"/>
          <p:cNvSpPr>
            <a:spLocks noGrp="1"/>
          </p:cNvSpPr>
          <p:nvPr>
            <p:ph type="sldNum" sz="quarter" idx="5"/>
          </p:nvPr>
        </p:nvSpPr>
        <p:spPr/>
        <p:txBody>
          <a:bodyPr/>
          <a:lstStyle/>
          <a:p>
            <a:pPr>
              <a:defRPr/>
            </a:pPr>
            <a:fld id="{EFAADD5D-AF76-45EE-AA5F-6DAC73BF167A}" type="slidenum">
              <a:rPr lang="en-US" smtClean="0"/>
              <a:pPr>
                <a:defRPr/>
              </a:pPr>
              <a:t>35</a:t>
            </a:fld>
            <a:endParaRPr lang="en-US" dirty="0"/>
          </a:p>
        </p:txBody>
      </p:sp>
    </p:spTree>
    <p:extLst>
      <p:ext uri="{BB962C8B-B14F-4D97-AF65-F5344CB8AC3E}">
        <p14:creationId xmlns:p14="http://schemas.microsoft.com/office/powerpoint/2010/main" val="255442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 https://superuser.com/questions/874393/what-protocol-is-used-to-transfer-a-message-in-a-http-application</a:t>
            </a:r>
          </a:p>
          <a:p>
            <a:r>
              <a:rPr lang="en-US" dirty="0"/>
              <a:t>Licensed for free use and sharing with attribution and without modification</a:t>
            </a:r>
            <a:endParaRPr lang="en-CA" dirty="0"/>
          </a:p>
        </p:txBody>
      </p:sp>
      <p:sp>
        <p:nvSpPr>
          <p:cNvPr id="4" name="Footer Placeholder 3"/>
          <p:cNvSpPr>
            <a:spLocks noGrp="1"/>
          </p:cNvSpPr>
          <p:nvPr>
            <p:ph type="ftr" sz="quarter" idx="4"/>
          </p:nvPr>
        </p:nvSpPr>
        <p:spPr/>
        <p:txBody>
          <a:bodyPr/>
          <a:lstStyle/>
          <a:p>
            <a:pPr>
              <a:defRPr/>
            </a:pPr>
            <a:r>
              <a:rPr lang="en-US"/>
              <a:t>Copyright © 2017 Elephant Scale. All rights reserved.</a:t>
            </a:r>
            <a:endParaRPr lang="en-US" dirty="0"/>
          </a:p>
        </p:txBody>
      </p:sp>
      <p:sp>
        <p:nvSpPr>
          <p:cNvPr id="5" name="Slide Number Placeholder 4"/>
          <p:cNvSpPr>
            <a:spLocks noGrp="1"/>
          </p:cNvSpPr>
          <p:nvPr>
            <p:ph type="sldNum" sz="quarter" idx="5"/>
          </p:nvPr>
        </p:nvSpPr>
        <p:spPr/>
        <p:txBody>
          <a:bodyPr/>
          <a:lstStyle/>
          <a:p>
            <a:pPr>
              <a:defRPr/>
            </a:pPr>
            <a:fld id="{EFAADD5D-AF76-45EE-AA5F-6DAC73BF167A}" type="slidenum">
              <a:rPr lang="en-US" smtClean="0"/>
              <a:pPr>
                <a:defRPr/>
              </a:pPr>
              <a:t>3</a:t>
            </a:fld>
            <a:endParaRPr lang="en-US" dirty="0"/>
          </a:p>
        </p:txBody>
      </p:sp>
    </p:spTree>
    <p:extLst>
      <p:ext uri="{BB962C8B-B14F-4D97-AF65-F5344CB8AC3E}">
        <p14:creationId xmlns:p14="http://schemas.microsoft.com/office/powerpoint/2010/main" val="4070984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 https://superuser.com/questions/874393/what-protocol-is-used-to-transfer-a-message-in-a-http-application</a:t>
            </a:r>
          </a:p>
          <a:p>
            <a:r>
              <a:rPr lang="en-US" dirty="0"/>
              <a:t>Licensed for free use and sharing with attribution and without modification</a:t>
            </a:r>
            <a:endParaRPr lang="en-CA" dirty="0"/>
          </a:p>
        </p:txBody>
      </p:sp>
      <p:sp>
        <p:nvSpPr>
          <p:cNvPr id="4" name="Footer Placeholder 3"/>
          <p:cNvSpPr>
            <a:spLocks noGrp="1"/>
          </p:cNvSpPr>
          <p:nvPr>
            <p:ph type="ftr" sz="quarter" idx="4"/>
          </p:nvPr>
        </p:nvSpPr>
        <p:spPr/>
        <p:txBody>
          <a:bodyPr/>
          <a:lstStyle/>
          <a:p>
            <a:pPr>
              <a:defRPr/>
            </a:pPr>
            <a:r>
              <a:rPr lang="en-US"/>
              <a:t>Copyright © 2017 Elephant Scale. All rights reserved.</a:t>
            </a:r>
            <a:endParaRPr lang="en-US" dirty="0"/>
          </a:p>
        </p:txBody>
      </p:sp>
      <p:sp>
        <p:nvSpPr>
          <p:cNvPr id="5" name="Slide Number Placeholder 4"/>
          <p:cNvSpPr>
            <a:spLocks noGrp="1"/>
          </p:cNvSpPr>
          <p:nvPr>
            <p:ph type="sldNum" sz="quarter" idx="5"/>
          </p:nvPr>
        </p:nvSpPr>
        <p:spPr/>
        <p:txBody>
          <a:bodyPr/>
          <a:lstStyle/>
          <a:p>
            <a:pPr>
              <a:defRPr/>
            </a:pPr>
            <a:fld id="{EFAADD5D-AF76-45EE-AA5F-6DAC73BF167A}" type="slidenum">
              <a:rPr lang="en-US" smtClean="0"/>
              <a:pPr>
                <a:defRPr/>
              </a:pPr>
              <a:t>4</a:t>
            </a:fld>
            <a:endParaRPr lang="en-US" dirty="0"/>
          </a:p>
        </p:txBody>
      </p:sp>
    </p:spTree>
    <p:extLst>
      <p:ext uri="{BB962C8B-B14F-4D97-AF65-F5344CB8AC3E}">
        <p14:creationId xmlns:p14="http://schemas.microsoft.com/office/powerpoint/2010/main" val="2858011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 https://superuser.com/questions/874393/what-protocol-is-used-to-transfer-a-message-in-a-http-application</a:t>
            </a:r>
          </a:p>
          <a:p>
            <a:r>
              <a:rPr lang="en-US" dirty="0"/>
              <a:t>Licensed for free use and sharing with attribution and without modification</a:t>
            </a:r>
            <a:endParaRPr lang="en-CA" dirty="0"/>
          </a:p>
        </p:txBody>
      </p:sp>
      <p:sp>
        <p:nvSpPr>
          <p:cNvPr id="4" name="Footer Placeholder 3"/>
          <p:cNvSpPr>
            <a:spLocks noGrp="1"/>
          </p:cNvSpPr>
          <p:nvPr>
            <p:ph type="ftr" sz="quarter" idx="4"/>
          </p:nvPr>
        </p:nvSpPr>
        <p:spPr/>
        <p:txBody>
          <a:bodyPr/>
          <a:lstStyle/>
          <a:p>
            <a:pPr>
              <a:defRPr/>
            </a:pPr>
            <a:r>
              <a:rPr lang="en-US"/>
              <a:t>Copyright © 2017 Elephant Scale. All rights reserved.</a:t>
            </a:r>
            <a:endParaRPr lang="en-US" dirty="0"/>
          </a:p>
        </p:txBody>
      </p:sp>
      <p:sp>
        <p:nvSpPr>
          <p:cNvPr id="5" name="Slide Number Placeholder 4"/>
          <p:cNvSpPr>
            <a:spLocks noGrp="1"/>
          </p:cNvSpPr>
          <p:nvPr>
            <p:ph type="sldNum" sz="quarter" idx="5"/>
          </p:nvPr>
        </p:nvSpPr>
        <p:spPr/>
        <p:txBody>
          <a:bodyPr/>
          <a:lstStyle/>
          <a:p>
            <a:pPr>
              <a:defRPr/>
            </a:pPr>
            <a:fld id="{EFAADD5D-AF76-45EE-AA5F-6DAC73BF167A}" type="slidenum">
              <a:rPr lang="en-US" smtClean="0"/>
              <a:pPr>
                <a:defRPr/>
              </a:pPr>
              <a:t>5</a:t>
            </a:fld>
            <a:endParaRPr lang="en-US" dirty="0"/>
          </a:p>
        </p:txBody>
      </p:sp>
    </p:spTree>
    <p:extLst>
      <p:ext uri="{BB962C8B-B14F-4D97-AF65-F5344CB8AC3E}">
        <p14:creationId xmlns:p14="http://schemas.microsoft.com/office/powerpoint/2010/main" val="2787245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 https://superuser.com/questions/874393/what-protocol-is-used-to-transfer-a-message-in-a-http-application</a:t>
            </a:r>
          </a:p>
          <a:p>
            <a:r>
              <a:rPr lang="en-US" dirty="0"/>
              <a:t>Licensed for free use and sharing with attribution and without modification</a:t>
            </a:r>
            <a:endParaRPr lang="en-CA" dirty="0"/>
          </a:p>
        </p:txBody>
      </p:sp>
      <p:sp>
        <p:nvSpPr>
          <p:cNvPr id="4" name="Footer Placeholder 3"/>
          <p:cNvSpPr>
            <a:spLocks noGrp="1"/>
          </p:cNvSpPr>
          <p:nvPr>
            <p:ph type="ftr" sz="quarter" idx="4"/>
          </p:nvPr>
        </p:nvSpPr>
        <p:spPr/>
        <p:txBody>
          <a:bodyPr/>
          <a:lstStyle/>
          <a:p>
            <a:pPr>
              <a:defRPr/>
            </a:pPr>
            <a:r>
              <a:rPr lang="en-US"/>
              <a:t>Copyright © 2017 Elephant Scale. All rights reserved.</a:t>
            </a:r>
            <a:endParaRPr lang="en-US" dirty="0"/>
          </a:p>
        </p:txBody>
      </p:sp>
      <p:sp>
        <p:nvSpPr>
          <p:cNvPr id="5" name="Slide Number Placeholder 4"/>
          <p:cNvSpPr>
            <a:spLocks noGrp="1"/>
          </p:cNvSpPr>
          <p:nvPr>
            <p:ph type="sldNum" sz="quarter" idx="5"/>
          </p:nvPr>
        </p:nvSpPr>
        <p:spPr/>
        <p:txBody>
          <a:bodyPr/>
          <a:lstStyle/>
          <a:p>
            <a:pPr>
              <a:defRPr/>
            </a:pPr>
            <a:fld id="{EFAADD5D-AF76-45EE-AA5F-6DAC73BF167A}" type="slidenum">
              <a:rPr lang="en-US" smtClean="0"/>
              <a:pPr>
                <a:defRPr/>
              </a:pPr>
              <a:t>6</a:t>
            </a:fld>
            <a:endParaRPr lang="en-US" dirty="0"/>
          </a:p>
        </p:txBody>
      </p:sp>
    </p:spTree>
    <p:extLst>
      <p:ext uri="{BB962C8B-B14F-4D97-AF65-F5344CB8AC3E}">
        <p14:creationId xmlns:p14="http://schemas.microsoft.com/office/powerpoint/2010/main" val="4168836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 https://superuser.com/questions/874393/what-protocol-is-used-to-transfer-a-message-in-a-http-application</a:t>
            </a:r>
          </a:p>
          <a:p>
            <a:r>
              <a:rPr lang="en-US" dirty="0"/>
              <a:t>Licensed for free use and sharing with attribution and without modification</a:t>
            </a:r>
            <a:endParaRPr lang="en-CA" dirty="0"/>
          </a:p>
        </p:txBody>
      </p:sp>
      <p:sp>
        <p:nvSpPr>
          <p:cNvPr id="4" name="Footer Placeholder 3"/>
          <p:cNvSpPr>
            <a:spLocks noGrp="1"/>
          </p:cNvSpPr>
          <p:nvPr>
            <p:ph type="ftr" sz="quarter" idx="4"/>
          </p:nvPr>
        </p:nvSpPr>
        <p:spPr/>
        <p:txBody>
          <a:bodyPr/>
          <a:lstStyle/>
          <a:p>
            <a:pPr>
              <a:defRPr/>
            </a:pPr>
            <a:r>
              <a:rPr lang="en-US"/>
              <a:t>Copyright © 2017 Elephant Scale. All rights reserved.</a:t>
            </a:r>
            <a:endParaRPr lang="en-US" dirty="0"/>
          </a:p>
        </p:txBody>
      </p:sp>
      <p:sp>
        <p:nvSpPr>
          <p:cNvPr id="5" name="Slide Number Placeholder 4"/>
          <p:cNvSpPr>
            <a:spLocks noGrp="1"/>
          </p:cNvSpPr>
          <p:nvPr>
            <p:ph type="sldNum" sz="quarter" idx="5"/>
          </p:nvPr>
        </p:nvSpPr>
        <p:spPr/>
        <p:txBody>
          <a:bodyPr/>
          <a:lstStyle/>
          <a:p>
            <a:pPr>
              <a:defRPr/>
            </a:pPr>
            <a:fld id="{EFAADD5D-AF76-45EE-AA5F-6DAC73BF167A}" type="slidenum">
              <a:rPr lang="en-US" smtClean="0"/>
              <a:pPr>
                <a:defRPr/>
              </a:pPr>
              <a:t>7</a:t>
            </a:fld>
            <a:endParaRPr lang="en-US" dirty="0"/>
          </a:p>
        </p:txBody>
      </p:sp>
    </p:spTree>
    <p:extLst>
      <p:ext uri="{BB962C8B-B14F-4D97-AF65-F5344CB8AC3E}">
        <p14:creationId xmlns:p14="http://schemas.microsoft.com/office/powerpoint/2010/main" val="3452543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 https://superuser.com/questions/874393/what-protocol-is-used-to-transfer-a-message-in-a-http-application</a:t>
            </a:r>
          </a:p>
          <a:p>
            <a:r>
              <a:rPr lang="en-US" dirty="0"/>
              <a:t>Licensed for free use and sharing with attribution and without modification</a:t>
            </a:r>
            <a:endParaRPr lang="en-CA" dirty="0"/>
          </a:p>
        </p:txBody>
      </p:sp>
      <p:sp>
        <p:nvSpPr>
          <p:cNvPr id="4" name="Footer Placeholder 3"/>
          <p:cNvSpPr>
            <a:spLocks noGrp="1"/>
          </p:cNvSpPr>
          <p:nvPr>
            <p:ph type="ftr" sz="quarter" idx="4"/>
          </p:nvPr>
        </p:nvSpPr>
        <p:spPr/>
        <p:txBody>
          <a:bodyPr/>
          <a:lstStyle/>
          <a:p>
            <a:pPr>
              <a:defRPr/>
            </a:pPr>
            <a:r>
              <a:rPr lang="en-US"/>
              <a:t>Copyright © 2017 Elephant Scale. All rights reserved.</a:t>
            </a:r>
            <a:endParaRPr lang="en-US" dirty="0"/>
          </a:p>
        </p:txBody>
      </p:sp>
      <p:sp>
        <p:nvSpPr>
          <p:cNvPr id="5" name="Slide Number Placeholder 4"/>
          <p:cNvSpPr>
            <a:spLocks noGrp="1"/>
          </p:cNvSpPr>
          <p:nvPr>
            <p:ph type="sldNum" sz="quarter" idx="5"/>
          </p:nvPr>
        </p:nvSpPr>
        <p:spPr/>
        <p:txBody>
          <a:bodyPr/>
          <a:lstStyle/>
          <a:p>
            <a:pPr>
              <a:defRPr/>
            </a:pPr>
            <a:fld id="{EFAADD5D-AF76-45EE-AA5F-6DAC73BF167A}" type="slidenum">
              <a:rPr lang="en-US" smtClean="0"/>
              <a:pPr>
                <a:defRPr/>
              </a:pPr>
              <a:t>8</a:t>
            </a:fld>
            <a:endParaRPr lang="en-US" dirty="0"/>
          </a:p>
        </p:txBody>
      </p:sp>
    </p:spTree>
    <p:extLst>
      <p:ext uri="{BB962C8B-B14F-4D97-AF65-F5344CB8AC3E}">
        <p14:creationId xmlns:p14="http://schemas.microsoft.com/office/powerpoint/2010/main" val="721855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 https://superuser.com/questions/874393/what-protocol-is-used-to-transfer-a-message-in-a-http-application</a:t>
            </a:r>
          </a:p>
          <a:p>
            <a:r>
              <a:rPr lang="en-US" dirty="0"/>
              <a:t>Licensed for free use and sharing with attribution and without modification</a:t>
            </a:r>
            <a:endParaRPr lang="en-CA" dirty="0"/>
          </a:p>
        </p:txBody>
      </p:sp>
      <p:sp>
        <p:nvSpPr>
          <p:cNvPr id="4" name="Footer Placeholder 3"/>
          <p:cNvSpPr>
            <a:spLocks noGrp="1"/>
          </p:cNvSpPr>
          <p:nvPr>
            <p:ph type="ftr" sz="quarter" idx="4"/>
          </p:nvPr>
        </p:nvSpPr>
        <p:spPr/>
        <p:txBody>
          <a:bodyPr/>
          <a:lstStyle/>
          <a:p>
            <a:pPr>
              <a:defRPr/>
            </a:pPr>
            <a:r>
              <a:rPr lang="en-US"/>
              <a:t>Copyright © 2017 Elephant Scale. All rights reserved.</a:t>
            </a:r>
            <a:endParaRPr lang="en-US" dirty="0"/>
          </a:p>
        </p:txBody>
      </p:sp>
      <p:sp>
        <p:nvSpPr>
          <p:cNvPr id="5" name="Slide Number Placeholder 4"/>
          <p:cNvSpPr>
            <a:spLocks noGrp="1"/>
          </p:cNvSpPr>
          <p:nvPr>
            <p:ph type="sldNum" sz="quarter" idx="5"/>
          </p:nvPr>
        </p:nvSpPr>
        <p:spPr/>
        <p:txBody>
          <a:bodyPr/>
          <a:lstStyle/>
          <a:p>
            <a:pPr>
              <a:defRPr/>
            </a:pPr>
            <a:fld id="{EFAADD5D-AF76-45EE-AA5F-6DAC73BF167A}" type="slidenum">
              <a:rPr lang="en-US" smtClean="0"/>
              <a:pPr>
                <a:defRPr/>
              </a:pPr>
              <a:t>9</a:t>
            </a:fld>
            <a:endParaRPr lang="en-US" dirty="0"/>
          </a:p>
        </p:txBody>
      </p:sp>
    </p:spTree>
    <p:extLst>
      <p:ext uri="{BB962C8B-B14F-4D97-AF65-F5344CB8AC3E}">
        <p14:creationId xmlns:p14="http://schemas.microsoft.com/office/powerpoint/2010/main" val="866816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 from the IEEE standard “Best Practices for Software Requirements Specifications”</a:t>
            </a:r>
            <a:endParaRPr lang="en-CA" dirty="0"/>
          </a:p>
        </p:txBody>
      </p:sp>
      <p:sp>
        <p:nvSpPr>
          <p:cNvPr id="4" name="Footer Placeholder 3"/>
          <p:cNvSpPr>
            <a:spLocks noGrp="1"/>
          </p:cNvSpPr>
          <p:nvPr>
            <p:ph type="ftr" sz="quarter" idx="4"/>
          </p:nvPr>
        </p:nvSpPr>
        <p:spPr/>
        <p:txBody>
          <a:bodyPr/>
          <a:lstStyle/>
          <a:p>
            <a:pPr>
              <a:defRPr/>
            </a:pPr>
            <a:r>
              <a:rPr lang="en-US"/>
              <a:t>Copyright © 2017 Elephant Scale. All rights reserved.</a:t>
            </a:r>
            <a:endParaRPr lang="en-US" dirty="0"/>
          </a:p>
        </p:txBody>
      </p:sp>
      <p:sp>
        <p:nvSpPr>
          <p:cNvPr id="5" name="Slide Number Placeholder 4"/>
          <p:cNvSpPr>
            <a:spLocks noGrp="1"/>
          </p:cNvSpPr>
          <p:nvPr>
            <p:ph type="sldNum" sz="quarter" idx="5"/>
          </p:nvPr>
        </p:nvSpPr>
        <p:spPr/>
        <p:txBody>
          <a:bodyPr/>
          <a:lstStyle/>
          <a:p>
            <a:pPr>
              <a:defRPr/>
            </a:pPr>
            <a:fld id="{EFAADD5D-AF76-45EE-AA5F-6DAC73BF167A}" type="slidenum">
              <a:rPr lang="en-US" smtClean="0"/>
              <a:pPr>
                <a:defRPr/>
              </a:pPr>
              <a:t>29</a:t>
            </a:fld>
            <a:endParaRPr lang="en-US" dirty="0"/>
          </a:p>
        </p:txBody>
      </p:sp>
    </p:spTree>
    <p:extLst>
      <p:ext uri="{BB962C8B-B14F-4D97-AF65-F5344CB8AC3E}">
        <p14:creationId xmlns:p14="http://schemas.microsoft.com/office/powerpoint/2010/main" val="3475154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2021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2021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2021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2021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a:lstStyle/>
          <a:p>
            <a:endParaRPr/>
          </a:p>
        </p:txBody>
      </p:sp>
      <p:sp>
        <p:nvSpPr>
          <p:cNvPr id="3" name="Title 2"/>
          <p:cNvSpPr>
            <a:spLocks noGrp="1"/>
          </p:cNvSpPr>
          <p:nvPr>
            <p:ph type="ctrTitle" sz="quarter"/>
          </p:nvPr>
        </p:nvSpPr>
        <p:spPr/>
        <p:txBody>
          <a:bodyPr/>
          <a:lstStyle/>
          <a:p>
            <a:r>
              <a:rPr lang="en-US" dirty="0"/>
              <a:t>System Lifecycles and SDLCs</a:t>
            </a:r>
            <a:endParaRPr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D3E5BCD7-0D42-43D9-A3B7-B916FD9DF4A8}"/>
              </a:ext>
            </a:extLst>
          </p:cNvPr>
          <p:cNvSpPr>
            <a:spLocks noGrp="1"/>
          </p:cNvSpPr>
          <p:nvPr>
            <p:ph type="subTitle" sz="quarter" idx="1"/>
          </p:nvPr>
        </p:nvSpPr>
        <p:spPr/>
        <p:txBody>
          <a:bodyPr/>
          <a:lstStyle/>
          <a:p>
            <a:r>
              <a:rPr lang="en-US" dirty="0"/>
              <a:t>System Lifecycles</a:t>
            </a:r>
            <a:endParaRPr lang="en-CA" dirty="0"/>
          </a:p>
        </p:txBody>
      </p:sp>
      <p:sp>
        <p:nvSpPr>
          <p:cNvPr id="6" name="Title 5">
            <a:extLst>
              <a:ext uri="{FF2B5EF4-FFF2-40B4-BE49-F238E27FC236}">
                <a16:creationId xmlns:a16="http://schemas.microsoft.com/office/drawing/2014/main" id="{B180A68F-B83B-448F-A4AA-3D0FB6431414}"/>
              </a:ext>
            </a:extLst>
          </p:cNvPr>
          <p:cNvSpPr>
            <a:spLocks noGrp="1"/>
          </p:cNvSpPr>
          <p:nvPr>
            <p:ph type="ctrTitle" sz="quarter"/>
          </p:nvPr>
        </p:nvSpPr>
        <p:spPr/>
        <p:txBody>
          <a:bodyPr/>
          <a:lstStyle/>
          <a:p>
            <a:r>
              <a:rPr lang="en-US" dirty="0"/>
              <a:t>System Lifecycles and SDLCs</a:t>
            </a:r>
            <a:endParaRPr lang="en-CA" dirty="0"/>
          </a:p>
        </p:txBody>
      </p:sp>
      <p:sp>
        <p:nvSpPr>
          <p:cNvPr id="4" name="Footer Placeholder 3">
            <a:extLst>
              <a:ext uri="{FF2B5EF4-FFF2-40B4-BE49-F238E27FC236}">
                <a16:creationId xmlns:a16="http://schemas.microsoft.com/office/drawing/2014/main" id="{2AAA9AA2-F1A7-450E-B5F1-E8BF8D7363C6}"/>
              </a:ext>
            </a:extLst>
          </p:cNvPr>
          <p:cNvSpPr>
            <a:spLocks noGrp="1"/>
          </p:cNvSpPr>
          <p:nvPr>
            <p:ph type="ftr" sz="quarter" idx="4294967295"/>
          </p:nvPr>
        </p:nvSpPr>
        <p:spPr>
          <a:xfrm>
            <a:off x="0" y="8032750"/>
            <a:ext cx="5441950" cy="138113"/>
          </a:xfrm>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id="{BA31E350-A8CA-4B5B-81C7-6B2E66DD8C00}"/>
              </a:ext>
            </a:extLst>
          </p:cNvPr>
          <p:cNvSpPr>
            <a:spLocks noGrp="1"/>
          </p:cNvSpPr>
          <p:nvPr>
            <p:ph type="sldNum" sz="quarter" idx="4294967295"/>
          </p:nvPr>
        </p:nvSpPr>
        <p:spPr>
          <a:xfrm>
            <a:off x="8826500" y="7961313"/>
            <a:ext cx="546100" cy="273050"/>
          </a:xfrm>
        </p:spPr>
        <p:txBody>
          <a:bodyPr/>
          <a:lstStyle/>
          <a:p>
            <a:pPr>
              <a:defRPr/>
            </a:pPr>
            <a:fld id="{77EF9825-4C23-4085-A4E3-B5565466BD91}" type="slidenum">
              <a:rPr lang="en-US" smtClean="0"/>
              <a:pPr>
                <a:defRPr/>
              </a:pPr>
              <a:t>10</a:t>
            </a:fld>
            <a:endParaRPr lang="en-US" dirty="0"/>
          </a:p>
        </p:txBody>
      </p:sp>
    </p:spTree>
    <p:extLst>
      <p:ext uri="{BB962C8B-B14F-4D97-AF65-F5344CB8AC3E}">
        <p14:creationId xmlns:p14="http://schemas.microsoft.com/office/powerpoint/2010/main" val="300754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BFA7-E151-4E6D-ABF8-8E157BE09E3F}"/>
              </a:ext>
            </a:extLst>
          </p:cNvPr>
          <p:cNvSpPr>
            <a:spLocks noGrp="1"/>
          </p:cNvSpPr>
          <p:nvPr>
            <p:ph type="title"/>
          </p:nvPr>
        </p:nvSpPr>
        <p:spPr/>
        <p:txBody>
          <a:bodyPr/>
          <a:lstStyle/>
          <a:p>
            <a:r>
              <a:rPr lang="en-US" dirty="0"/>
              <a:t>System Lifecycle Management</a:t>
            </a:r>
            <a:endParaRPr lang="en-CA" dirty="0"/>
          </a:p>
        </p:txBody>
      </p:sp>
      <p:sp>
        <p:nvSpPr>
          <p:cNvPr id="3" name="Content Placeholder 2">
            <a:extLst>
              <a:ext uri="{FF2B5EF4-FFF2-40B4-BE49-F238E27FC236}">
                <a16:creationId xmlns:a16="http://schemas.microsoft.com/office/drawing/2014/main" id="{25273CA8-3776-4A8B-9D2C-82FC804612A0}"/>
              </a:ext>
            </a:extLst>
          </p:cNvPr>
          <p:cNvSpPr>
            <a:spLocks noGrp="1"/>
          </p:cNvSpPr>
          <p:nvPr>
            <p:ph idx="1"/>
          </p:nvPr>
        </p:nvSpPr>
        <p:spPr/>
        <p:txBody>
          <a:bodyPr/>
          <a:lstStyle/>
          <a:p>
            <a:r>
              <a:rPr lang="en-US" dirty="0"/>
              <a:t>Also referred to as Application Lifecycle Management (ALM)</a:t>
            </a:r>
          </a:p>
          <a:p>
            <a:r>
              <a:rPr lang="en-US" dirty="0"/>
              <a:t>Most development processes only deal with activities up to the delivery of the finished product</a:t>
            </a:r>
          </a:p>
          <a:p>
            <a:r>
              <a:rPr lang="en-US" dirty="0"/>
              <a:t>SLC takes the larger view of treating any software-based product, or cyber-physical product, like any other product</a:t>
            </a:r>
          </a:p>
          <a:p>
            <a:pPr lvl="1"/>
            <a:r>
              <a:rPr lang="en-US" dirty="0"/>
              <a:t>The whole of the engineering process is managed</a:t>
            </a:r>
          </a:p>
          <a:p>
            <a:r>
              <a:rPr lang="en-US" dirty="0"/>
              <a:t>Does not replace a software development lifecycle (SDLC)</a:t>
            </a:r>
          </a:p>
          <a:p>
            <a:pPr lvl="1"/>
            <a:r>
              <a:rPr lang="en-US" dirty="0"/>
              <a:t>The application lifecycle is defined to be:</a:t>
            </a:r>
          </a:p>
          <a:p>
            <a:pPr lvl="2"/>
            <a:r>
              <a:rPr lang="en-US" dirty="0"/>
              <a:t>“the entire time an organization spends money of the product from the initial idea to the end of the application’s life when it is no longer in use.” </a:t>
            </a:r>
          </a:p>
          <a:p>
            <a:r>
              <a:rPr lang="en-US" dirty="0"/>
              <a:t>Also requires the evaluation of the product from three points of view:</a:t>
            </a:r>
          </a:p>
          <a:p>
            <a:pPr lvl="1"/>
            <a:r>
              <a:rPr lang="en-US" dirty="0"/>
              <a:t>The business perspective</a:t>
            </a:r>
          </a:p>
          <a:p>
            <a:pPr lvl="1"/>
            <a:r>
              <a:rPr lang="en-US" dirty="0"/>
              <a:t>The development perspective</a:t>
            </a:r>
          </a:p>
          <a:p>
            <a:pPr lvl="1"/>
            <a:r>
              <a:rPr lang="en-US" dirty="0"/>
              <a:t>The operations perspective	</a:t>
            </a:r>
          </a:p>
        </p:txBody>
      </p:sp>
      <p:sp>
        <p:nvSpPr>
          <p:cNvPr id="4" name="Footer Placeholder 3">
            <a:extLst>
              <a:ext uri="{FF2B5EF4-FFF2-40B4-BE49-F238E27FC236}">
                <a16:creationId xmlns:a16="http://schemas.microsoft.com/office/drawing/2014/main" id="{19F94744-10C9-45B6-A387-FBB8F43DC333}"/>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id="{555DF947-3471-45B2-BF52-1E943DF178C7}"/>
              </a:ext>
            </a:extLst>
          </p:cNvPr>
          <p:cNvSpPr>
            <a:spLocks noGrp="1"/>
          </p:cNvSpPr>
          <p:nvPr>
            <p:ph type="sldNum" sz="quarter" idx="12"/>
          </p:nvPr>
        </p:nvSpPr>
        <p:spPr/>
        <p:txBody>
          <a:bodyPr/>
          <a:lstStyle/>
          <a:p>
            <a:pPr>
              <a:defRPr/>
            </a:pPr>
            <a:fld id="{77EF9825-4C23-4085-A4E3-B5565466BD91}" type="slidenum">
              <a:rPr lang="en-US" smtClean="0"/>
              <a:pPr>
                <a:defRPr/>
              </a:pPr>
              <a:t>11</a:t>
            </a:fld>
            <a:endParaRPr lang="en-US" dirty="0"/>
          </a:p>
        </p:txBody>
      </p:sp>
    </p:spTree>
    <p:extLst>
      <p:ext uri="{BB962C8B-B14F-4D97-AF65-F5344CB8AC3E}">
        <p14:creationId xmlns:p14="http://schemas.microsoft.com/office/powerpoint/2010/main" val="2353405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BFA7-E151-4E6D-ABF8-8E157BE09E3F}"/>
              </a:ext>
            </a:extLst>
          </p:cNvPr>
          <p:cNvSpPr>
            <a:spLocks noGrp="1"/>
          </p:cNvSpPr>
          <p:nvPr>
            <p:ph type="title"/>
          </p:nvPr>
        </p:nvSpPr>
        <p:spPr/>
        <p:txBody>
          <a:bodyPr/>
          <a:lstStyle/>
          <a:p>
            <a:r>
              <a:rPr lang="en-US" dirty="0"/>
              <a:t>System Lifecycle Management</a:t>
            </a:r>
            <a:endParaRPr lang="en-CA" dirty="0"/>
          </a:p>
        </p:txBody>
      </p:sp>
      <p:sp>
        <p:nvSpPr>
          <p:cNvPr id="3" name="Content Placeholder 2">
            <a:extLst>
              <a:ext uri="{FF2B5EF4-FFF2-40B4-BE49-F238E27FC236}">
                <a16:creationId xmlns:a16="http://schemas.microsoft.com/office/drawing/2014/main" id="{25273CA8-3776-4A8B-9D2C-82FC804612A0}"/>
              </a:ext>
            </a:extLst>
          </p:cNvPr>
          <p:cNvSpPr>
            <a:spLocks noGrp="1"/>
          </p:cNvSpPr>
          <p:nvPr>
            <p:ph idx="1"/>
          </p:nvPr>
        </p:nvSpPr>
        <p:spPr>
          <a:xfrm>
            <a:off x="464457" y="4662147"/>
            <a:ext cx="8902700" cy="2839584"/>
          </a:xfrm>
        </p:spPr>
        <p:txBody>
          <a:bodyPr/>
          <a:lstStyle/>
          <a:p>
            <a:r>
              <a:rPr lang="en-US" dirty="0"/>
              <a:t>Three main milestones</a:t>
            </a:r>
          </a:p>
          <a:p>
            <a:r>
              <a:rPr lang="en-US" dirty="0"/>
              <a:t>Idea or Inception:</a:t>
            </a:r>
          </a:p>
          <a:p>
            <a:pPr lvl="1"/>
            <a:r>
              <a:rPr lang="en-US" dirty="0"/>
              <a:t>Before the start of the development process </a:t>
            </a:r>
          </a:p>
          <a:p>
            <a:pPr lvl="1"/>
            <a:r>
              <a:rPr lang="en-US" dirty="0"/>
              <a:t>Usually involves evaluating the business case, portfolio management issues and feasibility considerations</a:t>
            </a:r>
          </a:p>
          <a:p>
            <a:pPr lvl="1"/>
            <a:r>
              <a:rPr lang="en-US" dirty="0"/>
              <a:t>Provides a Go/</a:t>
            </a:r>
            <a:r>
              <a:rPr lang="en-US" dirty="0" err="1"/>
              <a:t>NoGo</a:t>
            </a:r>
            <a:r>
              <a:rPr lang="en-US" dirty="0"/>
              <a:t> decision before development starts</a:t>
            </a:r>
          </a:p>
        </p:txBody>
      </p:sp>
      <p:sp>
        <p:nvSpPr>
          <p:cNvPr id="4" name="Footer Placeholder 3">
            <a:extLst>
              <a:ext uri="{FF2B5EF4-FFF2-40B4-BE49-F238E27FC236}">
                <a16:creationId xmlns:a16="http://schemas.microsoft.com/office/drawing/2014/main" id="{19F94744-10C9-45B6-A387-FBB8F43DC333}"/>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id="{555DF947-3471-45B2-BF52-1E943DF178C7}"/>
              </a:ext>
            </a:extLst>
          </p:cNvPr>
          <p:cNvSpPr>
            <a:spLocks noGrp="1"/>
          </p:cNvSpPr>
          <p:nvPr>
            <p:ph type="sldNum" sz="quarter" idx="12"/>
          </p:nvPr>
        </p:nvSpPr>
        <p:spPr/>
        <p:txBody>
          <a:bodyPr/>
          <a:lstStyle/>
          <a:p>
            <a:pPr>
              <a:defRPr/>
            </a:pPr>
            <a:fld id="{77EF9825-4C23-4085-A4E3-B5565466BD91}" type="slidenum">
              <a:rPr lang="en-US" smtClean="0"/>
              <a:pPr>
                <a:defRPr/>
              </a:pPr>
              <a:t>12</a:t>
            </a:fld>
            <a:endParaRPr lang="en-US" dirty="0"/>
          </a:p>
        </p:txBody>
      </p:sp>
      <p:pic>
        <p:nvPicPr>
          <p:cNvPr id="6" name="Picture 5">
            <a:extLst>
              <a:ext uri="{FF2B5EF4-FFF2-40B4-BE49-F238E27FC236}">
                <a16:creationId xmlns:a16="http://schemas.microsoft.com/office/drawing/2014/main" id="{5A7D6266-30C7-4EBC-8AF2-864809E09189}"/>
              </a:ext>
            </a:extLst>
          </p:cNvPr>
          <p:cNvPicPr>
            <a:picLocks noChangeAspect="1"/>
          </p:cNvPicPr>
          <p:nvPr/>
        </p:nvPicPr>
        <p:blipFill>
          <a:blip r:embed="rId2"/>
          <a:stretch>
            <a:fillRect/>
          </a:stretch>
        </p:blipFill>
        <p:spPr>
          <a:xfrm>
            <a:off x="677636" y="1329531"/>
            <a:ext cx="7819376" cy="3124200"/>
          </a:xfrm>
          <a:prstGeom prst="rect">
            <a:avLst/>
          </a:prstGeom>
        </p:spPr>
      </p:pic>
    </p:spTree>
    <p:extLst>
      <p:ext uri="{BB962C8B-B14F-4D97-AF65-F5344CB8AC3E}">
        <p14:creationId xmlns:p14="http://schemas.microsoft.com/office/powerpoint/2010/main" val="7872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BFA7-E151-4E6D-ABF8-8E157BE09E3F}"/>
              </a:ext>
            </a:extLst>
          </p:cNvPr>
          <p:cNvSpPr>
            <a:spLocks noGrp="1"/>
          </p:cNvSpPr>
          <p:nvPr>
            <p:ph type="title"/>
          </p:nvPr>
        </p:nvSpPr>
        <p:spPr/>
        <p:txBody>
          <a:bodyPr/>
          <a:lstStyle/>
          <a:p>
            <a:r>
              <a:rPr lang="en-US" dirty="0"/>
              <a:t>System Lifecycle Management</a:t>
            </a:r>
            <a:endParaRPr lang="en-CA" dirty="0"/>
          </a:p>
        </p:txBody>
      </p:sp>
      <p:sp>
        <p:nvSpPr>
          <p:cNvPr id="3" name="Content Placeholder 2">
            <a:extLst>
              <a:ext uri="{FF2B5EF4-FFF2-40B4-BE49-F238E27FC236}">
                <a16:creationId xmlns:a16="http://schemas.microsoft.com/office/drawing/2014/main" id="{25273CA8-3776-4A8B-9D2C-82FC804612A0}"/>
              </a:ext>
            </a:extLst>
          </p:cNvPr>
          <p:cNvSpPr>
            <a:spLocks noGrp="1"/>
          </p:cNvSpPr>
          <p:nvPr>
            <p:ph idx="1"/>
          </p:nvPr>
        </p:nvSpPr>
        <p:spPr>
          <a:xfrm>
            <a:off x="464457" y="4662147"/>
            <a:ext cx="8902700" cy="2839584"/>
          </a:xfrm>
        </p:spPr>
        <p:txBody>
          <a:bodyPr>
            <a:normAutofit/>
          </a:bodyPr>
          <a:lstStyle/>
          <a:p>
            <a:r>
              <a:rPr lang="en-US" dirty="0"/>
              <a:t>Deployment: </a:t>
            </a:r>
          </a:p>
          <a:p>
            <a:pPr lvl="1"/>
            <a:r>
              <a:rPr lang="en-US" dirty="0"/>
              <a:t>Occurs when the finished product is moved into production and made available to users</a:t>
            </a:r>
          </a:p>
          <a:p>
            <a:r>
              <a:rPr lang="en-US" dirty="0"/>
              <a:t>Retirement: </a:t>
            </a:r>
          </a:p>
          <a:p>
            <a:pPr lvl="1"/>
            <a:r>
              <a:rPr lang="en-US" dirty="0"/>
              <a:t>Ensures that at the end of life for the product, it can be taken out of production safely and without business or technical risk</a:t>
            </a:r>
          </a:p>
        </p:txBody>
      </p:sp>
      <p:sp>
        <p:nvSpPr>
          <p:cNvPr id="4" name="Footer Placeholder 3">
            <a:extLst>
              <a:ext uri="{FF2B5EF4-FFF2-40B4-BE49-F238E27FC236}">
                <a16:creationId xmlns:a16="http://schemas.microsoft.com/office/drawing/2014/main" id="{19F94744-10C9-45B6-A387-FBB8F43DC333}"/>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id="{555DF947-3471-45B2-BF52-1E943DF178C7}"/>
              </a:ext>
            </a:extLst>
          </p:cNvPr>
          <p:cNvSpPr>
            <a:spLocks noGrp="1"/>
          </p:cNvSpPr>
          <p:nvPr>
            <p:ph type="sldNum" sz="quarter" idx="12"/>
          </p:nvPr>
        </p:nvSpPr>
        <p:spPr/>
        <p:txBody>
          <a:bodyPr/>
          <a:lstStyle/>
          <a:p>
            <a:pPr>
              <a:defRPr/>
            </a:pPr>
            <a:fld id="{77EF9825-4C23-4085-A4E3-B5565466BD91}" type="slidenum">
              <a:rPr lang="en-US" smtClean="0"/>
              <a:pPr>
                <a:defRPr/>
              </a:pPr>
              <a:t>13</a:t>
            </a:fld>
            <a:endParaRPr lang="en-US" dirty="0"/>
          </a:p>
        </p:txBody>
      </p:sp>
      <p:pic>
        <p:nvPicPr>
          <p:cNvPr id="6" name="Picture 5">
            <a:extLst>
              <a:ext uri="{FF2B5EF4-FFF2-40B4-BE49-F238E27FC236}">
                <a16:creationId xmlns:a16="http://schemas.microsoft.com/office/drawing/2014/main" id="{5A7D6266-30C7-4EBC-8AF2-864809E09189}"/>
              </a:ext>
            </a:extLst>
          </p:cNvPr>
          <p:cNvPicPr>
            <a:picLocks noChangeAspect="1"/>
          </p:cNvPicPr>
          <p:nvPr/>
        </p:nvPicPr>
        <p:blipFill>
          <a:blip r:embed="rId2"/>
          <a:stretch>
            <a:fillRect/>
          </a:stretch>
        </p:blipFill>
        <p:spPr>
          <a:xfrm>
            <a:off x="677636" y="1329531"/>
            <a:ext cx="7819376" cy="3124200"/>
          </a:xfrm>
          <a:prstGeom prst="rect">
            <a:avLst/>
          </a:prstGeom>
        </p:spPr>
      </p:pic>
    </p:spTree>
    <p:extLst>
      <p:ext uri="{BB962C8B-B14F-4D97-AF65-F5344CB8AC3E}">
        <p14:creationId xmlns:p14="http://schemas.microsoft.com/office/powerpoint/2010/main" val="2989166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BFA7-E151-4E6D-ABF8-8E157BE09E3F}"/>
              </a:ext>
            </a:extLst>
          </p:cNvPr>
          <p:cNvSpPr>
            <a:spLocks noGrp="1"/>
          </p:cNvSpPr>
          <p:nvPr>
            <p:ph type="title"/>
          </p:nvPr>
        </p:nvSpPr>
        <p:spPr/>
        <p:txBody>
          <a:bodyPr/>
          <a:lstStyle/>
          <a:p>
            <a:r>
              <a:rPr lang="en-CA" dirty="0"/>
              <a:t>Governance</a:t>
            </a:r>
          </a:p>
        </p:txBody>
      </p:sp>
      <p:sp>
        <p:nvSpPr>
          <p:cNvPr id="3" name="Content Placeholder 2">
            <a:extLst>
              <a:ext uri="{FF2B5EF4-FFF2-40B4-BE49-F238E27FC236}">
                <a16:creationId xmlns:a16="http://schemas.microsoft.com/office/drawing/2014/main" id="{25273CA8-3776-4A8B-9D2C-82FC804612A0}"/>
              </a:ext>
            </a:extLst>
          </p:cNvPr>
          <p:cNvSpPr>
            <a:spLocks noGrp="1"/>
          </p:cNvSpPr>
          <p:nvPr>
            <p:ph idx="1"/>
          </p:nvPr>
        </p:nvSpPr>
        <p:spPr>
          <a:xfrm>
            <a:off x="464457" y="5215731"/>
            <a:ext cx="8902700" cy="2286000"/>
          </a:xfrm>
        </p:spPr>
        <p:txBody>
          <a:bodyPr>
            <a:normAutofit lnSpcReduction="10000"/>
          </a:bodyPr>
          <a:lstStyle/>
          <a:p>
            <a:r>
              <a:rPr lang="en-US" dirty="0"/>
              <a:t>Begins with business case and feasibility studies</a:t>
            </a:r>
          </a:p>
          <a:p>
            <a:r>
              <a:rPr lang="en-US" dirty="0"/>
              <a:t>Portfolio management</a:t>
            </a:r>
          </a:p>
          <a:p>
            <a:pPr lvl="1"/>
            <a:r>
              <a:rPr lang="en-US" dirty="0"/>
              <a:t>Ensuring no overlap with other applications or any gaps that could create risk</a:t>
            </a:r>
          </a:p>
          <a:p>
            <a:pPr lvl="1"/>
            <a:r>
              <a:rPr lang="en-US" dirty="0"/>
              <a:t>Evaluation of risk, legal, social and other concerns</a:t>
            </a:r>
          </a:p>
          <a:p>
            <a:pPr lvl="1"/>
            <a:r>
              <a:rPr lang="en-US" dirty="0"/>
              <a:t>Makes </a:t>
            </a:r>
            <a:r>
              <a:rPr lang="en-US" dirty="0" err="1"/>
              <a:t>mangement</a:t>
            </a:r>
            <a:r>
              <a:rPr lang="en-US" dirty="0"/>
              <a:t> related decisions (like when to deploy)</a:t>
            </a:r>
          </a:p>
        </p:txBody>
      </p:sp>
      <p:sp>
        <p:nvSpPr>
          <p:cNvPr id="4" name="Footer Placeholder 3">
            <a:extLst>
              <a:ext uri="{FF2B5EF4-FFF2-40B4-BE49-F238E27FC236}">
                <a16:creationId xmlns:a16="http://schemas.microsoft.com/office/drawing/2014/main" id="{19F94744-10C9-45B6-A387-FBB8F43DC333}"/>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id="{555DF947-3471-45B2-BF52-1E943DF178C7}"/>
              </a:ext>
            </a:extLst>
          </p:cNvPr>
          <p:cNvSpPr>
            <a:spLocks noGrp="1"/>
          </p:cNvSpPr>
          <p:nvPr>
            <p:ph type="sldNum" sz="quarter" idx="12"/>
          </p:nvPr>
        </p:nvSpPr>
        <p:spPr/>
        <p:txBody>
          <a:bodyPr/>
          <a:lstStyle/>
          <a:p>
            <a:pPr>
              <a:defRPr/>
            </a:pPr>
            <a:fld id="{77EF9825-4C23-4085-A4E3-B5565466BD91}" type="slidenum">
              <a:rPr lang="en-US" smtClean="0"/>
              <a:pPr>
                <a:defRPr/>
              </a:pPr>
              <a:t>14</a:t>
            </a:fld>
            <a:endParaRPr lang="en-US" dirty="0"/>
          </a:p>
        </p:txBody>
      </p:sp>
      <p:pic>
        <p:nvPicPr>
          <p:cNvPr id="7" name="Picture 6">
            <a:extLst>
              <a:ext uri="{FF2B5EF4-FFF2-40B4-BE49-F238E27FC236}">
                <a16:creationId xmlns:a16="http://schemas.microsoft.com/office/drawing/2014/main" id="{6C37ECD3-7F93-4904-9556-A3D17FE78777}"/>
              </a:ext>
            </a:extLst>
          </p:cNvPr>
          <p:cNvPicPr>
            <a:picLocks noChangeAspect="1"/>
          </p:cNvPicPr>
          <p:nvPr/>
        </p:nvPicPr>
        <p:blipFill>
          <a:blip r:embed="rId2"/>
          <a:stretch>
            <a:fillRect/>
          </a:stretch>
        </p:blipFill>
        <p:spPr>
          <a:xfrm>
            <a:off x="704850" y="1366604"/>
            <a:ext cx="8324850" cy="3660306"/>
          </a:xfrm>
          <a:prstGeom prst="rect">
            <a:avLst/>
          </a:prstGeom>
        </p:spPr>
      </p:pic>
    </p:spTree>
    <p:extLst>
      <p:ext uri="{BB962C8B-B14F-4D97-AF65-F5344CB8AC3E}">
        <p14:creationId xmlns:p14="http://schemas.microsoft.com/office/powerpoint/2010/main" val="962404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BFA7-E151-4E6D-ABF8-8E157BE09E3F}"/>
              </a:ext>
            </a:extLst>
          </p:cNvPr>
          <p:cNvSpPr>
            <a:spLocks noGrp="1"/>
          </p:cNvSpPr>
          <p:nvPr>
            <p:ph type="title"/>
          </p:nvPr>
        </p:nvSpPr>
        <p:spPr/>
        <p:txBody>
          <a:bodyPr/>
          <a:lstStyle/>
          <a:p>
            <a:r>
              <a:rPr lang="en-CA" dirty="0"/>
              <a:t>Development</a:t>
            </a:r>
          </a:p>
        </p:txBody>
      </p:sp>
      <p:sp>
        <p:nvSpPr>
          <p:cNvPr id="3" name="Content Placeholder 2">
            <a:extLst>
              <a:ext uri="{FF2B5EF4-FFF2-40B4-BE49-F238E27FC236}">
                <a16:creationId xmlns:a16="http://schemas.microsoft.com/office/drawing/2014/main" id="{25273CA8-3776-4A8B-9D2C-82FC804612A0}"/>
              </a:ext>
            </a:extLst>
          </p:cNvPr>
          <p:cNvSpPr>
            <a:spLocks noGrp="1"/>
          </p:cNvSpPr>
          <p:nvPr>
            <p:ph idx="1"/>
          </p:nvPr>
        </p:nvSpPr>
        <p:spPr>
          <a:xfrm>
            <a:off x="464457" y="5215731"/>
            <a:ext cx="8902700" cy="2286000"/>
          </a:xfrm>
        </p:spPr>
        <p:txBody>
          <a:bodyPr>
            <a:normAutofit/>
          </a:bodyPr>
          <a:lstStyle/>
          <a:p>
            <a:r>
              <a:rPr lang="en-US" dirty="0"/>
              <a:t>Only concerned about the choice of methodology</a:t>
            </a:r>
          </a:p>
          <a:p>
            <a:r>
              <a:rPr lang="en-US" dirty="0"/>
              <a:t>Integration with:</a:t>
            </a:r>
          </a:p>
          <a:p>
            <a:pPr lvl="1"/>
            <a:r>
              <a:rPr lang="en-US" dirty="0"/>
              <a:t>Records management, PM policies, security, etc.</a:t>
            </a:r>
          </a:p>
          <a:p>
            <a:pPr lvl="1"/>
            <a:r>
              <a:rPr lang="en-US" dirty="0"/>
              <a:t>Ensures that the development process is executed correctly</a:t>
            </a:r>
          </a:p>
          <a:p>
            <a:pPr lvl="1"/>
            <a:r>
              <a:rPr lang="en-US" dirty="0"/>
              <a:t>Requirements, Development, Test (RDT) is executed</a:t>
            </a:r>
          </a:p>
          <a:p>
            <a:endParaRPr lang="en-US" dirty="0"/>
          </a:p>
        </p:txBody>
      </p:sp>
      <p:sp>
        <p:nvSpPr>
          <p:cNvPr id="4" name="Footer Placeholder 3">
            <a:extLst>
              <a:ext uri="{FF2B5EF4-FFF2-40B4-BE49-F238E27FC236}">
                <a16:creationId xmlns:a16="http://schemas.microsoft.com/office/drawing/2014/main" id="{19F94744-10C9-45B6-A387-FBB8F43DC333}"/>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id="{555DF947-3471-45B2-BF52-1E943DF178C7}"/>
              </a:ext>
            </a:extLst>
          </p:cNvPr>
          <p:cNvSpPr>
            <a:spLocks noGrp="1"/>
          </p:cNvSpPr>
          <p:nvPr>
            <p:ph type="sldNum" sz="quarter" idx="12"/>
          </p:nvPr>
        </p:nvSpPr>
        <p:spPr/>
        <p:txBody>
          <a:bodyPr/>
          <a:lstStyle/>
          <a:p>
            <a:pPr>
              <a:defRPr/>
            </a:pPr>
            <a:fld id="{77EF9825-4C23-4085-A4E3-B5565466BD91}" type="slidenum">
              <a:rPr lang="en-US" smtClean="0"/>
              <a:pPr>
                <a:defRPr/>
              </a:pPr>
              <a:t>15</a:t>
            </a:fld>
            <a:endParaRPr lang="en-US" dirty="0"/>
          </a:p>
        </p:txBody>
      </p:sp>
      <p:pic>
        <p:nvPicPr>
          <p:cNvPr id="7" name="Picture 6">
            <a:extLst>
              <a:ext uri="{FF2B5EF4-FFF2-40B4-BE49-F238E27FC236}">
                <a16:creationId xmlns:a16="http://schemas.microsoft.com/office/drawing/2014/main" id="{6C37ECD3-7F93-4904-9556-A3D17FE78777}"/>
              </a:ext>
            </a:extLst>
          </p:cNvPr>
          <p:cNvPicPr>
            <a:picLocks noChangeAspect="1"/>
          </p:cNvPicPr>
          <p:nvPr/>
        </p:nvPicPr>
        <p:blipFill>
          <a:blip r:embed="rId2"/>
          <a:stretch>
            <a:fillRect/>
          </a:stretch>
        </p:blipFill>
        <p:spPr>
          <a:xfrm>
            <a:off x="704850" y="1366604"/>
            <a:ext cx="8324850" cy="3660306"/>
          </a:xfrm>
          <a:prstGeom prst="rect">
            <a:avLst/>
          </a:prstGeom>
        </p:spPr>
      </p:pic>
    </p:spTree>
    <p:extLst>
      <p:ext uri="{BB962C8B-B14F-4D97-AF65-F5344CB8AC3E}">
        <p14:creationId xmlns:p14="http://schemas.microsoft.com/office/powerpoint/2010/main" val="160895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BFA7-E151-4E6D-ABF8-8E157BE09E3F}"/>
              </a:ext>
            </a:extLst>
          </p:cNvPr>
          <p:cNvSpPr>
            <a:spLocks noGrp="1"/>
          </p:cNvSpPr>
          <p:nvPr>
            <p:ph type="title"/>
          </p:nvPr>
        </p:nvSpPr>
        <p:spPr/>
        <p:txBody>
          <a:bodyPr/>
          <a:lstStyle/>
          <a:p>
            <a:r>
              <a:rPr lang="en-CA" dirty="0"/>
              <a:t>Development - Waterfall</a:t>
            </a:r>
          </a:p>
        </p:txBody>
      </p:sp>
      <p:sp>
        <p:nvSpPr>
          <p:cNvPr id="4" name="Footer Placeholder 3">
            <a:extLst>
              <a:ext uri="{FF2B5EF4-FFF2-40B4-BE49-F238E27FC236}">
                <a16:creationId xmlns:a16="http://schemas.microsoft.com/office/drawing/2014/main" id="{19F94744-10C9-45B6-A387-FBB8F43DC333}"/>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id="{555DF947-3471-45B2-BF52-1E943DF178C7}"/>
              </a:ext>
            </a:extLst>
          </p:cNvPr>
          <p:cNvSpPr>
            <a:spLocks noGrp="1"/>
          </p:cNvSpPr>
          <p:nvPr>
            <p:ph type="sldNum" sz="quarter" idx="12"/>
          </p:nvPr>
        </p:nvSpPr>
        <p:spPr/>
        <p:txBody>
          <a:bodyPr/>
          <a:lstStyle/>
          <a:p>
            <a:pPr>
              <a:defRPr/>
            </a:pPr>
            <a:fld id="{77EF9825-4C23-4085-A4E3-B5565466BD91}" type="slidenum">
              <a:rPr lang="en-US" smtClean="0"/>
              <a:pPr>
                <a:defRPr/>
              </a:pPr>
              <a:t>16</a:t>
            </a:fld>
            <a:endParaRPr lang="en-US" dirty="0"/>
          </a:p>
        </p:txBody>
      </p:sp>
      <p:pic>
        <p:nvPicPr>
          <p:cNvPr id="9" name="image16.jpeg">
            <a:extLst>
              <a:ext uri="{FF2B5EF4-FFF2-40B4-BE49-F238E27FC236}">
                <a16:creationId xmlns:a16="http://schemas.microsoft.com/office/drawing/2014/main" id="{68A29BAD-8554-420A-BDC1-A367C3481055}"/>
              </a:ext>
            </a:extLst>
          </p:cNvPr>
          <p:cNvPicPr>
            <a:picLocks noChangeAspect="1"/>
          </p:cNvPicPr>
          <p:nvPr/>
        </p:nvPicPr>
        <p:blipFill>
          <a:blip r:embed="rId2" cstate="print"/>
          <a:stretch>
            <a:fillRect/>
          </a:stretch>
        </p:blipFill>
        <p:spPr>
          <a:xfrm>
            <a:off x="881520" y="1939131"/>
            <a:ext cx="7895768" cy="3318360"/>
          </a:xfrm>
          <a:prstGeom prst="rect">
            <a:avLst/>
          </a:prstGeom>
        </p:spPr>
      </p:pic>
    </p:spTree>
    <p:extLst>
      <p:ext uri="{BB962C8B-B14F-4D97-AF65-F5344CB8AC3E}">
        <p14:creationId xmlns:p14="http://schemas.microsoft.com/office/powerpoint/2010/main" val="1895233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BFA7-E151-4E6D-ABF8-8E157BE09E3F}"/>
              </a:ext>
            </a:extLst>
          </p:cNvPr>
          <p:cNvSpPr>
            <a:spLocks noGrp="1"/>
          </p:cNvSpPr>
          <p:nvPr>
            <p:ph type="title"/>
          </p:nvPr>
        </p:nvSpPr>
        <p:spPr/>
        <p:txBody>
          <a:bodyPr/>
          <a:lstStyle/>
          <a:p>
            <a:r>
              <a:rPr lang="en-CA" dirty="0"/>
              <a:t>Development - Agile</a:t>
            </a:r>
          </a:p>
        </p:txBody>
      </p:sp>
      <p:sp>
        <p:nvSpPr>
          <p:cNvPr id="4" name="Footer Placeholder 3">
            <a:extLst>
              <a:ext uri="{FF2B5EF4-FFF2-40B4-BE49-F238E27FC236}">
                <a16:creationId xmlns:a16="http://schemas.microsoft.com/office/drawing/2014/main" id="{19F94744-10C9-45B6-A387-FBB8F43DC333}"/>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id="{555DF947-3471-45B2-BF52-1E943DF178C7}"/>
              </a:ext>
            </a:extLst>
          </p:cNvPr>
          <p:cNvSpPr>
            <a:spLocks noGrp="1"/>
          </p:cNvSpPr>
          <p:nvPr>
            <p:ph type="sldNum" sz="quarter" idx="12"/>
          </p:nvPr>
        </p:nvSpPr>
        <p:spPr/>
        <p:txBody>
          <a:bodyPr/>
          <a:lstStyle/>
          <a:p>
            <a:pPr>
              <a:defRPr/>
            </a:pPr>
            <a:fld id="{77EF9825-4C23-4085-A4E3-B5565466BD91}" type="slidenum">
              <a:rPr lang="en-US" smtClean="0"/>
              <a:pPr>
                <a:defRPr/>
              </a:pPr>
              <a:t>17</a:t>
            </a:fld>
            <a:endParaRPr lang="en-US" dirty="0"/>
          </a:p>
        </p:txBody>
      </p:sp>
      <p:pic>
        <p:nvPicPr>
          <p:cNvPr id="6" name="image17.jpeg">
            <a:extLst>
              <a:ext uri="{FF2B5EF4-FFF2-40B4-BE49-F238E27FC236}">
                <a16:creationId xmlns:a16="http://schemas.microsoft.com/office/drawing/2014/main" id="{CD008DFF-DE10-4829-AA3D-8C21BEDD7D1D}"/>
              </a:ext>
            </a:extLst>
          </p:cNvPr>
          <p:cNvPicPr>
            <a:picLocks noChangeAspect="1"/>
          </p:cNvPicPr>
          <p:nvPr/>
        </p:nvPicPr>
        <p:blipFill>
          <a:blip r:embed="rId2" cstate="print"/>
          <a:stretch>
            <a:fillRect/>
          </a:stretch>
        </p:blipFill>
        <p:spPr>
          <a:xfrm>
            <a:off x="882000" y="1922400"/>
            <a:ext cx="7894800" cy="3187144"/>
          </a:xfrm>
          <a:prstGeom prst="rect">
            <a:avLst/>
          </a:prstGeom>
        </p:spPr>
      </p:pic>
    </p:spTree>
    <p:extLst>
      <p:ext uri="{BB962C8B-B14F-4D97-AF65-F5344CB8AC3E}">
        <p14:creationId xmlns:p14="http://schemas.microsoft.com/office/powerpoint/2010/main" val="649573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BFA7-E151-4E6D-ABF8-8E157BE09E3F}"/>
              </a:ext>
            </a:extLst>
          </p:cNvPr>
          <p:cNvSpPr>
            <a:spLocks noGrp="1"/>
          </p:cNvSpPr>
          <p:nvPr>
            <p:ph type="title"/>
          </p:nvPr>
        </p:nvSpPr>
        <p:spPr/>
        <p:txBody>
          <a:bodyPr/>
          <a:lstStyle/>
          <a:p>
            <a:r>
              <a:rPr lang="en-CA" dirty="0"/>
              <a:t>Development – Continuous Deliver</a:t>
            </a:r>
          </a:p>
        </p:txBody>
      </p:sp>
      <p:sp>
        <p:nvSpPr>
          <p:cNvPr id="4" name="Footer Placeholder 3">
            <a:extLst>
              <a:ext uri="{FF2B5EF4-FFF2-40B4-BE49-F238E27FC236}">
                <a16:creationId xmlns:a16="http://schemas.microsoft.com/office/drawing/2014/main" id="{19F94744-10C9-45B6-A387-FBB8F43DC333}"/>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id="{555DF947-3471-45B2-BF52-1E943DF178C7}"/>
              </a:ext>
            </a:extLst>
          </p:cNvPr>
          <p:cNvSpPr>
            <a:spLocks noGrp="1"/>
          </p:cNvSpPr>
          <p:nvPr>
            <p:ph type="sldNum" sz="quarter" idx="12"/>
          </p:nvPr>
        </p:nvSpPr>
        <p:spPr/>
        <p:txBody>
          <a:bodyPr/>
          <a:lstStyle/>
          <a:p>
            <a:pPr>
              <a:defRPr/>
            </a:pPr>
            <a:fld id="{77EF9825-4C23-4085-A4E3-B5565466BD91}" type="slidenum">
              <a:rPr lang="en-US" smtClean="0"/>
              <a:pPr>
                <a:defRPr/>
              </a:pPr>
              <a:t>18</a:t>
            </a:fld>
            <a:endParaRPr lang="en-US" dirty="0"/>
          </a:p>
        </p:txBody>
      </p:sp>
      <p:pic>
        <p:nvPicPr>
          <p:cNvPr id="3" name="Picture 2">
            <a:extLst>
              <a:ext uri="{FF2B5EF4-FFF2-40B4-BE49-F238E27FC236}">
                <a16:creationId xmlns:a16="http://schemas.microsoft.com/office/drawing/2014/main" id="{7D833DB1-C7F9-4A66-8216-1113B1E04C16}"/>
              </a:ext>
            </a:extLst>
          </p:cNvPr>
          <p:cNvPicPr>
            <a:picLocks noChangeAspect="1"/>
          </p:cNvPicPr>
          <p:nvPr/>
        </p:nvPicPr>
        <p:blipFill>
          <a:blip r:embed="rId2"/>
          <a:stretch>
            <a:fillRect/>
          </a:stretch>
        </p:blipFill>
        <p:spPr>
          <a:xfrm>
            <a:off x="882000" y="1904054"/>
            <a:ext cx="7894800" cy="3087720"/>
          </a:xfrm>
          <a:prstGeom prst="rect">
            <a:avLst/>
          </a:prstGeom>
        </p:spPr>
      </p:pic>
    </p:spTree>
    <p:extLst>
      <p:ext uri="{BB962C8B-B14F-4D97-AF65-F5344CB8AC3E}">
        <p14:creationId xmlns:p14="http://schemas.microsoft.com/office/powerpoint/2010/main" val="1429836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BFA7-E151-4E6D-ABF8-8E157BE09E3F}"/>
              </a:ext>
            </a:extLst>
          </p:cNvPr>
          <p:cNvSpPr>
            <a:spLocks noGrp="1"/>
          </p:cNvSpPr>
          <p:nvPr>
            <p:ph type="title"/>
          </p:nvPr>
        </p:nvSpPr>
        <p:spPr/>
        <p:txBody>
          <a:bodyPr/>
          <a:lstStyle/>
          <a:p>
            <a:r>
              <a:rPr lang="en-US" dirty="0"/>
              <a:t>Operations</a:t>
            </a:r>
            <a:endParaRPr lang="en-CA" dirty="0"/>
          </a:p>
        </p:txBody>
      </p:sp>
      <p:sp>
        <p:nvSpPr>
          <p:cNvPr id="3" name="Content Placeholder 2">
            <a:extLst>
              <a:ext uri="{FF2B5EF4-FFF2-40B4-BE49-F238E27FC236}">
                <a16:creationId xmlns:a16="http://schemas.microsoft.com/office/drawing/2014/main" id="{25273CA8-3776-4A8B-9D2C-82FC804612A0}"/>
              </a:ext>
            </a:extLst>
          </p:cNvPr>
          <p:cNvSpPr>
            <a:spLocks noGrp="1"/>
          </p:cNvSpPr>
          <p:nvPr>
            <p:ph idx="1"/>
          </p:nvPr>
        </p:nvSpPr>
        <p:spPr>
          <a:xfrm>
            <a:off x="464457" y="4662147"/>
            <a:ext cx="8902700" cy="2839584"/>
          </a:xfrm>
        </p:spPr>
        <p:txBody>
          <a:bodyPr>
            <a:normAutofit/>
          </a:bodyPr>
          <a:lstStyle/>
          <a:p>
            <a:r>
              <a:rPr lang="en-US" dirty="0"/>
              <a:t>During deployment, governance makes decisions and development makes changes</a:t>
            </a:r>
          </a:p>
          <a:p>
            <a:pPr lvl="1"/>
            <a:r>
              <a:rPr lang="en-US" dirty="0"/>
              <a:t>Ops provides context for making dev and govern work together</a:t>
            </a:r>
          </a:p>
          <a:p>
            <a:pPr lvl="1"/>
            <a:r>
              <a:rPr lang="en-US" dirty="0"/>
              <a:t>Ops monitors usage, performance, service level targets, change requests and bug reports</a:t>
            </a:r>
          </a:p>
          <a:p>
            <a:pPr lvl="1"/>
            <a:r>
              <a:rPr lang="en-US" dirty="0"/>
              <a:t>Also monitors changes in the application’s technical environment that could impact the application</a:t>
            </a:r>
          </a:p>
        </p:txBody>
      </p:sp>
      <p:sp>
        <p:nvSpPr>
          <p:cNvPr id="4" name="Footer Placeholder 3">
            <a:extLst>
              <a:ext uri="{FF2B5EF4-FFF2-40B4-BE49-F238E27FC236}">
                <a16:creationId xmlns:a16="http://schemas.microsoft.com/office/drawing/2014/main" id="{19F94744-10C9-45B6-A387-FBB8F43DC333}"/>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id="{555DF947-3471-45B2-BF52-1E943DF178C7}"/>
              </a:ext>
            </a:extLst>
          </p:cNvPr>
          <p:cNvSpPr>
            <a:spLocks noGrp="1"/>
          </p:cNvSpPr>
          <p:nvPr>
            <p:ph type="sldNum" sz="quarter" idx="12"/>
          </p:nvPr>
        </p:nvSpPr>
        <p:spPr/>
        <p:txBody>
          <a:bodyPr/>
          <a:lstStyle/>
          <a:p>
            <a:pPr>
              <a:defRPr/>
            </a:pPr>
            <a:fld id="{77EF9825-4C23-4085-A4E3-B5565466BD91}" type="slidenum">
              <a:rPr lang="en-US" smtClean="0"/>
              <a:pPr>
                <a:defRPr/>
              </a:pPr>
              <a:t>19</a:t>
            </a:fld>
            <a:endParaRPr lang="en-US" dirty="0"/>
          </a:p>
        </p:txBody>
      </p:sp>
      <p:pic>
        <p:nvPicPr>
          <p:cNvPr id="6" name="Picture 5">
            <a:extLst>
              <a:ext uri="{FF2B5EF4-FFF2-40B4-BE49-F238E27FC236}">
                <a16:creationId xmlns:a16="http://schemas.microsoft.com/office/drawing/2014/main" id="{5A7D6266-30C7-4EBC-8AF2-864809E09189}"/>
              </a:ext>
            </a:extLst>
          </p:cNvPr>
          <p:cNvPicPr>
            <a:picLocks noChangeAspect="1"/>
          </p:cNvPicPr>
          <p:nvPr/>
        </p:nvPicPr>
        <p:blipFill>
          <a:blip r:embed="rId2"/>
          <a:stretch>
            <a:fillRect/>
          </a:stretch>
        </p:blipFill>
        <p:spPr>
          <a:xfrm>
            <a:off x="677636" y="1329531"/>
            <a:ext cx="7819376" cy="3124200"/>
          </a:xfrm>
          <a:prstGeom prst="rect">
            <a:avLst/>
          </a:prstGeom>
        </p:spPr>
      </p:pic>
    </p:spTree>
    <p:extLst>
      <p:ext uri="{BB962C8B-B14F-4D97-AF65-F5344CB8AC3E}">
        <p14:creationId xmlns:p14="http://schemas.microsoft.com/office/powerpoint/2010/main" val="1394863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Engineering Process</a:t>
            </a:r>
            <a:endParaRPr dirty="0"/>
          </a:p>
        </p:txBody>
      </p:sp>
      <p:sp>
        <p:nvSpPr>
          <p:cNvPr id="3" name="Content Placeholder 2"/>
          <p:cNvSpPr>
            <a:spLocks noGrp="1"/>
          </p:cNvSpPr>
          <p:nvPr>
            <p:ph idx="1"/>
          </p:nvPr>
        </p:nvSpPr>
        <p:spPr>
          <a:xfrm>
            <a:off x="247650" y="1253331"/>
            <a:ext cx="4819650" cy="6172199"/>
          </a:xfrm>
        </p:spPr>
        <p:txBody>
          <a:bodyPr/>
          <a:lstStyle/>
          <a:p>
            <a:r>
              <a:rPr lang="en-US" dirty="0"/>
              <a:t>Used whenever a product or service is engineered</a:t>
            </a:r>
          </a:p>
          <a:p>
            <a:pPr lvl="1"/>
            <a:r>
              <a:rPr lang="en-US" dirty="0"/>
              <a:t>This includes software and IoT</a:t>
            </a:r>
          </a:p>
          <a:p>
            <a:r>
              <a:rPr lang="en-US" dirty="0"/>
              <a:t>Supported by</a:t>
            </a:r>
          </a:p>
          <a:p>
            <a:pPr lvl="1"/>
            <a:r>
              <a:rPr lang="en-US" dirty="0"/>
              <a:t>Classic software SDLCs</a:t>
            </a:r>
          </a:p>
          <a:p>
            <a:pPr lvl="2"/>
            <a:r>
              <a:rPr lang="en-US" dirty="0"/>
              <a:t>Including Agile and waterfall methodologies</a:t>
            </a:r>
          </a:p>
          <a:p>
            <a:pPr lvl="1"/>
            <a:r>
              <a:rPr lang="en-US" dirty="0"/>
              <a:t>SLC: System Lifecycle management</a:t>
            </a:r>
          </a:p>
          <a:p>
            <a:pPr lvl="1"/>
            <a:r>
              <a:rPr lang="en-US" dirty="0"/>
              <a:t>DevOps and </a:t>
            </a:r>
            <a:r>
              <a:rPr lang="en-US" dirty="0" err="1"/>
              <a:t>DevSecOps</a:t>
            </a:r>
            <a:endParaRPr lang="en-US" dirty="0"/>
          </a:p>
          <a:p>
            <a:endParaRPr dirty="0"/>
          </a:p>
          <a:p>
            <a:endParaRPr dirty="0"/>
          </a:p>
          <a:p>
            <a:endParaRPr dirty="0"/>
          </a:p>
          <a:p>
            <a:endParaRPr dirty="0"/>
          </a:p>
          <a:p>
            <a:endParaRPr dirty="0"/>
          </a:p>
          <a:p>
            <a:endParaRPr dirty="0"/>
          </a:p>
          <a:p>
            <a:endParaRPr dirty="0"/>
          </a:p>
          <a:p>
            <a:endParaRPr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6" name="Content Placeholder 14" descr="Text&#10;&#10;Description automatically generated">
            <a:extLst>
              <a:ext uri="{FF2B5EF4-FFF2-40B4-BE49-F238E27FC236}">
                <a16:creationId xmlns:a16="http://schemas.microsoft.com/office/drawing/2014/main" id="{0B56B4B9-A820-4A35-9C39-AEB2803E3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900" y="1786731"/>
            <a:ext cx="3976591" cy="435133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D3E5BCD7-0D42-43D9-A3B7-B916FD9DF4A8}"/>
              </a:ext>
            </a:extLst>
          </p:cNvPr>
          <p:cNvSpPr>
            <a:spLocks noGrp="1"/>
          </p:cNvSpPr>
          <p:nvPr>
            <p:ph type="subTitle" sz="quarter" idx="1"/>
          </p:nvPr>
        </p:nvSpPr>
        <p:spPr/>
        <p:txBody>
          <a:bodyPr/>
          <a:lstStyle/>
          <a:p>
            <a:r>
              <a:rPr lang="en-US" dirty="0"/>
              <a:t>Software Development Lifecycles</a:t>
            </a:r>
            <a:endParaRPr lang="en-CA" dirty="0"/>
          </a:p>
        </p:txBody>
      </p:sp>
      <p:sp>
        <p:nvSpPr>
          <p:cNvPr id="6" name="Title 5">
            <a:extLst>
              <a:ext uri="{FF2B5EF4-FFF2-40B4-BE49-F238E27FC236}">
                <a16:creationId xmlns:a16="http://schemas.microsoft.com/office/drawing/2014/main" id="{B180A68F-B83B-448F-A4AA-3D0FB6431414}"/>
              </a:ext>
            </a:extLst>
          </p:cNvPr>
          <p:cNvSpPr>
            <a:spLocks noGrp="1"/>
          </p:cNvSpPr>
          <p:nvPr>
            <p:ph type="ctrTitle" sz="quarter"/>
          </p:nvPr>
        </p:nvSpPr>
        <p:spPr/>
        <p:txBody>
          <a:bodyPr/>
          <a:lstStyle/>
          <a:p>
            <a:r>
              <a:rPr lang="en-US" dirty="0"/>
              <a:t>System Lifecycles and SDLCs</a:t>
            </a:r>
            <a:endParaRPr lang="en-CA" dirty="0"/>
          </a:p>
        </p:txBody>
      </p:sp>
      <p:sp>
        <p:nvSpPr>
          <p:cNvPr id="4" name="Footer Placeholder 3">
            <a:extLst>
              <a:ext uri="{FF2B5EF4-FFF2-40B4-BE49-F238E27FC236}">
                <a16:creationId xmlns:a16="http://schemas.microsoft.com/office/drawing/2014/main" id="{2AAA9AA2-F1A7-450E-B5F1-E8BF8D7363C6}"/>
              </a:ext>
            </a:extLst>
          </p:cNvPr>
          <p:cNvSpPr>
            <a:spLocks noGrp="1"/>
          </p:cNvSpPr>
          <p:nvPr>
            <p:ph type="ftr" sz="quarter" idx="4294967295"/>
          </p:nvPr>
        </p:nvSpPr>
        <p:spPr>
          <a:xfrm>
            <a:off x="0" y="8032750"/>
            <a:ext cx="5441950" cy="138113"/>
          </a:xfrm>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id="{BA31E350-A8CA-4B5B-81C7-6B2E66DD8C00}"/>
              </a:ext>
            </a:extLst>
          </p:cNvPr>
          <p:cNvSpPr>
            <a:spLocks noGrp="1"/>
          </p:cNvSpPr>
          <p:nvPr>
            <p:ph type="sldNum" sz="quarter" idx="4294967295"/>
          </p:nvPr>
        </p:nvSpPr>
        <p:spPr>
          <a:xfrm>
            <a:off x="8826500" y="7961313"/>
            <a:ext cx="546100" cy="273050"/>
          </a:xfrm>
        </p:spPr>
        <p:txBody>
          <a:bodyPr/>
          <a:lstStyle/>
          <a:p>
            <a:pPr>
              <a:defRPr/>
            </a:pPr>
            <a:fld id="{77EF9825-4C23-4085-A4E3-B5565466BD91}" type="slidenum">
              <a:rPr lang="en-US" smtClean="0"/>
              <a:pPr>
                <a:defRPr/>
              </a:pPr>
              <a:t>20</a:t>
            </a:fld>
            <a:endParaRPr lang="en-US" dirty="0"/>
          </a:p>
        </p:txBody>
      </p:sp>
    </p:spTree>
    <p:extLst>
      <p:ext uri="{BB962C8B-B14F-4D97-AF65-F5344CB8AC3E}">
        <p14:creationId xmlns:p14="http://schemas.microsoft.com/office/powerpoint/2010/main" val="1993622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D2439-3DC5-455E-96EC-40AF7DE7A142}"/>
              </a:ext>
            </a:extLst>
          </p:cNvPr>
          <p:cNvSpPr>
            <a:spLocks noGrp="1"/>
          </p:cNvSpPr>
          <p:nvPr>
            <p:ph type="title"/>
          </p:nvPr>
        </p:nvSpPr>
        <p:spPr/>
        <p:txBody>
          <a:bodyPr/>
          <a:lstStyle/>
          <a:p>
            <a:r>
              <a:rPr lang="en-US" dirty="0"/>
              <a:t>SDLC</a:t>
            </a:r>
            <a:endParaRPr lang="en-CA" dirty="0"/>
          </a:p>
        </p:txBody>
      </p:sp>
      <p:sp>
        <p:nvSpPr>
          <p:cNvPr id="3" name="Content Placeholder 2">
            <a:extLst>
              <a:ext uri="{FF2B5EF4-FFF2-40B4-BE49-F238E27FC236}">
                <a16:creationId xmlns:a16="http://schemas.microsoft.com/office/drawing/2014/main" id="{811F27C4-1BDC-47CB-8BC1-A74FC8C2F411}"/>
              </a:ext>
            </a:extLst>
          </p:cNvPr>
          <p:cNvSpPr>
            <a:spLocks noGrp="1"/>
          </p:cNvSpPr>
          <p:nvPr>
            <p:ph idx="1"/>
          </p:nvPr>
        </p:nvSpPr>
        <p:spPr>
          <a:xfrm>
            <a:off x="234950" y="994976"/>
            <a:ext cx="8902700" cy="1706155"/>
          </a:xfrm>
        </p:spPr>
        <p:txBody>
          <a:bodyPr/>
          <a:lstStyle/>
          <a:p>
            <a:r>
              <a:rPr lang="en-US" dirty="0"/>
              <a:t>Software Development Lifecycle</a:t>
            </a:r>
          </a:p>
          <a:p>
            <a:pPr lvl="1"/>
            <a:r>
              <a:rPr lang="en-US" dirty="0"/>
              <a:t>Defines the organization of work during the construction phase</a:t>
            </a:r>
          </a:p>
          <a:p>
            <a:pPr lvl="1"/>
            <a:r>
              <a:rPr lang="en-US" dirty="0"/>
              <a:t>Follows the Engineering process from requirements to deployment</a:t>
            </a:r>
            <a:endParaRPr lang="en-CA" dirty="0"/>
          </a:p>
        </p:txBody>
      </p:sp>
      <p:sp>
        <p:nvSpPr>
          <p:cNvPr id="4" name="Footer Placeholder 3">
            <a:extLst>
              <a:ext uri="{FF2B5EF4-FFF2-40B4-BE49-F238E27FC236}">
                <a16:creationId xmlns:a16="http://schemas.microsoft.com/office/drawing/2014/main" id="{9E2D528B-75F6-4CD5-9735-BAE55A987C54}"/>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FFCB9888-D626-4880-A97C-D94A80D0C0BE}"/>
              </a:ext>
            </a:extLst>
          </p:cNvPr>
          <p:cNvSpPr>
            <a:spLocks noGrp="1"/>
          </p:cNvSpPr>
          <p:nvPr>
            <p:ph type="sldNum" sz="quarter" idx="12"/>
          </p:nvPr>
        </p:nvSpPr>
        <p:spPr/>
        <p:txBody>
          <a:bodyPr/>
          <a:lstStyle/>
          <a:p>
            <a:pPr>
              <a:defRPr/>
            </a:pPr>
            <a:fld id="{77EF9825-4C23-4085-A4E3-B5565466BD91}" type="slidenum">
              <a:rPr lang="en-US" smtClean="0"/>
              <a:pPr>
                <a:defRPr/>
              </a:pPr>
              <a:t>21</a:t>
            </a:fld>
            <a:endParaRPr lang="en-US" dirty="0"/>
          </a:p>
        </p:txBody>
      </p:sp>
      <p:pic>
        <p:nvPicPr>
          <p:cNvPr id="6" name="Picture 5">
            <a:extLst>
              <a:ext uri="{FF2B5EF4-FFF2-40B4-BE49-F238E27FC236}">
                <a16:creationId xmlns:a16="http://schemas.microsoft.com/office/drawing/2014/main" id="{1E71A1B8-2E3E-49E1-B463-AE731A48EFA3}"/>
              </a:ext>
            </a:extLst>
          </p:cNvPr>
          <p:cNvPicPr>
            <a:picLocks noChangeAspect="1"/>
          </p:cNvPicPr>
          <p:nvPr/>
        </p:nvPicPr>
        <p:blipFill>
          <a:blip r:embed="rId2">
            <a:lum/>
            <a:alphaModFix/>
          </a:blip>
          <a:srcRect/>
          <a:stretch>
            <a:fillRect/>
          </a:stretch>
        </p:blipFill>
        <p:spPr>
          <a:xfrm>
            <a:off x="1485900" y="2860557"/>
            <a:ext cx="6218100" cy="4445483"/>
          </a:xfrm>
          <a:prstGeom prst="rect">
            <a:avLst/>
          </a:prstGeom>
          <a:noFill/>
          <a:ln>
            <a:noFill/>
          </a:ln>
        </p:spPr>
      </p:pic>
    </p:spTree>
    <p:extLst>
      <p:ext uri="{BB962C8B-B14F-4D97-AF65-F5344CB8AC3E}">
        <p14:creationId xmlns:p14="http://schemas.microsoft.com/office/powerpoint/2010/main" val="1277946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D2439-3DC5-455E-96EC-40AF7DE7A142}"/>
              </a:ext>
            </a:extLst>
          </p:cNvPr>
          <p:cNvSpPr>
            <a:spLocks noGrp="1"/>
          </p:cNvSpPr>
          <p:nvPr>
            <p:ph type="title"/>
          </p:nvPr>
        </p:nvSpPr>
        <p:spPr/>
        <p:txBody>
          <a:bodyPr/>
          <a:lstStyle/>
          <a:p>
            <a:r>
              <a:rPr lang="en-US" dirty="0"/>
              <a:t>SDLC Types</a:t>
            </a:r>
            <a:endParaRPr lang="en-CA" dirty="0"/>
          </a:p>
        </p:txBody>
      </p:sp>
      <p:sp>
        <p:nvSpPr>
          <p:cNvPr id="3" name="Content Placeholder 2">
            <a:extLst>
              <a:ext uri="{FF2B5EF4-FFF2-40B4-BE49-F238E27FC236}">
                <a16:creationId xmlns:a16="http://schemas.microsoft.com/office/drawing/2014/main" id="{811F27C4-1BDC-47CB-8BC1-A74FC8C2F411}"/>
              </a:ext>
            </a:extLst>
          </p:cNvPr>
          <p:cNvSpPr>
            <a:spLocks noGrp="1"/>
          </p:cNvSpPr>
          <p:nvPr>
            <p:ph idx="1"/>
          </p:nvPr>
        </p:nvSpPr>
        <p:spPr>
          <a:xfrm>
            <a:off x="234950" y="2853531"/>
            <a:ext cx="8902700" cy="4906555"/>
          </a:xfrm>
        </p:spPr>
        <p:txBody>
          <a:bodyPr>
            <a:normAutofit/>
          </a:bodyPr>
          <a:lstStyle/>
          <a:p>
            <a:r>
              <a:rPr lang="en-US" dirty="0"/>
              <a:t>Depends on how many of the requirements are knows at the start of the project</a:t>
            </a:r>
          </a:p>
          <a:p>
            <a:r>
              <a:rPr lang="en-US" dirty="0"/>
              <a:t>Two basic endpoints on a continuum:</a:t>
            </a:r>
          </a:p>
          <a:p>
            <a:pPr lvl="1"/>
            <a:r>
              <a:rPr lang="en-US" dirty="0"/>
              <a:t>Predictive: We know all the requirements so we can predict exactly what the delivered product should be</a:t>
            </a:r>
          </a:p>
          <a:p>
            <a:pPr lvl="1"/>
            <a:r>
              <a:rPr lang="en-US" dirty="0"/>
              <a:t>Adaptive: We only have partial requirements, so we deploy prototypes iteratively in order to explore unknown requirements</a:t>
            </a:r>
          </a:p>
          <a:p>
            <a:pPr lvl="1"/>
            <a:r>
              <a:rPr lang="en-US" dirty="0"/>
              <a:t>Most projects will lie somewhere on the scale of adaptability</a:t>
            </a:r>
          </a:p>
          <a:p>
            <a:r>
              <a:rPr lang="en-US" dirty="0"/>
              <a:t>Predictive methods go through the engineering process once</a:t>
            </a:r>
          </a:p>
          <a:p>
            <a:r>
              <a:rPr lang="en-US" dirty="0"/>
              <a:t>Adaptive method go through the engineering process multiple times</a:t>
            </a:r>
          </a:p>
          <a:p>
            <a:pPr lvl="1"/>
            <a:r>
              <a:rPr lang="en-US" dirty="0"/>
              <a:t>Each iteration adds an increment of development</a:t>
            </a:r>
          </a:p>
        </p:txBody>
      </p:sp>
      <p:sp>
        <p:nvSpPr>
          <p:cNvPr id="4" name="Footer Placeholder 3">
            <a:extLst>
              <a:ext uri="{FF2B5EF4-FFF2-40B4-BE49-F238E27FC236}">
                <a16:creationId xmlns:a16="http://schemas.microsoft.com/office/drawing/2014/main" id="{9E2D528B-75F6-4CD5-9735-BAE55A987C54}"/>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FFCB9888-D626-4880-A97C-D94A80D0C0BE}"/>
              </a:ext>
            </a:extLst>
          </p:cNvPr>
          <p:cNvSpPr>
            <a:spLocks noGrp="1"/>
          </p:cNvSpPr>
          <p:nvPr>
            <p:ph type="sldNum" sz="quarter" idx="12"/>
          </p:nvPr>
        </p:nvSpPr>
        <p:spPr/>
        <p:txBody>
          <a:bodyPr/>
          <a:lstStyle/>
          <a:p>
            <a:pPr>
              <a:defRPr/>
            </a:pPr>
            <a:fld id="{77EF9825-4C23-4085-A4E3-B5565466BD91}" type="slidenum">
              <a:rPr lang="en-US" smtClean="0"/>
              <a:pPr>
                <a:defRPr/>
              </a:pPr>
              <a:t>22</a:t>
            </a:fld>
            <a:endParaRPr lang="en-US" dirty="0"/>
          </a:p>
        </p:txBody>
      </p:sp>
      <p:pic>
        <p:nvPicPr>
          <p:cNvPr id="7" name="Picture 6">
            <a:extLst>
              <a:ext uri="{FF2B5EF4-FFF2-40B4-BE49-F238E27FC236}">
                <a16:creationId xmlns:a16="http://schemas.microsoft.com/office/drawing/2014/main" id="{C0B0AC66-E178-4161-B5B1-51D8C8A3D0AB}"/>
              </a:ext>
            </a:extLst>
          </p:cNvPr>
          <p:cNvPicPr>
            <a:picLocks noChangeAspect="1"/>
          </p:cNvPicPr>
          <p:nvPr/>
        </p:nvPicPr>
        <p:blipFill>
          <a:blip r:embed="rId2">
            <a:lum/>
            <a:alphaModFix/>
          </a:blip>
          <a:srcRect/>
          <a:stretch>
            <a:fillRect/>
          </a:stretch>
        </p:blipFill>
        <p:spPr>
          <a:xfrm>
            <a:off x="1158300" y="1172873"/>
            <a:ext cx="7056000" cy="1407959"/>
          </a:xfrm>
          <a:prstGeom prst="rect">
            <a:avLst/>
          </a:prstGeom>
          <a:noFill/>
          <a:ln>
            <a:noFill/>
          </a:ln>
        </p:spPr>
      </p:pic>
    </p:spTree>
    <p:extLst>
      <p:ext uri="{BB962C8B-B14F-4D97-AF65-F5344CB8AC3E}">
        <p14:creationId xmlns:p14="http://schemas.microsoft.com/office/powerpoint/2010/main" val="3950537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5C13-BC2B-4BBE-B4DA-37C787502033}"/>
              </a:ext>
            </a:extLst>
          </p:cNvPr>
          <p:cNvSpPr>
            <a:spLocks noGrp="1"/>
          </p:cNvSpPr>
          <p:nvPr>
            <p:ph type="title"/>
          </p:nvPr>
        </p:nvSpPr>
        <p:spPr/>
        <p:txBody>
          <a:bodyPr>
            <a:normAutofit/>
          </a:bodyPr>
          <a:lstStyle/>
          <a:p>
            <a:r>
              <a:rPr lang="en-CA" dirty="0"/>
              <a:t>Predictive Processes</a:t>
            </a:r>
          </a:p>
        </p:txBody>
      </p:sp>
      <p:sp>
        <p:nvSpPr>
          <p:cNvPr id="3" name="Content Placeholder 2">
            <a:extLst>
              <a:ext uri="{FF2B5EF4-FFF2-40B4-BE49-F238E27FC236}">
                <a16:creationId xmlns:a16="http://schemas.microsoft.com/office/drawing/2014/main" id="{ABB19356-26FC-41D9-961A-86131CA09FE2}"/>
              </a:ext>
            </a:extLst>
          </p:cNvPr>
          <p:cNvSpPr>
            <a:spLocks noGrp="1"/>
          </p:cNvSpPr>
          <p:nvPr>
            <p:ph idx="1"/>
          </p:nvPr>
        </p:nvSpPr>
        <p:spPr/>
        <p:txBody>
          <a:bodyPr>
            <a:normAutofit/>
          </a:bodyPr>
          <a:lstStyle/>
          <a:p>
            <a:r>
              <a:rPr lang="en-US" dirty="0"/>
              <a:t>All the requirements are known at the project start 	</a:t>
            </a:r>
          </a:p>
          <a:p>
            <a:pPr lvl="1"/>
            <a:r>
              <a:rPr lang="en-US" dirty="0"/>
              <a:t>Characteristic of projects that have high amounts of risk</a:t>
            </a:r>
          </a:p>
          <a:p>
            <a:pPr lvl="1"/>
            <a:r>
              <a:rPr lang="en-US" dirty="0"/>
              <a:t>Usually implemented as a waterfall SDLC</a:t>
            </a:r>
          </a:p>
          <a:p>
            <a:r>
              <a:rPr lang="en-US" dirty="0"/>
              <a:t>The final result or target can be accurately specified</a:t>
            </a:r>
          </a:p>
          <a:p>
            <a:pPr lvl="1"/>
            <a:r>
              <a:rPr lang="en-US" dirty="0"/>
              <a:t>Very important for mission critical systems like software that runs a nuclear reactor cooling system or a heart pacemaker</a:t>
            </a:r>
          </a:p>
          <a:p>
            <a:r>
              <a:rPr lang="en-US" dirty="0"/>
              <a:t>Often not suited for software that users interact with</a:t>
            </a:r>
          </a:p>
          <a:p>
            <a:r>
              <a:rPr lang="en-US" dirty="0"/>
              <a:t>Predictive SLDCs start to become very inefficient and ineffective when requirements change quickly or are not completely known</a:t>
            </a:r>
          </a:p>
          <a:p>
            <a:pPr lvl="1"/>
            <a:r>
              <a:rPr lang="en-US" dirty="0"/>
              <a:t>Especially true of new or innovative software	</a:t>
            </a:r>
          </a:p>
          <a:p>
            <a:endParaRPr lang="en-CA" dirty="0"/>
          </a:p>
        </p:txBody>
      </p:sp>
      <p:sp>
        <p:nvSpPr>
          <p:cNvPr id="4" name="Footer Placeholder 3">
            <a:extLst>
              <a:ext uri="{FF2B5EF4-FFF2-40B4-BE49-F238E27FC236}">
                <a16:creationId xmlns:a16="http://schemas.microsoft.com/office/drawing/2014/main" id="{CCCFC134-C075-4928-9BB3-D7E729575284}"/>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1D2FDBB0-5230-4DCD-BA99-EB9483BBB69C}"/>
              </a:ext>
            </a:extLst>
          </p:cNvPr>
          <p:cNvSpPr>
            <a:spLocks noGrp="1"/>
          </p:cNvSpPr>
          <p:nvPr>
            <p:ph type="sldNum" sz="quarter" idx="12"/>
          </p:nvPr>
        </p:nvSpPr>
        <p:spPr/>
        <p:txBody>
          <a:bodyPr/>
          <a:lstStyle/>
          <a:p>
            <a:pPr>
              <a:defRPr/>
            </a:pPr>
            <a:fld id="{77EF9825-4C23-4085-A4E3-B5565466BD91}" type="slidenum">
              <a:rPr lang="en-US" smtClean="0"/>
              <a:pPr>
                <a:defRPr/>
              </a:pPr>
              <a:t>23</a:t>
            </a:fld>
            <a:endParaRPr lang="en-US" dirty="0"/>
          </a:p>
        </p:txBody>
      </p:sp>
    </p:spTree>
    <p:extLst>
      <p:ext uri="{BB962C8B-B14F-4D97-AF65-F5344CB8AC3E}">
        <p14:creationId xmlns:p14="http://schemas.microsoft.com/office/powerpoint/2010/main" val="1802139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5C13-BC2B-4BBE-B4DA-37C787502033}"/>
              </a:ext>
            </a:extLst>
          </p:cNvPr>
          <p:cNvSpPr>
            <a:spLocks noGrp="1"/>
          </p:cNvSpPr>
          <p:nvPr>
            <p:ph type="title"/>
          </p:nvPr>
        </p:nvSpPr>
        <p:spPr/>
        <p:txBody>
          <a:bodyPr>
            <a:normAutofit/>
          </a:bodyPr>
          <a:lstStyle/>
          <a:p>
            <a:r>
              <a:rPr lang="en-CA" dirty="0"/>
              <a:t>Adaptive Processes</a:t>
            </a:r>
          </a:p>
        </p:txBody>
      </p:sp>
      <p:sp>
        <p:nvSpPr>
          <p:cNvPr id="3" name="Content Placeholder 2">
            <a:extLst>
              <a:ext uri="{FF2B5EF4-FFF2-40B4-BE49-F238E27FC236}">
                <a16:creationId xmlns:a16="http://schemas.microsoft.com/office/drawing/2014/main" id="{ABB19356-26FC-41D9-961A-86131CA09FE2}"/>
              </a:ext>
            </a:extLst>
          </p:cNvPr>
          <p:cNvSpPr>
            <a:spLocks noGrp="1"/>
          </p:cNvSpPr>
          <p:nvPr>
            <p:ph idx="1"/>
          </p:nvPr>
        </p:nvSpPr>
        <p:spPr/>
        <p:txBody>
          <a:bodyPr>
            <a:normAutofit/>
          </a:bodyPr>
          <a:lstStyle/>
          <a:p>
            <a:r>
              <a:rPr lang="en-US" dirty="0"/>
              <a:t>Many of the requirements are not known at the project start</a:t>
            </a:r>
          </a:p>
          <a:p>
            <a:r>
              <a:rPr lang="en-US" dirty="0"/>
              <a:t>Very often we are focused on solving a problem but the nature of the solution is unknown</a:t>
            </a:r>
          </a:p>
          <a:p>
            <a:pPr lvl="1"/>
            <a:r>
              <a:rPr lang="en-US" dirty="0"/>
              <a:t>We must take a trial and error approach</a:t>
            </a:r>
          </a:p>
          <a:p>
            <a:r>
              <a:rPr lang="en-US" dirty="0"/>
              <a:t>We may be deploying new technology where requirements are not yet known</a:t>
            </a:r>
          </a:p>
          <a:p>
            <a:r>
              <a:rPr lang="en-US" dirty="0"/>
              <a:t>Stakeholders have no idea what their requirements would be and often need to have a prototype to play with to start to identify their requirements</a:t>
            </a:r>
          </a:p>
          <a:p>
            <a:r>
              <a:rPr lang="en-US" dirty="0"/>
              <a:t>Most commonly needed when requirements are fluid (like with user	interfaces or automating interactions</a:t>
            </a:r>
          </a:p>
          <a:p>
            <a:endParaRPr lang="en-CA" dirty="0"/>
          </a:p>
        </p:txBody>
      </p:sp>
      <p:sp>
        <p:nvSpPr>
          <p:cNvPr id="4" name="Footer Placeholder 3">
            <a:extLst>
              <a:ext uri="{FF2B5EF4-FFF2-40B4-BE49-F238E27FC236}">
                <a16:creationId xmlns:a16="http://schemas.microsoft.com/office/drawing/2014/main" id="{CCCFC134-C075-4928-9BB3-D7E729575284}"/>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1D2FDBB0-5230-4DCD-BA99-EB9483BBB69C}"/>
              </a:ext>
            </a:extLst>
          </p:cNvPr>
          <p:cNvSpPr>
            <a:spLocks noGrp="1"/>
          </p:cNvSpPr>
          <p:nvPr>
            <p:ph type="sldNum" sz="quarter" idx="12"/>
          </p:nvPr>
        </p:nvSpPr>
        <p:spPr/>
        <p:txBody>
          <a:bodyPr/>
          <a:lstStyle/>
          <a:p>
            <a:pPr>
              <a:defRPr/>
            </a:pPr>
            <a:fld id="{77EF9825-4C23-4085-A4E3-B5565466BD91}" type="slidenum">
              <a:rPr lang="en-US" smtClean="0"/>
              <a:pPr>
                <a:defRPr/>
              </a:pPr>
              <a:t>24</a:t>
            </a:fld>
            <a:endParaRPr lang="en-US" dirty="0"/>
          </a:p>
        </p:txBody>
      </p:sp>
    </p:spTree>
    <p:extLst>
      <p:ext uri="{BB962C8B-B14F-4D97-AF65-F5344CB8AC3E}">
        <p14:creationId xmlns:p14="http://schemas.microsoft.com/office/powerpoint/2010/main" val="2318724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5C13-BC2B-4BBE-B4DA-37C787502033}"/>
              </a:ext>
            </a:extLst>
          </p:cNvPr>
          <p:cNvSpPr>
            <a:spLocks noGrp="1"/>
          </p:cNvSpPr>
          <p:nvPr>
            <p:ph type="title"/>
          </p:nvPr>
        </p:nvSpPr>
        <p:spPr/>
        <p:txBody>
          <a:bodyPr>
            <a:normAutofit/>
          </a:bodyPr>
          <a:lstStyle/>
          <a:p>
            <a:r>
              <a:rPr lang="en-CA" dirty="0"/>
              <a:t>Iterative Processes</a:t>
            </a:r>
          </a:p>
        </p:txBody>
      </p:sp>
      <p:sp>
        <p:nvSpPr>
          <p:cNvPr id="3" name="Content Placeholder 2">
            <a:extLst>
              <a:ext uri="{FF2B5EF4-FFF2-40B4-BE49-F238E27FC236}">
                <a16:creationId xmlns:a16="http://schemas.microsoft.com/office/drawing/2014/main" id="{ABB19356-26FC-41D9-961A-86131CA09FE2}"/>
              </a:ext>
            </a:extLst>
          </p:cNvPr>
          <p:cNvSpPr>
            <a:spLocks noGrp="1"/>
          </p:cNvSpPr>
          <p:nvPr>
            <p:ph idx="1"/>
          </p:nvPr>
        </p:nvSpPr>
        <p:spPr/>
        <p:txBody>
          <a:bodyPr>
            <a:normAutofit/>
          </a:bodyPr>
          <a:lstStyle/>
          <a:p>
            <a:r>
              <a:rPr lang="en-US" dirty="0"/>
              <a:t>Most of the requirements are known at the project start </a:t>
            </a:r>
          </a:p>
          <a:p>
            <a:r>
              <a:rPr lang="en-US" dirty="0"/>
              <a:t>Some new or some changes to requirements are anticipated</a:t>
            </a:r>
          </a:p>
          <a:p>
            <a:r>
              <a:rPr lang="en-US" dirty="0"/>
              <a:t>Process works in iterations which are mini-projects</a:t>
            </a:r>
          </a:p>
          <a:p>
            <a:r>
              <a:rPr lang="en-US" dirty="0"/>
              <a:t>At the end of each iteration, there is a re-evaluation of the requirements, specification and design</a:t>
            </a:r>
          </a:p>
          <a:p>
            <a:r>
              <a:rPr lang="en-US" dirty="0"/>
              <a:t>Tends to be used a lot in developing cyber-physical systems</a:t>
            </a:r>
          </a:p>
          <a:p>
            <a:r>
              <a:rPr lang="en-US" dirty="0"/>
              <a:t>Often used instead of a predictive process when risk is important but not all the requirements are available</a:t>
            </a:r>
          </a:p>
          <a:p>
            <a:endParaRPr lang="en-US" dirty="0"/>
          </a:p>
          <a:p>
            <a:endParaRPr lang="en-CA" dirty="0"/>
          </a:p>
        </p:txBody>
      </p:sp>
      <p:sp>
        <p:nvSpPr>
          <p:cNvPr id="4" name="Footer Placeholder 3">
            <a:extLst>
              <a:ext uri="{FF2B5EF4-FFF2-40B4-BE49-F238E27FC236}">
                <a16:creationId xmlns:a16="http://schemas.microsoft.com/office/drawing/2014/main" id="{CCCFC134-C075-4928-9BB3-D7E729575284}"/>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1D2FDBB0-5230-4DCD-BA99-EB9483BBB69C}"/>
              </a:ext>
            </a:extLst>
          </p:cNvPr>
          <p:cNvSpPr>
            <a:spLocks noGrp="1"/>
          </p:cNvSpPr>
          <p:nvPr>
            <p:ph type="sldNum" sz="quarter" idx="12"/>
          </p:nvPr>
        </p:nvSpPr>
        <p:spPr/>
        <p:txBody>
          <a:bodyPr/>
          <a:lstStyle/>
          <a:p>
            <a:pPr>
              <a:defRPr/>
            </a:pPr>
            <a:fld id="{77EF9825-4C23-4085-A4E3-B5565466BD91}" type="slidenum">
              <a:rPr lang="en-US" smtClean="0"/>
              <a:pPr>
                <a:defRPr/>
              </a:pPr>
              <a:t>25</a:t>
            </a:fld>
            <a:endParaRPr lang="en-US" dirty="0"/>
          </a:p>
        </p:txBody>
      </p:sp>
    </p:spTree>
    <p:extLst>
      <p:ext uri="{BB962C8B-B14F-4D97-AF65-F5344CB8AC3E}">
        <p14:creationId xmlns:p14="http://schemas.microsoft.com/office/powerpoint/2010/main" val="609853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5C13-BC2B-4BBE-B4DA-37C787502033}"/>
              </a:ext>
            </a:extLst>
          </p:cNvPr>
          <p:cNvSpPr>
            <a:spLocks noGrp="1"/>
          </p:cNvSpPr>
          <p:nvPr>
            <p:ph type="title"/>
          </p:nvPr>
        </p:nvSpPr>
        <p:spPr/>
        <p:txBody>
          <a:bodyPr>
            <a:normAutofit/>
          </a:bodyPr>
          <a:lstStyle/>
          <a:p>
            <a:r>
              <a:rPr lang="en-CA" dirty="0"/>
              <a:t>Non-Agile Adaptive SDLCs</a:t>
            </a:r>
          </a:p>
        </p:txBody>
      </p:sp>
      <p:sp>
        <p:nvSpPr>
          <p:cNvPr id="4" name="Footer Placeholder 3">
            <a:extLst>
              <a:ext uri="{FF2B5EF4-FFF2-40B4-BE49-F238E27FC236}">
                <a16:creationId xmlns:a16="http://schemas.microsoft.com/office/drawing/2014/main" id="{CCCFC134-C075-4928-9BB3-D7E729575284}"/>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1D2FDBB0-5230-4DCD-BA99-EB9483BBB69C}"/>
              </a:ext>
            </a:extLst>
          </p:cNvPr>
          <p:cNvSpPr>
            <a:spLocks noGrp="1"/>
          </p:cNvSpPr>
          <p:nvPr>
            <p:ph type="sldNum" sz="quarter" idx="12"/>
          </p:nvPr>
        </p:nvSpPr>
        <p:spPr/>
        <p:txBody>
          <a:bodyPr/>
          <a:lstStyle/>
          <a:p>
            <a:pPr>
              <a:defRPr/>
            </a:pPr>
            <a:fld id="{77EF9825-4C23-4085-A4E3-B5565466BD91}" type="slidenum">
              <a:rPr lang="en-US" smtClean="0"/>
              <a:pPr>
                <a:defRPr/>
              </a:pPr>
              <a:t>26</a:t>
            </a:fld>
            <a:endParaRPr lang="en-US" dirty="0"/>
          </a:p>
        </p:txBody>
      </p:sp>
      <p:pic>
        <p:nvPicPr>
          <p:cNvPr id="6" name="Picture 5">
            <a:extLst>
              <a:ext uri="{FF2B5EF4-FFF2-40B4-BE49-F238E27FC236}">
                <a16:creationId xmlns:a16="http://schemas.microsoft.com/office/drawing/2014/main" id="{DCC484AB-24A8-4445-A1B8-F3CAF71E6AFA}"/>
              </a:ext>
            </a:extLst>
          </p:cNvPr>
          <p:cNvPicPr>
            <a:picLocks noChangeAspect="1"/>
          </p:cNvPicPr>
          <p:nvPr/>
        </p:nvPicPr>
        <p:blipFill>
          <a:blip r:embed="rId2"/>
          <a:stretch>
            <a:fillRect/>
          </a:stretch>
        </p:blipFill>
        <p:spPr>
          <a:xfrm>
            <a:off x="952500" y="2291514"/>
            <a:ext cx="3592936" cy="3429000"/>
          </a:xfrm>
          <a:prstGeom prst="rect">
            <a:avLst/>
          </a:prstGeom>
        </p:spPr>
      </p:pic>
      <p:sp>
        <p:nvSpPr>
          <p:cNvPr id="9" name="TextBox 8">
            <a:extLst>
              <a:ext uri="{FF2B5EF4-FFF2-40B4-BE49-F238E27FC236}">
                <a16:creationId xmlns:a16="http://schemas.microsoft.com/office/drawing/2014/main" id="{033D9755-6A06-4DDF-A4E3-645C67251FE8}"/>
              </a:ext>
            </a:extLst>
          </p:cNvPr>
          <p:cNvSpPr txBox="1"/>
          <p:nvPr/>
        </p:nvSpPr>
        <p:spPr>
          <a:xfrm>
            <a:off x="5038725" y="1481931"/>
            <a:ext cx="3914775" cy="5355312"/>
          </a:xfrm>
          <a:prstGeom prst="rect">
            <a:avLst/>
          </a:prstGeom>
          <a:noFill/>
        </p:spPr>
        <p:txBody>
          <a:bodyPr wrap="square" rtlCol="0">
            <a:spAutoFit/>
          </a:bodyPr>
          <a:lstStyle/>
          <a:p>
            <a:r>
              <a:rPr lang="en-US" sz="1800" i="1" dirty="0">
                <a:solidFill>
                  <a:schemeClr val="bg2"/>
                </a:solidFill>
              </a:rPr>
              <a:t>Barry Boehm’s Spiral methodology from 1986 defined a series of iterations with the objective of producing prototypes which were used to provide inputs into the subsequent iterations.  </a:t>
            </a:r>
          </a:p>
          <a:p>
            <a:endParaRPr lang="en-US" sz="1800" i="1" dirty="0">
              <a:solidFill>
                <a:schemeClr val="bg2"/>
              </a:solidFill>
            </a:endParaRPr>
          </a:p>
          <a:p>
            <a:r>
              <a:rPr lang="en-US" sz="1800" i="1" dirty="0">
                <a:solidFill>
                  <a:schemeClr val="bg2"/>
                </a:solidFill>
              </a:rPr>
              <a:t>Another  adaptive methodology is James Martin’s Rapid Application Development (RAD) developed in the 1980s at IBM.  </a:t>
            </a:r>
          </a:p>
          <a:p>
            <a:endParaRPr lang="en-US" sz="1800" i="1" dirty="0">
              <a:solidFill>
                <a:schemeClr val="bg2"/>
              </a:solidFill>
            </a:endParaRPr>
          </a:p>
          <a:p>
            <a:r>
              <a:rPr lang="en-US" sz="1800" i="1" dirty="0">
                <a:solidFill>
                  <a:schemeClr val="bg2"/>
                </a:solidFill>
              </a:rPr>
              <a:t>Both SDLCs was built around the idea that for some sorts of development, like working with user interfaces, the requirements are too fluid for a predictive approach.</a:t>
            </a:r>
          </a:p>
          <a:p>
            <a:endParaRPr lang="en-US" sz="1800" i="1" dirty="0">
              <a:solidFill>
                <a:schemeClr val="bg2"/>
              </a:solidFill>
            </a:endParaRPr>
          </a:p>
          <a:p>
            <a:r>
              <a:rPr lang="en-US" sz="1800" i="1" dirty="0">
                <a:solidFill>
                  <a:schemeClr val="bg2"/>
                </a:solidFill>
              </a:rPr>
              <a:t>The RAD approach, like the Spiral methodology, </a:t>
            </a:r>
            <a:r>
              <a:rPr lang="en-US" sz="1800" i="1" dirty="0" err="1">
                <a:solidFill>
                  <a:schemeClr val="bg2"/>
                </a:solidFill>
              </a:rPr>
              <a:t>centred</a:t>
            </a:r>
            <a:r>
              <a:rPr lang="en-US" sz="1800" i="1" dirty="0">
                <a:solidFill>
                  <a:schemeClr val="bg2"/>
                </a:solidFill>
              </a:rPr>
              <a:t> around getting a prototype into the hands of the users to start generating feedback that would be used to continuously develop the </a:t>
            </a:r>
            <a:endParaRPr lang="en-CA" sz="1800" i="1" dirty="0">
              <a:solidFill>
                <a:schemeClr val="bg2"/>
              </a:solidFill>
            </a:endParaRPr>
          </a:p>
        </p:txBody>
      </p:sp>
    </p:spTree>
    <p:extLst>
      <p:ext uri="{BB962C8B-B14F-4D97-AF65-F5344CB8AC3E}">
        <p14:creationId xmlns:p14="http://schemas.microsoft.com/office/powerpoint/2010/main" val="3042666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B8EA-3701-4F78-9339-875BC02F3933}"/>
              </a:ext>
            </a:extLst>
          </p:cNvPr>
          <p:cNvSpPr>
            <a:spLocks noGrp="1"/>
          </p:cNvSpPr>
          <p:nvPr>
            <p:ph type="title"/>
          </p:nvPr>
        </p:nvSpPr>
        <p:spPr/>
        <p:txBody>
          <a:bodyPr/>
          <a:lstStyle/>
          <a:p>
            <a:r>
              <a:rPr lang="en-US" dirty="0"/>
              <a:t>The Specification</a:t>
            </a:r>
            <a:endParaRPr lang="en-CA" dirty="0"/>
          </a:p>
        </p:txBody>
      </p:sp>
      <p:sp>
        <p:nvSpPr>
          <p:cNvPr id="3" name="Content Placeholder 2">
            <a:extLst>
              <a:ext uri="{FF2B5EF4-FFF2-40B4-BE49-F238E27FC236}">
                <a16:creationId xmlns:a16="http://schemas.microsoft.com/office/drawing/2014/main" id="{31F83A15-A483-44CE-92F4-56BFDA2F1A56}"/>
              </a:ext>
            </a:extLst>
          </p:cNvPr>
          <p:cNvSpPr>
            <a:spLocks noGrp="1"/>
          </p:cNvSpPr>
          <p:nvPr>
            <p:ph idx="1"/>
          </p:nvPr>
        </p:nvSpPr>
        <p:spPr/>
        <p:txBody>
          <a:bodyPr/>
          <a:lstStyle/>
          <a:p>
            <a:r>
              <a:rPr lang="en-US" dirty="0"/>
              <a:t>The specification is produced during the analysis activities</a:t>
            </a:r>
          </a:p>
          <a:p>
            <a:r>
              <a:rPr lang="en-US" dirty="0"/>
              <a:t>The specification describes how what is being build </a:t>
            </a:r>
          </a:p>
          <a:p>
            <a:pPr lvl="1"/>
            <a:r>
              <a:rPr lang="en-US" dirty="0"/>
              <a:t>Will function and perform</a:t>
            </a:r>
          </a:p>
          <a:p>
            <a:pPr lvl="1"/>
            <a:r>
              <a:rPr lang="en-US" dirty="0"/>
              <a:t>Will interact with users and other systems</a:t>
            </a:r>
          </a:p>
          <a:p>
            <a:pPr lvl="1"/>
            <a:r>
              <a:rPr lang="en-US" dirty="0"/>
              <a:t>Will interact with the organizational environment</a:t>
            </a:r>
          </a:p>
          <a:p>
            <a:r>
              <a:rPr lang="en-US" dirty="0"/>
              <a:t>The specification can take many forms</a:t>
            </a:r>
          </a:p>
          <a:p>
            <a:pPr lvl="1"/>
            <a:r>
              <a:rPr lang="en-US" dirty="0"/>
              <a:t>A common part of Agile specs is a complete set of acceptance tests</a:t>
            </a:r>
          </a:p>
          <a:p>
            <a:r>
              <a:rPr lang="en-US" dirty="0"/>
              <a:t>Role of the spec</a:t>
            </a:r>
          </a:p>
          <a:p>
            <a:pPr lvl="1"/>
            <a:r>
              <a:rPr lang="en-US" dirty="0"/>
              <a:t>Developers must define exactly how their code will work</a:t>
            </a:r>
          </a:p>
          <a:p>
            <a:pPr lvl="1"/>
            <a:r>
              <a:rPr lang="en-US" dirty="0"/>
              <a:t>Enables testers to develop the quality control criteria for testing</a:t>
            </a:r>
          </a:p>
          <a:p>
            <a:r>
              <a:rPr lang="en-US" dirty="0"/>
              <a:t>A critical part of the specification is how the system will meet the security and safety requirements</a:t>
            </a:r>
            <a:endParaRPr lang="en-CA" dirty="0"/>
          </a:p>
        </p:txBody>
      </p:sp>
      <p:sp>
        <p:nvSpPr>
          <p:cNvPr id="4" name="Footer Placeholder 3">
            <a:extLst>
              <a:ext uri="{FF2B5EF4-FFF2-40B4-BE49-F238E27FC236}">
                <a16:creationId xmlns:a16="http://schemas.microsoft.com/office/drawing/2014/main" id="{DC53F4CA-34E5-407B-9D2B-496BA009FC86}"/>
              </a:ext>
            </a:extLst>
          </p:cNvPr>
          <p:cNvSpPr>
            <a:spLocks noGrp="1"/>
          </p:cNvSpPr>
          <p:nvPr>
            <p:ph type="ftr" sz="quarter" idx="11"/>
          </p:nvPr>
        </p:nvSpPr>
        <p:spPr>
          <a:xfrm>
            <a:off x="250289" y="7966980"/>
            <a:ext cx="5441950" cy="138499"/>
          </a:xfrm>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10B93FD6-12D9-4341-A2AA-BB491A44F91C}"/>
              </a:ext>
            </a:extLst>
          </p:cNvPr>
          <p:cNvSpPr>
            <a:spLocks noGrp="1"/>
          </p:cNvSpPr>
          <p:nvPr>
            <p:ph type="sldNum" sz="quarter" idx="12"/>
          </p:nvPr>
        </p:nvSpPr>
        <p:spPr/>
        <p:txBody>
          <a:bodyPr/>
          <a:lstStyle/>
          <a:p>
            <a:pPr>
              <a:defRPr/>
            </a:pPr>
            <a:fld id="{77EF9825-4C23-4085-A4E3-B5565466BD91}" type="slidenum">
              <a:rPr lang="en-US" smtClean="0"/>
              <a:pPr>
                <a:defRPr/>
              </a:pPr>
              <a:t>27</a:t>
            </a:fld>
            <a:endParaRPr lang="en-US" dirty="0"/>
          </a:p>
        </p:txBody>
      </p:sp>
      <p:sp>
        <p:nvSpPr>
          <p:cNvPr id="7" name="TextBox 6">
            <a:extLst>
              <a:ext uri="{FF2B5EF4-FFF2-40B4-BE49-F238E27FC236}">
                <a16:creationId xmlns:a16="http://schemas.microsoft.com/office/drawing/2014/main" id="{A2C12D3F-D948-41CA-B239-66BE76C121F0}"/>
              </a:ext>
            </a:extLst>
          </p:cNvPr>
          <p:cNvSpPr txBox="1"/>
          <p:nvPr/>
        </p:nvSpPr>
        <p:spPr>
          <a:xfrm>
            <a:off x="1586593" y="6748285"/>
            <a:ext cx="6199414" cy="584775"/>
          </a:xfrm>
          <a:prstGeom prst="rect">
            <a:avLst/>
          </a:prstGeom>
          <a:noFill/>
        </p:spPr>
        <p:txBody>
          <a:bodyPr wrap="square">
            <a:spAutoFit/>
          </a:bodyPr>
          <a:lstStyle/>
          <a:p>
            <a:pPr algn="ctr"/>
            <a:r>
              <a:rPr lang="en-US" sz="1600" i="1" dirty="0">
                <a:solidFill>
                  <a:schemeClr val="bg2"/>
                </a:solidFill>
              </a:rPr>
              <a:t>“If there is not enough information to write a test to a spec item, you don’t have enough information to write code to implement it.”</a:t>
            </a:r>
          </a:p>
        </p:txBody>
      </p:sp>
    </p:spTree>
    <p:extLst>
      <p:ext uri="{BB962C8B-B14F-4D97-AF65-F5344CB8AC3E}">
        <p14:creationId xmlns:p14="http://schemas.microsoft.com/office/powerpoint/2010/main" val="269232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E281-69F4-408D-9BEB-C278EAC8ACA2}"/>
              </a:ext>
            </a:extLst>
          </p:cNvPr>
          <p:cNvSpPr>
            <a:spLocks noGrp="1"/>
          </p:cNvSpPr>
          <p:nvPr>
            <p:ph type="title"/>
          </p:nvPr>
        </p:nvSpPr>
        <p:spPr/>
        <p:txBody>
          <a:bodyPr/>
          <a:lstStyle/>
          <a:p>
            <a:r>
              <a:rPr lang="en-US" dirty="0"/>
              <a:t>Test, Test and Test Again</a:t>
            </a:r>
            <a:endParaRPr lang="en-CA" dirty="0"/>
          </a:p>
        </p:txBody>
      </p:sp>
      <p:sp>
        <p:nvSpPr>
          <p:cNvPr id="4" name="Footer Placeholder 3">
            <a:extLst>
              <a:ext uri="{FF2B5EF4-FFF2-40B4-BE49-F238E27FC236}">
                <a16:creationId xmlns:a16="http://schemas.microsoft.com/office/drawing/2014/main" id="{8A13FB6A-7F44-489E-A4C9-D51E97100BD1}"/>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603E85A0-8BE6-4F31-A465-CF8C1C015E00}"/>
              </a:ext>
            </a:extLst>
          </p:cNvPr>
          <p:cNvSpPr>
            <a:spLocks noGrp="1"/>
          </p:cNvSpPr>
          <p:nvPr>
            <p:ph type="sldNum" sz="quarter" idx="12"/>
          </p:nvPr>
        </p:nvSpPr>
        <p:spPr/>
        <p:txBody>
          <a:bodyPr/>
          <a:lstStyle/>
          <a:p>
            <a:pPr>
              <a:defRPr/>
            </a:pPr>
            <a:fld id="{77EF9825-4C23-4085-A4E3-B5565466BD91}" type="slidenum">
              <a:rPr lang="en-US" smtClean="0"/>
              <a:pPr>
                <a:defRPr/>
              </a:pPr>
              <a:t>28</a:t>
            </a:fld>
            <a:endParaRPr lang="en-US" dirty="0"/>
          </a:p>
        </p:txBody>
      </p:sp>
      <p:pic>
        <p:nvPicPr>
          <p:cNvPr id="6" name="Content Placeholder 7">
            <a:extLst>
              <a:ext uri="{FF2B5EF4-FFF2-40B4-BE49-F238E27FC236}">
                <a16:creationId xmlns:a16="http://schemas.microsoft.com/office/drawing/2014/main" id="{55259687-8FEF-455F-B942-2976C06FB510}"/>
              </a:ext>
            </a:extLst>
          </p:cNvPr>
          <p:cNvPicPr>
            <a:picLocks noChangeAspect="1"/>
          </p:cNvPicPr>
          <p:nvPr/>
        </p:nvPicPr>
        <p:blipFill>
          <a:blip r:embed="rId2">
            <a:lum/>
            <a:alphaModFix/>
          </a:blip>
          <a:srcRect/>
          <a:stretch>
            <a:fillRect/>
          </a:stretch>
        </p:blipFill>
        <p:spPr>
          <a:xfrm>
            <a:off x="5448300" y="1806643"/>
            <a:ext cx="2486025" cy="3171825"/>
          </a:xfrm>
          <a:prstGeom prst="rect">
            <a:avLst/>
          </a:prstGeom>
          <a:noFill/>
          <a:ln>
            <a:noFill/>
          </a:ln>
        </p:spPr>
      </p:pic>
      <p:sp>
        <p:nvSpPr>
          <p:cNvPr id="7" name="TextBox 6">
            <a:extLst>
              <a:ext uri="{FF2B5EF4-FFF2-40B4-BE49-F238E27FC236}">
                <a16:creationId xmlns:a16="http://schemas.microsoft.com/office/drawing/2014/main" id="{CAAC952E-BF2D-49E8-95A1-ABD4657B707D}"/>
              </a:ext>
            </a:extLst>
          </p:cNvPr>
          <p:cNvSpPr txBox="1"/>
          <p:nvPr/>
        </p:nvSpPr>
        <p:spPr>
          <a:xfrm>
            <a:off x="907402" y="1634331"/>
            <a:ext cx="3778898" cy="4185761"/>
          </a:xfrm>
          <a:prstGeom prst="rect">
            <a:avLst/>
          </a:prstGeom>
          <a:noFill/>
        </p:spPr>
        <p:txBody>
          <a:bodyPr wrap="square" rtlCol="0">
            <a:spAutoFit/>
          </a:bodyPr>
          <a:lstStyle/>
          <a:p>
            <a:pPr marL="0" marR="0" lvl="0" indent="0" hangingPunct="0">
              <a:lnSpc>
                <a:spcPct val="100000"/>
              </a:lnSpc>
              <a:spcBef>
                <a:spcPts val="0"/>
              </a:spcBef>
              <a:spcAft>
                <a:spcPts val="0"/>
              </a:spcAft>
              <a:buNone/>
              <a:tabLst/>
              <a:defRPr sz="1800"/>
            </a:pPr>
            <a:r>
              <a:rPr lang="en-CA" sz="1800" b="1" i="1" u="none" strike="noStrike" kern="1200" cap="none" dirty="0">
                <a:ln>
                  <a:noFill/>
                </a:ln>
                <a:solidFill>
                  <a:schemeClr val="bg2"/>
                </a:solidFill>
                <a:latin typeface="Liberation Sans" pitchFamily="18"/>
                <a:ea typeface="Source Han Sans CN Regular" pitchFamily="2"/>
                <a:cs typeface="Lohit Devanagari" pitchFamily="2"/>
              </a:rPr>
              <a:t>More than the act of testing, the act of designing tests is one of the best bug preventers known.</a:t>
            </a:r>
          </a:p>
          <a:p>
            <a:pPr marL="0" marR="0" lvl="0" indent="0" hangingPunct="0">
              <a:lnSpc>
                <a:spcPct val="100000"/>
              </a:lnSpc>
              <a:spcBef>
                <a:spcPts val="0"/>
              </a:spcBef>
              <a:spcAft>
                <a:spcPts val="0"/>
              </a:spcAft>
              <a:buNone/>
              <a:tabLst/>
              <a:defRPr sz="1800"/>
            </a:pPr>
            <a:endParaRPr lang="en-CA" sz="1800" b="1" i="1" u="none" strike="noStrike" kern="1200" cap="none" dirty="0">
              <a:ln>
                <a:noFill/>
              </a:ln>
              <a:solidFill>
                <a:schemeClr val="bg2"/>
              </a:solidFill>
              <a:latin typeface="Liberation Sans" pitchFamily="18"/>
              <a:ea typeface="Source Han Sans CN Regular" pitchFamily="2"/>
              <a:cs typeface="Lohit Devanagari" pitchFamily="2"/>
            </a:endParaRPr>
          </a:p>
          <a:p>
            <a:pPr marL="0" marR="0" lvl="0" indent="0" hangingPunct="0">
              <a:lnSpc>
                <a:spcPct val="100000"/>
              </a:lnSpc>
              <a:spcBef>
                <a:spcPts val="0"/>
              </a:spcBef>
              <a:spcAft>
                <a:spcPts val="0"/>
              </a:spcAft>
              <a:buNone/>
              <a:tabLst/>
              <a:defRPr sz="1800"/>
            </a:pPr>
            <a:r>
              <a:rPr lang="en-CA" sz="1800" b="1" i="1" u="none" strike="noStrike" kern="1200" cap="none" dirty="0">
                <a:ln>
                  <a:noFill/>
                </a:ln>
                <a:solidFill>
                  <a:schemeClr val="bg2"/>
                </a:solidFill>
                <a:latin typeface="Liberation Sans" pitchFamily="18"/>
                <a:ea typeface="Source Han Sans CN Regular" pitchFamily="2"/>
                <a:cs typeface="Lohit Devanagari" pitchFamily="2"/>
              </a:rPr>
              <a:t>The thinking that must be done to create a useful test can discover and eliminate bugs at every stage in the creation of software, from conception to specification, to design, coding and the rest.</a:t>
            </a:r>
          </a:p>
          <a:p>
            <a:pPr marL="0" marR="0" lvl="0" indent="0" hangingPunct="0">
              <a:lnSpc>
                <a:spcPct val="100000"/>
              </a:lnSpc>
              <a:spcBef>
                <a:spcPts val="0"/>
              </a:spcBef>
              <a:spcAft>
                <a:spcPts val="0"/>
              </a:spcAft>
              <a:buNone/>
              <a:tabLst/>
              <a:defRPr sz="1800"/>
            </a:pPr>
            <a:r>
              <a:rPr lang="en-CA" sz="1400" b="1" i="1" u="none" strike="noStrike" kern="1200" cap="none" dirty="0">
                <a:ln>
                  <a:noFill/>
                </a:ln>
                <a:solidFill>
                  <a:schemeClr val="bg2"/>
                </a:solidFill>
                <a:latin typeface="Liberation Sans" pitchFamily="18"/>
                <a:ea typeface="Source Han Sans CN Regular" pitchFamily="2"/>
                <a:cs typeface="Lohit Devanagari" pitchFamily="2"/>
              </a:rPr>
              <a:t> </a:t>
            </a:r>
          </a:p>
          <a:p>
            <a:pPr marL="0" marR="0" lvl="0" indent="0" algn="l" hangingPunct="0">
              <a:lnSpc>
                <a:spcPct val="100000"/>
              </a:lnSpc>
              <a:spcBef>
                <a:spcPts val="0"/>
              </a:spcBef>
              <a:spcAft>
                <a:spcPts val="0"/>
              </a:spcAft>
              <a:buNone/>
              <a:tabLst/>
              <a:defRPr sz="1800"/>
            </a:pPr>
            <a:r>
              <a:rPr lang="en-CA" sz="1800" b="1" i="1" u="none" strike="noStrike" kern="1200" cap="none" dirty="0">
                <a:ln>
                  <a:noFill/>
                </a:ln>
                <a:solidFill>
                  <a:srgbClr val="C00000"/>
                </a:solidFill>
                <a:latin typeface="Liberation Sans" pitchFamily="18"/>
                <a:ea typeface="Source Han Sans CN Regular" pitchFamily="2"/>
                <a:cs typeface="Lohit Devanagari" pitchFamily="2"/>
              </a:rPr>
              <a:t>If you can't test it, don't build it.</a:t>
            </a:r>
          </a:p>
          <a:p>
            <a:pPr marL="0" marR="0" lvl="0" indent="0" algn="l" hangingPunct="0">
              <a:lnSpc>
                <a:spcPct val="100000"/>
              </a:lnSpc>
              <a:spcBef>
                <a:spcPts val="0"/>
              </a:spcBef>
              <a:spcAft>
                <a:spcPts val="0"/>
              </a:spcAft>
              <a:buNone/>
              <a:tabLst/>
              <a:defRPr sz="1800"/>
            </a:pPr>
            <a:r>
              <a:rPr lang="en-CA" sz="1800" b="1" i="1" u="none" strike="noStrike" kern="1200" cap="none" dirty="0">
                <a:ln>
                  <a:noFill/>
                </a:ln>
                <a:solidFill>
                  <a:srgbClr val="C00000"/>
                </a:solidFill>
                <a:latin typeface="Liberation Sans" pitchFamily="18"/>
                <a:ea typeface="Source Han Sans CN Regular" pitchFamily="2"/>
                <a:cs typeface="Lohit Devanagari" pitchFamily="2"/>
              </a:rPr>
              <a:t>If you don't test it, rip it out.</a:t>
            </a:r>
          </a:p>
          <a:p>
            <a:endParaRPr lang="en-CA" dirty="0">
              <a:solidFill>
                <a:schemeClr val="bg2"/>
              </a:solidFill>
            </a:endParaRPr>
          </a:p>
        </p:txBody>
      </p:sp>
      <p:sp>
        <p:nvSpPr>
          <p:cNvPr id="8" name="TextBox 7">
            <a:extLst>
              <a:ext uri="{FF2B5EF4-FFF2-40B4-BE49-F238E27FC236}">
                <a16:creationId xmlns:a16="http://schemas.microsoft.com/office/drawing/2014/main" id="{5E354E8D-F359-432F-87DE-81804424EE39}"/>
              </a:ext>
            </a:extLst>
          </p:cNvPr>
          <p:cNvSpPr txBox="1"/>
          <p:nvPr/>
        </p:nvSpPr>
        <p:spPr>
          <a:xfrm>
            <a:off x="6047365" y="5215731"/>
            <a:ext cx="1287894" cy="32684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sz="1600"/>
            </a:pPr>
            <a:r>
              <a:rPr lang="en-CA" sz="1600" b="0" i="1" u="none" strike="noStrike" kern="1200" cap="none" dirty="0">
                <a:ln>
                  <a:noFill/>
                </a:ln>
                <a:solidFill>
                  <a:schemeClr val="bg2"/>
                </a:solidFill>
                <a:latin typeface="Liberation Sans" pitchFamily="18"/>
                <a:ea typeface="Source Han Sans CN Regular" pitchFamily="2"/>
                <a:cs typeface="Lohit Devanagari" pitchFamily="2"/>
              </a:rPr>
              <a:t>Boris </a:t>
            </a:r>
            <a:r>
              <a:rPr lang="en-CA" sz="1600" b="0" i="1" u="none" strike="noStrike" kern="1200" cap="none" dirty="0" err="1">
                <a:ln>
                  <a:noFill/>
                </a:ln>
                <a:solidFill>
                  <a:schemeClr val="bg2"/>
                </a:solidFill>
                <a:latin typeface="Liberation Sans" pitchFamily="18"/>
                <a:ea typeface="Source Han Sans CN Regular" pitchFamily="2"/>
                <a:cs typeface="Lohit Devanagari" pitchFamily="2"/>
              </a:rPr>
              <a:t>Beizer</a:t>
            </a:r>
            <a:endParaRPr lang="en-CA" sz="1600" b="0" i="1" u="none" strike="noStrike" kern="1200" cap="none" dirty="0">
              <a:ln>
                <a:noFill/>
              </a:ln>
              <a:solidFill>
                <a:schemeClr val="bg2"/>
              </a:solidFill>
              <a:latin typeface="Liberation Sans" pitchFamily="18"/>
              <a:ea typeface="Source Han Sans CN Regular" pitchFamily="2"/>
              <a:cs typeface="Lohit Devanagari" pitchFamily="2"/>
            </a:endParaRPr>
          </a:p>
        </p:txBody>
      </p:sp>
    </p:spTree>
    <p:extLst>
      <p:ext uri="{BB962C8B-B14F-4D97-AF65-F5344CB8AC3E}">
        <p14:creationId xmlns:p14="http://schemas.microsoft.com/office/powerpoint/2010/main" val="2811961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E21F-0060-461A-9C7D-E4AA77233C6C}"/>
              </a:ext>
            </a:extLst>
          </p:cNvPr>
          <p:cNvSpPr>
            <a:spLocks noGrp="1"/>
          </p:cNvSpPr>
          <p:nvPr>
            <p:ph type="title"/>
          </p:nvPr>
        </p:nvSpPr>
        <p:spPr/>
        <p:txBody>
          <a:bodyPr/>
          <a:lstStyle/>
          <a:p>
            <a:r>
              <a:rPr lang="en-US" dirty="0"/>
              <a:t>IEEE Best Practices for Specs</a:t>
            </a:r>
            <a:endParaRPr lang="en-CA" dirty="0"/>
          </a:p>
        </p:txBody>
      </p:sp>
      <p:sp>
        <p:nvSpPr>
          <p:cNvPr id="4" name="Footer Placeholder 3">
            <a:extLst>
              <a:ext uri="{FF2B5EF4-FFF2-40B4-BE49-F238E27FC236}">
                <a16:creationId xmlns:a16="http://schemas.microsoft.com/office/drawing/2014/main" id="{0A781DB0-3D1A-4E70-99EB-3E4FF1EB8182}"/>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B9D3E2B5-6B6C-4101-987B-EC480FA08CE3}"/>
              </a:ext>
            </a:extLst>
          </p:cNvPr>
          <p:cNvSpPr>
            <a:spLocks noGrp="1"/>
          </p:cNvSpPr>
          <p:nvPr>
            <p:ph type="sldNum" sz="quarter" idx="12"/>
          </p:nvPr>
        </p:nvSpPr>
        <p:spPr/>
        <p:txBody>
          <a:bodyPr/>
          <a:lstStyle/>
          <a:p>
            <a:pPr>
              <a:defRPr/>
            </a:pPr>
            <a:fld id="{77EF9825-4C23-4085-A4E3-B5565466BD91}" type="slidenum">
              <a:rPr lang="en-US" smtClean="0"/>
              <a:pPr>
                <a:defRPr/>
              </a:pPr>
              <a:t>29</a:t>
            </a:fld>
            <a:endParaRPr lang="en-US" dirty="0"/>
          </a:p>
        </p:txBody>
      </p:sp>
      <p:pic>
        <p:nvPicPr>
          <p:cNvPr id="7" name="Picture 6" descr="Shape&#10;&#10;Description automatically generated with low confidence">
            <a:extLst>
              <a:ext uri="{FF2B5EF4-FFF2-40B4-BE49-F238E27FC236}">
                <a16:creationId xmlns:a16="http://schemas.microsoft.com/office/drawing/2014/main" id="{A4995834-92F9-4E93-AE1B-10CDCB2191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300" y="1427981"/>
            <a:ext cx="7349644" cy="5441899"/>
          </a:xfrm>
          <a:prstGeom prst="rect">
            <a:avLst/>
          </a:prstGeom>
        </p:spPr>
      </p:pic>
    </p:spTree>
    <p:extLst>
      <p:ext uri="{BB962C8B-B14F-4D97-AF65-F5344CB8AC3E}">
        <p14:creationId xmlns:p14="http://schemas.microsoft.com/office/powerpoint/2010/main" val="59369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endParaRPr dirty="0"/>
          </a:p>
        </p:txBody>
      </p:sp>
      <p:sp>
        <p:nvSpPr>
          <p:cNvPr id="3" name="Content Placeholder 2"/>
          <p:cNvSpPr>
            <a:spLocks noGrp="1"/>
          </p:cNvSpPr>
          <p:nvPr>
            <p:ph idx="1"/>
          </p:nvPr>
        </p:nvSpPr>
        <p:spPr>
          <a:xfrm>
            <a:off x="247650" y="1253331"/>
            <a:ext cx="4819650" cy="6172199"/>
          </a:xfrm>
        </p:spPr>
        <p:txBody>
          <a:bodyPr/>
          <a:lstStyle/>
          <a:p>
            <a:r>
              <a:rPr lang="en-US" dirty="0"/>
              <a:t>Identify the problem to be solved</a:t>
            </a:r>
          </a:p>
          <a:p>
            <a:pPr lvl="1"/>
            <a:r>
              <a:rPr lang="en-US" dirty="0"/>
              <a:t>What is needed by stakeholders</a:t>
            </a:r>
          </a:p>
          <a:p>
            <a:pPr lvl="1"/>
            <a:r>
              <a:rPr lang="en-US" dirty="0"/>
              <a:t>What factors constrain solutions</a:t>
            </a:r>
          </a:p>
          <a:p>
            <a:r>
              <a:rPr lang="en-US" dirty="0"/>
              <a:t>Acceptance criteria</a:t>
            </a:r>
          </a:p>
          <a:p>
            <a:pPr lvl="1"/>
            <a:r>
              <a:rPr lang="en-US" dirty="0"/>
              <a:t>How will we know the problem is solved?</a:t>
            </a:r>
          </a:p>
          <a:p>
            <a:r>
              <a:rPr lang="en-US" dirty="0"/>
              <a:t>Requirements types</a:t>
            </a:r>
          </a:p>
          <a:p>
            <a:pPr lvl="1"/>
            <a:r>
              <a:rPr lang="en-US" dirty="0"/>
              <a:t>Functional, non-functional (performance) and business</a:t>
            </a:r>
          </a:p>
          <a:p>
            <a:pPr lvl="1"/>
            <a:r>
              <a:rPr lang="en-US" dirty="0"/>
              <a:t>Security requirements are now considered separate from general non-functional requirements</a:t>
            </a:r>
          </a:p>
          <a:p>
            <a:endParaRPr dirty="0"/>
          </a:p>
          <a:p>
            <a:endParaRPr dirty="0"/>
          </a:p>
          <a:p>
            <a:endParaRPr dirty="0"/>
          </a:p>
          <a:p>
            <a:endParaRPr dirty="0"/>
          </a:p>
          <a:p>
            <a:endParaRPr dirty="0"/>
          </a:p>
          <a:p>
            <a:endParaRPr dirty="0"/>
          </a:p>
          <a:p>
            <a:endParaRPr dirty="0"/>
          </a:p>
          <a:p>
            <a:endParaRPr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6" name="Content Placeholder 14" descr="Text&#10;&#10;Description automatically generated">
            <a:extLst>
              <a:ext uri="{FF2B5EF4-FFF2-40B4-BE49-F238E27FC236}">
                <a16:creationId xmlns:a16="http://schemas.microsoft.com/office/drawing/2014/main" id="{0B56B4B9-A820-4A35-9C39-AEB2803E3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900" y="1786731"/>
            <a:ext cx="3976591" cy="4351338"/>
          </a:xfrm>
          <a:prstGeom prst="rect">
            <a:avLst/>
          </a:prstGeom>
        </p:spPr>
      </p:pic>
      <p:sp>
        <p:nvSpPr>
          <p:cNvPr id="5" name="Rectangle: Rounded Corners 4">
            <a:extLst>
              <a:ext uri="{FF2B5EF4-FFF2-40B4-BE49-F238E27FC236}">
                <a16:creationId xmlns:a16="http://schemas.microsoft.com/office/drawing/2014/main" id="{3A0BE209-8250-4F94-961B-8F7D6A70BF27}"/>
              </a:ext>
            </a:extLst>
          </p:cNvPr>
          <p:cNvSpPr/>
          <p:nvPr/>
        </p:nvSpPr>
        <p:spPr bwMode="auto">
          <a:xfrm>
            <a:off x="5264727" y="1786247"/>
            <a:ext cx="1936173" cy="686284"/>
          </a:xfrm>
          <a:prstGeom prst="roundRect">
            <a:avLst/>
          </a:prstGeom>
          <a:noFill/>
          <a:ln w="12700"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CA" sz="1000" b="0" i="0" u="none" strike="noStrike" cap="none" normalizeH="0" baseline="0">
              <a:ln>
                <a:noFill/>
              </a:ln>
              <a:solidFill>
                <a:schemeClr val="tx1"/>
              </a:solidFill>
              <a:effectLst/>
              <a:latin typeface="Garamond" pitchFamily="-110" charset="0"/>
            </a:endParaRPr>
          </a:p>
        </p:txBody>
      </p:sp>
    </p:spTree>
    <p:extLst>
      <p:ext uri="{BB962C8B-B14F-4D97-AF65-F5344CB8AC3E}">
        <p14:creationId xmlns:p14="http://schemas.microsoft.com/office/powerpoint/2010/main" val="3233065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D3E5BCD7-0D42-43D9-A3B7-B916FD9DF4A8}"/>
              </a:ext>
            </a:extLst>
          </p:cNvPr>
          <p:cNvSpPr>
            <a:spLocks noGrp="1"/>
          </p:cNvSpPr>
          <p:nvPr>
            <p:ph type="subTitle" sz="quarter" idx="1"/>
          </p:nvPr>
        </p:nvSpPr>
        <p:spPr/>
        <p:txBody>
          <a:bodyPr/>
          <a:lstStyle/>
          <a:p>
            <a:r>
              <a:rPr lang="en-US" dirty="0"/>
              <a:t>DevOps and </a:t>
            </a:r>
            <a:r>
              <a:rPr lang="en-US" dirty="0" err="1"/>
              <a:t>DevSecOps</a:t>
            </a:r>
            <a:endParaRPr lang="en-CA" dirty="0"/>
          </a:p>
        </p:txBody>
      </p:sp>
      <p:sp>
        <p:nvSpPr>
          <p:cNvPr id="6" name="Title 5">
            <a:extLst>
              <a:ext uri="{FF2B5EF4-FFF2-40B4-BE49-F238E27FC236}">
                <a16:creationId xmlns:a16="http://schemas.microsoft.com/office/drawing/2014/main" id="{B180A68F-B83B-448F-A4AA-3D0FB6431414}"/>
              </a:ext>
            </a:extLst>
          </p:cNvPr>
          <p:cNvSpPr>
            <a:spLocks noGrp="1"/>
          </p:cNvSpPr>
          <p:nvPr>
            <p:ph type="ctrTitle" sz="quarter"/>
          </p:nvPr>
        </p:nvSpPr>
        <p:spPr/>
        <p:txBody>
          <a:bodyPr/>
          <a:lstStyle/>
          <a:p>
            <a:r>
              <a:rPr lang="en-US" dirty="0"/>
              <a:t>System Lifecycles and SDLCs</a:t>
            </a:r>
            <a:endParaRPr lang="en-CA" dirty="0"/>
          </a:p>
        </p:txBody>
      </p:sp>
      <p:sp>
        <p:nvSpPr>
          <p:cNvPr id="4" name="Footer Placeholder 3">
            <a:extLst>
              <a:ext uri="{FF2B5EF4-FFF2-40B4-BE49-F238E27FC236}">
                <a16:creationId xmlns:a16="http://schemas.microsoft.com/office/drawing/2014/main" id="{2AAA9AA2-F1A7-450E-B5F1-E8BF8D7363C6}"/>
              </a:ext>
            </a:extLst>
          </p:cNvPr>
          <p:cNvSpPr>
            <a:spLocks noGrp="1"/>
          </p:cNvSpPr>
          <p:nvPr>
            <p:ph type="ftr" sz="quarter" idx="4294967295"/>
          </p:nvPr>
        </p:nvSpPr>
        <p:spPr>
          <a:xfrm>
            <a:off x="0" y="8032750"/>
            <a:ext cx="5441950" cy="138113"/>
          </a:xfrm>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a16="http://schemas.microsoft.com/office/drawing/2014/main" id="{BA31E350-A8CA-4B5B-81C7-6B2E66DD8C00}"/>
              </a:ext>
            </a:extLst>
          </p:cNvPr>
          <p:cNvSpPr>
            <a:spLocks noGrp="1"/>
          </p:cNvSpPr>
          <p:nvPr>
            <p:ph type="sldNum" sz="quarter" idx="4294967295"/>
          </p:nvPr>
        </p:nvSpPr>
        <p:spPr>
          <a:xfrm>
            <a:off x="8826500" y="7961313"/>
            <a:ext cx="546100" cy="273050"/>
          </a:xfrm>
        </p:spPr>
        <p:txBody>
          <a:bodyPr/>
          <a:lstStyle/>
          <a:p>
            <a:pPr>
              <a:defRPr/>
            </a:pPr>
            <a:fld id="{77EF9825-4C23-4085-A4E3-B5565466BD91}" type="slidenum">
              <a:rPr lang="en-US" smtClean="0"/>
              <a:pPr>
                <a:defRPr/>
              </a:pPr>
              <a:t>30</a:t>
            </a:fld>
            <a:endParaRPr lang="en-US" dirty="0"/>
          </a:p>
        </p:txBody>
      </p:sp>
    </p:spTree>
    <p:extLst>
      <p:ext uri="{BB962C8B-B14F-4D97-AF65-F5344CB8AC3E}">
        <p14:creationId xmlns:p14="http://schemas.microsoft.com/office/powerpoint/2010/main" val="1423092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A86D5-E130-4FD7-8A02-E3CCDDE93DE8}"/>
              </a:ext>
            </a:extLst>
          </p:cNvPr>
          <p:cNvSpPr>
            <a:spLocks noGrp="1"/>
          </p:cNvSpPr>
          <p:nvPr>
            <p:ph type="title"/>
          </p:nvPr>
        </p:nvSpPr>
        <p:spPr/>
        <p:txBody>
          <a:bodyPr/>
          <a:lstStyle/>
          <a:p>
            <a:r>
              <a:rPr lang="en-US" dirty="0"/>
              <a:t>The Rise of DevOps</a:t>
            </a:r>
            <a:endParaRPr lang="en-CA" dirty="0"/>
          </a:p>
        </p:txBody>
      </p:sp>
      <p:sp>
        <p:nvSpPr>
          <p:cNvPr id="3" name="Content Placeholder 2">
            <a:extLst>
              <a:ext uri="{FF2B5EF4-FFF2-40B4-BE49-F238E27FC236}">
                <a16:creationId xmlns:a16="http://schemas.microsoft.com/office/drawing/2014/main" id="{4AC9EF3B-A60D-47E1-9CEA-ACE2D70AADC2}"/>
              </a:ext>
            </a:extLst>
          </p:cNvPr>
          <p:cNvSpPr>
            <a:spLocks noGrp="1"/>
          </p:cNvSpPr>
          <p:nvPr>
            <p:ph idx="1"/>
          </p:nvPr>
        </p:nvSpPr>
        <p:spPr>
          <a:xfrm>
            <a:off x="234950" y="994976"/>
            <a:ext cx="8902700" cy="4082256"/>
          </a:xfrm>
        </p:spPr>
        <p:txBody>
          <a:bodyPr>
            <a:normAutofit lnSpcReduction="10000"/>
          </a:bodyPr>
          <a:lstStyle/>
          <a:p>
            <a:r>
              <a:rPr lang="en-US" dirty="0"/>
              <a:t>DevOps is not a development methodology</a:t>
            </a:r>
          </a:p>
          <a:p>
            <a:r>
              <a:rPr lang="en-US" dirty="0"/>
              <a:t>It is a response to the virtualization like cloud providers</a:t>
            </a:r>
          </a:p>
          <a:p>
            <a:pPr lvl="1"/>
            <a:r>
              <a:rPr lang="en-US" dirty="0"/>
              <a:t>Infrastructure is now developed virtually</a:t>
            </a:r>
          </a:p>
          <a:p>
            <a:pPr lvl="1"/>
            <a:r>
              <a:rPr lang="en-US" dirty="0"/>
              <a:t>E.g., Terraform, Ansible, etc.</a:t>
            </a:r>
          </a:p>
          <a:p>
            <a:r>
              <a:rPr lang="en-US" dirty="0"/>
              <a:t>Infrastructure as code (</a:t>
            </a:r>
            <a:r>
              <a:rPr lang="en-US" dirty="0" err="1"/>
              <a:t>IaC</a:t>
            </a:r>
            <a:r>
              <a:rPr lang="en-US" dirty="0"/>
              <a:t>)</a:t>
            </a:r>
          </a:p>
          <a:p>
            <a:r>
              <a:rPr lang="en-US" dirty="0"/>
              <a:t>DevOps is the merging of the roles of Dev and Ops</a:t>
            </a:r>
          </a:p>
          <a:p>
            <a:pPr lvl="1"/>
            <a:r>
              <a:rPr lang="en-US" dirty="0"/>
              <a:t>Developers write code, Ops now write code</a:t>
            </a:r>
          </a:p>
          <a:p>
            <a:pPr lvl="1"/>
            <a:r>
              <a:rPr lang="en-US" dirty="0"/>
              <a:t>DevOps integrates the two roles through common tools</a:t>
            </a:r>
          </a:p>
          <a:p>
            <a:pPr lvl="1"/>
            <a:r>
              <a:rPr lang="en-US" dirty="0"/>
              <a:t>Enables </a:t>
            </a:r>
            <a:r>
              <a:rPr lang="en-US" i="1" dirty="0"/>
              <a:t>continuous integration </a:t>
            </a:r>
            <a:r>
              <a:rPr lang="en-US" dirty="0"/>
              <a:t>and </a:t>
            </a:r>
            <a:r>
              <a:rPr lang="en-US" i="1" dirty="0"/>
              <a:t>continuous deployment </a:t>
            </a:r>
            <a:r>
              <a:rPr lang="en-US" dirty="0"/>
              <a:t>(CICD)</a:t>
            </a:r>
            <a:endParaRPr lang="en-CA" dirty="0"/>
          </a:p>
        </p:txBody>
      </p:sp>
      <p:sp>
        <p:nvSpPr>
          <p:cNvPr id="4" name="Footer Placeholder 3">
            <a:extLst>
              <a:ext uri="{FF2B5EF4-FFF2-40B4-BE49-F238E27FC236}">
                <a16:creationId xmlns:a16="http://schemas.microsoft.com/office/drawing/2014/main" id="{B504FD45-F9DB-4E2B-945B-B23C464C5BA5}"/>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D8A61E34-1BA4-4BC6-9575-3D588F707E71}"/>
              </a:ext>
            </a:extLst>
          </p:cNvPr>
          <p:cNvSpPr>
            <a:spLocks noGrp="1"/>
          </p:cNvSpPr>
          <p:nvPr>
            <p:ph type="sldNum" sz="quarter" idx="12"/>
          </p:nvPr>
        </p:nvSpPr>
        <p:spPr/>
        <p:txBody>
          <a:bodyPr/>
          <a:lstStyle/>
          <a:p>
            <a:pPr>
              <a:defRPr/>
            </a:pPr>
            <a:fld id="{77EF9825-4C23-4085-A4E3-B5565466BD91}" type="slidenum">
              <a:rPr lang="en-US" smtClean="0"/>
              <a:pPr>
                <a:defRPr/>
              </a:pPr>
              <a:t>31</a:t>
            </a:fld>
            <a:endParaRPr lang="en-US" dirty="0"/>
          </a:p>
        </p:txBody>
      </p:sp>
      <p:pic>
        <p:nvPicPr>
          <p:cNvPr id="7" name="Picture 6" descr="A group of colorful balloons&#10;&#10;Description automatically generated with medium confidence">
            <a:extLst>
              <a:ext uri="{FF2B5EF4-FFF2-40B4-BE49-F238E27FC236}">
                <a16:creationId xmlns:a16="http://schemas.microsoft.com/office/drawing/2014/main" id="{7112E644-7198-4C60-894F-7CD97D344C54}"/>
              </a:ext>
            </a:extLst>
          </p:cNvPr>
          <p:cNvPicPr>
            <a:picLocks noChangeAspect="1"/>
          </p:cNvPicPr>
          <p:nvPr/>
        </p:nvPicPr>
        <p:blipFill>
          <a:blip r:embed="rId2"/>
          <a:stretch>
            <a:fillRect/>
          </a:stretch>
        </p:blipFill>
        <p:spPr>
          <a:xfrm>
            <a:off x="2400300" y="4910931"/>
            <a:ext cx="3924300" cy="2223770"/>
          </a:xfrm>
          <a:prstGeom prst="rect">
            <a:avLst/>
          </a:prstGeom>
        </p:spPr>
      </p:pic>
    </p:spTree>
    <p:extLst>
      <p:ext uri="{BB962C8B-B14F-4D97-AF65-F5344CB8AC3E}">
        <p14:creationId xmlns:p14="http://schemas.microsoft.com/office/powerpoint/2010/main" val="1384885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2A14-0034-4725-AC75-374E28CB29B2}"/>
              </a:ext>
            </a:extLst>
          </p:cNvPr>
          <p:cNvSpPr>
            <a:spLocks noGrp="1"/>
          </p:cNvSpPr>
          <p:nvPr>
            <p:ph type="title"/>
          </p:nvPr>
        </p:nvSpPr>
        <p:spPr/>
        <p:txBody>
          <a:bodyPr/>
          <a:lstStyle/>
          <a:p>
            <a:r>
              <a:rPr lang="en-US" dirty="0"/>
              <a:t>Why </a:t>
            </a:r>
            <a:r>
              <a:rPr lang="en-US" dirty="0" err="1"/>
              <a:t>IaC</a:t>
            </a:r>
            <a:r>
              <a:rPr lang="en-US" dirty="0"/>
              <a:t>?</a:t>
            </a:r>
            <a:endParaRPr lang="en-CA" dirty="0"/>
          </a:p>
        </p:txBody>
      </p:sp>
      <p:sp>
        <p:nvSpPr>
          <p:cNvPr id="3" name="Content Placeholder 2">
            <a:extLst>
              <a:ext uri="{FF2B5EF4-FFF2-40B4-BE49-F238E27FC236}">
                <a16:creationId xmlns:a16="http://schemas.microsoft.com/office/drawing/2014/main" id="{3A0CC403-BAE5-46D7-9CD5-193BD7CBA7AD}"/>
              </a:ext>
            </a:extLst>
          </p:cNvPr>
          <p:cNvSpPr>
            <a:spLocks noGrp="1"/>
          </p:cNvSpPr>
          <p:nvPr>
            <p:ph idx="1"/>
          </p:nvPr>
        </p:nvSpPr>
        <p:spPr/>
        <p:txBody>
          <a:bodyPr>
            <a:normAutofit/>
          </a:bodyPr>
          <a:lstStyle/>
          <a:p>
            <a:r>
              <a:rPr lang="en-US" dirty="0"/>
              <a:t>Speed and simplicity</a:t>
            </a:r>
          </a:p>
          <a:p>
            <a:pPr lvl="1"/>
            <a:r>
              <a:rPr lang="en-US" dirty="0"/>
              <a:t>Entire deployments can be set up or torn down by running a script</a:t>
            </a:r>
          </a:p>
          <a:p>
            <a:pPr lvl="1"/>
            <a:r>
              <a:rPr lang="en-US" dirty="0"/>
              <a:t>Configuration consistency</a:t>
            </a:r>
          </a:p>
          <a:p>
            <a:pPr lvl="1"/>
            <a:r>
              <a:rPr lang="en-US" dirty="0"/>
              <a:t>Identical copies of configurations can be created for testing or development</a:t>
            </a:r>
          </a:p>
          <a:p>
            <a:r>
              <a:rPr lang="en-US" dirty="0"/>
              <a:t>Minimization of risk</a:t>
            </a:r>
          </a:p>
          <a:p>
            <a:pPr lvl="1"/>
            <a:r>
              <a:rPr lang="en-US" dirty="0"/>
              <a:t>Reduces human procedural errors</a:t>
            </a:r>
          </a:p>
          <a:p>
            <a:pPr lvl="1"/>
            <a:r>
              <a:rPr lang="en-US" dirty="0"/>
              <a:t>Allows for testing, reviews and other quality measures</a:t>
            </a:r>
          </a:p>
          <a:p>
            <a:r>
              <a:rPr lang="en-US" dirty="0"/>
              <a:t>Increased efficiency in development</a:t>
            </a:r>
          </a:p>
          <a:p>
            <a:pPr lvl="1"/>
            <a:r>
              <a:rPr lang="en-US" dirty="0"/>
              <a:t>Infrastructure code is not a bottleneck</a:t>
            </a:r>
          </a:p>
          <a:p>
            <a:pPr lvl="1"/>
            <a:r>
              <a:rPr lang="en-US" dirty="0"/>
              <a:t>Allows for more efficient development and operations management</a:t>
            </a:r>
          </a:p>
          <a:p>
            <a:r>
              <a:rPr lang="en-US" dirty="0"/>
              <a:t>Supported by main IoT development and operations platforms</a:t>
            </a:r>
          </a:p>
          <a:p>
            <a:pPr lvl="1"/>
            <a:r>
              <a:rPr lang="en-US" dirty="0"/>
              <a:t>Cloud IoT development environments</a:t>
            </a:r>
          </a:p>
          <a:p>
            <a:pPr lvl="1"/>
            <a:r>
              <a:rPr lang="en-US" dirty="0" err="1"/>
              <a:t>IioT</a:t>
            </a:r>
            <a:r>
              <a:rPr lang="en-US" dirty="0"/>
              <a:t> development tools (e.g. IBM Engineering Lifecycle)</a:t>
            </a:r>
            <a:endParaRPr lang="en-CA" dirty="0"/>
          </a:p>
        </p:txBody>
      </p:sp>
      <p:sp>
        <p:nvSpPr>
          <p:cNvPr id="4" name="Footer Placeholder 3">
            <a:extLst>
              <a:ext uri="{FF2B5EF4-FFF2-40B4-BE49-F238E27FC236}">
                <a16:creationId xmlns:a16="http://schemas.microsoft.com/office/drawing/2014/main" id="{11453D76-3D26-4ADC-9A5D-1DEDE964B70C}"/>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B49671EE-122E-4AB8-9021-F5BE714C2421}"/>
              </a:ext>
            </a:extLst>
          </p:cNvPr>
          <p:cNvSpPr>
            <a:spLocks noGrp="1"/>
          </p:cNvSpPr>
          <p:nvPr>
            <p:ph type="sldNum" sz="quarter" idx="12"/>
          </p:nvPr>
        </p:nvSpPr>
        <p:spPr/>
        <p:txBody>
          <a:bodyPr/>
          <a:lstStyle/>
          <a:p>
            <a:pPr>
              <a:defRPr/>
            </a:pPr>
            <a:fld id="{77EF9825-4C23-4085-A4E3-B5565466BD91}" type="slidenum">
              <a:rPr lang="en-US" smtClean="0"/>
              <a:pPr>
                <a:defRPr/>
              </a:pPr>
              <a:t>32</a:t>
            </a:fld>
            <a:endParaRPr lang="en-US" dirty="0"/>
          </a:p>
        </p:txBody>
      </p:sp>
    </p:spTree>
    <p:extLst>
      <p:ext uri="{BB962C8B-B14F-4D97-AF65-F5344CB8AC3E}">
        <p14:creationId xmlns:p14="http://schemas.microsoft.com/office/powerpoint/2010/main" val="4142478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2A14-0034-4725-AC75-374E28CB29B2}"/>
              </a:ext>
            </a:extLst>
          </p:cNvPr>
          <p:cNvSpPr>
            <a:spLocks noGrp="1"/>
          </p:cNvSpPr>
          <p:nvPr>
            <p:ph type="title"/>
          </p:nvPr>
        </p:nvSpPr>
        <p:spPr/>
        <p:txBody>
          <a:bodyPr/>
          <a:lstStyle/>
          <a:p>
            <a:r>
              <a:rPr lang="en-US" dirty="0"/>
              <a:t>Why </a:t>
            </a:r>
            <a:r>
              <a:rPr lang="en-US" dirty="0" err="1"/>
              <a:t>IaC</a:t>
            </a:r>
            <a:r>
              <a:rPr lang="en-US" dirty="0"/>
              <a:t>?</a:t>
            </a:r>
            <a:endParaRPr lang="en-CA" dirty="0"/>
          </a:p>
        </p:txBody>
      </p:sp>
      <p:sp>
        <p:nvSpPr>
          <p:cNvPr id="3" name="Content Placeholder 2">
            <a:extLst>
              <a:ext uri="{FF2B5EF4-FFF2-40B4-BE49-F238E27FC236}">
                <a16:creationId xmlns:a16="http://schemas.microsoft.com/office/drawing/2014/main" id="{3A0CC403-BAE5-46D7-9CD5-193BD7CBA7AD}"/>
              </a:ext>
            </a:extLst>
          </p:cNvPr>
          <p:cNvSpPr>
            <a:spLocks noGrp="1"/>
          </p:cNvSpPr>
          <p:nvPr>
            <p:ph idx="1"/>
          </p:nvPr>
        </p:nvSpPr>
        <p:spPr/>
        <p:txBody>
          <a:bodyPr>
            <a:normAutofit/>
          </a:bodyPr>
          <a:lstStyle/>
          <a:p>
            <a:r>
              <a:rPr lang="en-US" dirty="0"/>
              <a:t>Self-service</a:t>
            </a:r>
          </a:p>
          <a:p>
            <a:pPr lvl="1"/>
            <a:r>
              <a:rPr lang="en-US" dirty="0"/>
              <a:t>Infrastructure deployment with scripts does not rely on an administrator</a:t>
            </a:r>
          </a:p>
          <a:p>
            <a:pPr lvl="1"/>
            <a:r>
              <a:rPr lang="en-US" dirty="0"/>
              <a:t>Speed and safety</a:t>
            </a:r>
          </a:p>
          <a:p>
            <a:pPr lvl="1"/>
            <a:r>
              <a:rPr lang="en-US" dirty="0"/>
              <a:t>Infrastructure is deployment and updated faster and with fewer errors</a:t>
            </a:r>
          </a:p>
          <a:p>
            <a:r>
              <a:rPr lang="en-US" dirty="0"/>
              <a:t>Documentation</a:t>
            </a:r>
          </a:p>
          <a:p>
            <a:pPr lvl="1"/>
            <a:r>
              <a:rPr lang="en-US" dirty="0"/>
              <a:t>The </a:t>
            </a:r>
            <a:r>
              <a:rPr lang="en-US" dirty="0" err="1"/>
              <a:t>IaC</a:t>
            </a:r>
            <a:r>
              <a:rPr lang="en-US" dirty="0"/>
              <a:t> source files </a:t>
            </a:r>
            <a:r>
              <a:rPr lang="en-US" i="1" dirty="0"/>
              <a:t>are</a:t>
            </a:r>
            <a:r>
              <a:rPr lang="en-US" dirty="0"/>
              <a:t> infrastructure documentation</a:t>
            </a:r>
          </a:p>
          <a:p>
            <a:r>
              <a:rPr lang="en-US" dirty="0"/>
              <a:t>Version control</a:t>
            </a:r>
          </a:p>
          <a:p>
            <a:pPr lvl="1"/>
            <a:r>
              <a:rPr lang="en-US" dirty="0"/>
              <a:t>Previous deployments can be maintained in source control for regression or audit need, or to satisfy regulatory requirements</a:t>
            </a:r>
          </a:p>
          <a:p>
            <a:r>
              <a:rPr lang="en-US" dirty="0"/>
              <a:t>Validation</a:t>
            </a:r>
          </a:p>
          <a:p>
            <a:pPr lvl="1"/>
            <a:r>
              <a:rPr lang="en-US" dirty="0"/>
              <a:t>For every single change, code reviews and dynamic testing can be performed</a:t>
            </a:r>
          </a:p>
          <a:p>
            <a:r>
              <a:rPr lang="en-US" dirty="0"/>
              <a:t>Reuse</a:t>
            </a:r>
          </a:p>
          <a:p>
            <a:pPr lvl="1"/>
            <a:r>
              <a:rPr lang="en-US" dirty="0"/>
              <a:t>New infrastructure deployments can be derived quickly from previous deployments</a:t>
            </a:r>
          </a:p>
          <a:p>
            <a:endParaRPr lang="en-CA" dirty="0"/>
          </a:p>
        </p:txBody>
      </p:sp>
      <p:sp>
        <p:nvSpPr>
          <p:cNvPr id="4" name="Footer Placeholder 3">
            <a:extLst>
              <a:ext uri="{FF2B5EF4-FFF2-40B4-BE49-F238E27FC236}">
                <a16:creationId xmlns:a16="http://schemas.microsoft.com/office/drawing/2014/main" id="{11453D76-3D26-4ADC-9A5D-1DEDE964B70C}"/>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B49671EE-122E-4AB8-9021-F5BE714C2421}"/>
              </a:ext>
            </a:extLst>
          </p:cNvPr>
          <p:cNvSpPr>
            <a:spLocks noGrp="1"/>
          </p:cNvSpPr>
          <p:nvPr>
            <p:ph type="sldNum" sz="quarter" idx="12"/>
          </p:nvPr>
        </p:nvSpPr>
        <p:spPr/>
        <p:txBody>
          <a:bodyPr/>
          <a:lstStyle/>
          <a:p>
            <a:pPr>
              <a:defRPr/>
            </a:pPr>
            <a:fld id="{77EF9825-4C23-4085-A4E3-B5565466BD91}" type="slidenum">
              <a:rPr lang="en-US" smtClean="0"/>
              <a:pPr>
                <a:defRPr/>
              </a:pPr>
              <a:t>33</a:t>
            </a:fld>
            <a:endParaRPr lang="en-US" dirty="0"/>
          </a:p>
        </p:txBody>
      </p:sp>
    </p:spTree>
    <p:extLst>
      <p:ext uri="{BB962C8B-B14F-4D97-AF65-F5344CB8AC3E}">
        <p14:creationId xmlns:p14="http://schemas.microsoft.com/office/powerpoint/2010/main" val="1864156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9AB3-DA8B-4A6B-8A45-0FE58F84364A}"/>
              </a:ext>
            </a:extLst>
          </p:cNvPr>
          <p:cNvSpPr>
            <a:spLocks noGrp="1"/>
          </p:cNvSpPr>
          <p:nvPr>
            <p:ph type="title"/>
          </p:nvPr>
        </p:nvSpPr>
        <p:spPr/>
        <p:txBody>
          <a:bodyPr/>
          <a:lstStyle/>
          <a:p>
            <a:r>
              <a:rPr lang="en-US" dirty="0" err="1"/>
              <a:t>DevSecOps</a:t>
            </a:r>
            <a:endParaRPr lang="en-CA" dirty="0"/>
          </a:p>
        </p:txBody>
      </p:sp>
      <p:sp>
        <p:nvSpPr>
          <p:cNvPr id="3" name="Content Placeholder 2">
            <a:extLst>
              <a:ext uri="{FF2B5EF4-FFF2-40B4-BE49-F238E27FC236}">
                <a16:creationId xmlns:a16="http://schemas.microsoft.com/office/drawing/2014/main" id="{6CD95F83-185A-41E0-8051-C57179070D25}"/>
              </a:ext>
            </a:extLst>
          </p:cNvPr>
          <p:cNvSpPr>
            <a:spLocks noGrp="1"/>
          </p:cNvSpPr>
          <p:nvPr>
            <p:ph idx="1"/>
          </p:nvPr>
        </p:nvSpPr>
        <p:spPr>
          <a:xfrm>
            <a:off x="234950" y="994976"/>
            <a:ext cx="8902700" cy="1171972"/>
          </a:xfrm>
        </p:spPr>
        <p:txBody>
          <a:bodyPr/>
          <a:lstStyle/>
          <a:p>
            <a:r>
              <a:rPr lang="en-US" dirty="0"/>
              <a:t>Automatically bakes in security at every phase of the software development lifecycle</a:t>
            </a:r>
          </a:p>
          <a:p>
            <a:endParaRPr lang="en-CA" dirty="0"/>
          </a:p>
        </p:txBody>
      </p:sp>
      <p:sp>
        <p:nvSpPr>
          <p:cNvPr id="4" name="Footer Placeholder 3">
            <a:extLst>
              <a:ext uri="{FF2B5EF4-FFF2-40B4-BE49-F238E27FC236}">
                <a16:creationId xmlns:a16="http://schemas.microsoft.com/office/drawing/2014/main" id="{A27400C3-FEC9-4379-91FE-B7179650CE52}"/>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797DEB59-48FE-475E-909B-3C1A8D1BDA88}"/>
              </a:ext>
            </a:extLst>
          </p:cNvPr>
          <p:cNvSpPr>
            <a:spLocks noGrp="1"/>
          </p:cNvSpPr>
          <p:nvPr>
            <p:ph type="sldNum" sz="quarter" idx="12"/>
          </p:nvPr>
        </p:nvSpPr>
        <p:spPr/>
        <p:txBody>
          <a:bodyPr/>
          <a:lstStyle/>
          <a:p>
            <a:pPr>
              <a:defRPr/>
            </a:pPr>
            <a:fld id="{77EF9825-4C23-4085-A4E3-B5565466BD91}" type="slidenum">
              <a:rPr lang="en-US" smtClean="0"/>
              <a:pPr>
                <a:defRPr/>
              </a:pPr>
              <a:t>34</a:t>
            </a:fld>
            <a:endParaRPr lang="en-US" dirty="0"/>
          </a:p>
        </p:txBody>
      </p:sp>
      <p:pic>
        <p:nvPicPr>
          <p:cNvPr id="6" name="Picture 5">
            <a:extLst>
              <a:ext uri="{FF2B5EF4-FFF2-40B4-BE49-F238E27FC236}">
                <a16:creationId xmlns:a16="http://schemas.microsoft.com/office/drawing/2014/main" id="{267F1487-84E7-4FCA-8C92-612052F75506}"/>
              </a:ext>
            </a:extLst>
          </p:cNvPr>
          <p:cNvPicPr>
            <a:picLocks noChangeAspect="1"/>
          </p:cNvPicPr>
          <p:nvPr/>
        </p:nvPicPr>
        <p:blipFill>
          <a:blip r:embed="rId3"/>
          <a:stretch>
            <a:fillRect/>
          </a:stretch>
        </p:blipFill>
        <p:spPr>
          <a:xfrm>
            <a:off x="699407" y="2519071"/>
            <a:ext cx="7734300" cy="3619256"/>
          </a:xfrm>
          <a:prstGeom prst="rect">
            <a:avLst/>
          </a:prstGeom>
        </p:spPr>
      </p:pic>
      <p:sp>
        <p:nvSpPr>
          <p:cNvPr id="7" name="TextBox 6">
            <a:extLst>
              <a:ext uri="{FF2B5EF4-FFF2-40B4-BE49-F238E27FC236}">
                <a16:creationId xmlns:a16="http://schemas.microsoft.com/office/drawing/2014/main" id="{ECD223DB-85E8-4A95-B428-373F94668A0D}"/>
              </a:ext>
            </a:extLst>
          </p:cNvPr>
          <p:cNvSpPr txBox="1"/>
          <p:nvPr/>
        </p:nvSpPr>
        <p:spPr>
          <a:xfrm>
            <a:off x="1168853" y="6730563"/>
            <a:ext cx="7034893" cy="738664"/>
          </a:xfrm>
          <a:prstGeom prst="rect">
            <a:avLst/>
          </a:prstGeom>
          <a:noFill/>
        </p:spPr>
        <p:txBody>
          <a:bodyPr wrap="square" rtlCol="0">
            <a:spAutoFit/>
          </a:bodyPr>
          <a:lstStyle/>
          <a:p>
            <a:pPr algn="ctr"/>
            <a:r>
              <a:rPr lang="en-US" sz="1400" i="1" dirty="0">
                <a:solidFill>
                  <a:schemeClr val="bg2"/>
                </a:solidFill>
              </a:rPr>
              <a:t>“The purpose and intent of </a:t>
            </a:r>
            <a:r>
              <a:rPr lang="en-US" sz="1400" i="1" dirty="0" err="1">
                <a:solidFill>
                  <a:schemeClr val="bg2"/>
                </a:solidFill>
              </a:rPr>
              <a:t>DevSecOps</a:t>
            </a:r>
            <a:r>
              <a:rPr lang="en-US" sz="1400" i="1" dirty="0">
                <a:solidFill>
                  <a:schemeClr val="bg2"/>
                </a:solidFill>
              </a:rPr>
              <a:t> is to build on the mindset that everyone is responsible for security with the goal of safely distributing security decisions at speed and scale to those who hold the highest level of context without sacrificing the safety required,” describes Shannon </a:t>
            </a:r>
            <a:r>
              <a:rPr lang="en-US" sz="1400" i="1" dirty="0" err="1">
                <a:solidFill>
                  <a:schemeClr val="bg2"/>
                </a:solidFill>
              </a:rPr>
              <a:t>Lietz</a:t>
            </a:r>
            <a:r>
              <a:rPr lang="en-US" sz="1400" i="1" dirty="0">
                <a:solidFill>
                  <a:schemeClr val="bg2"/>
                </a:solidFill>
              </a:rPr>
              <a:t>, co-author of the “</a:t>
            </a:r>
            <a:r>
              <a:rPr lang="en-US" sz="1400" i="1" dirty="0" err="1">
                <a:solidFill>
                  <a:schemeClr val="bg2"/>
                </a:solidFill>
              </a:rPr>
              <a:t>DevSecOps</a:t>
            </a:r>
            <a:r>
              <a:rPr lang="en-US" sz="1400" i="1" dirty="0">
                <a:solidFill>
                  <a:schemeClr val="bg2"/>
                </a:solidFill>
              </a:rPr>
              <a:t> Manifesto.”</a:t>
            </a:r>
            <a:endParaRPr lang="en-CA" sz="1400" i="1" dirty="0">
              <a:solidFill>
                <a:schemeClr val="bg2"/>
              </a:solidFill>
            </a:endParaRPr>
          </a:p>
        </p:txBody>
      </p:sp>
    </p:spTree>
    <p:extLst>
      <p:ext uri="{BB962C8B-B14F-4D97-AF65-F5344CB8AC3E}">
        <p14:creationId xmlns:p14="http://schemas.microsoft.com/office/powerpoint/2010/main" val="499881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1311-FAB3-48AB-81B7-B979E99663CF}"/>
              </a:ext>
            </a:extLst>
          </p:cNvPr>
          <p:cNvSpPr>
            <a:spLocks noGrp="1"/>
          </p:cNvSpPr>
          <p:nvPr>
            <p:ph type="title"/>
          </p:nvPr>
        </p:nvSpPr>
        <p:spPr/>
        <p:txBody>
          <a:bodyPr/>
          <a:lstStyle/>
          <a:p>
            <a:r>
              <a:rPr lang="en-US" dirty="0" err="1"/>
              <a:t>DevSecOps</a:t>
            </a:r>
            <a:r>
              <a:rPr lang="en-US" dirty="0"/>
              <a:t> Advantages</a:t>
            </a:r>
            <a:endParaRPr lang="en-CA" dirty="0"/>
          </a:p>
        </p:txBody>
      </p:sp>
      <p:sp>
        <p:nvSpPr>
          <p:cNvPr id="3" name="Content Placeholder 2">
            <a:extLst>
              <a:ext uri="{FF2B5EF4-FFF2-40B4-BE49-F238E27FC236}">
                <a16:creationId xmlns:a16="http://schemas.microsoft.com/office/drawing/2014/main" id="{9FAEAFF9-9112-4853-BC22-97668E596BFA}"/>
              </a:ext>
            </a:extLst>
          </p:cNvPr>
          <p:cNvSpPr>
            <a:spLocks noGrp="1"/>
          </p:cNvSpPr>
          <p:nvPr>
            <p:ph idx="1"/>
          </p:nvPr>
        </p:nvSpPr>
        <p:spPr/>
        <p:txBody>
          <a:bodyPr/>
          <a:lstStyle/>
          <a:p>
            <a:r>
              <a:rPr lang="en-CA" dirty="0"/>
              <a:t>Rapid, cost-effective software delivery</a:t>
            </a:r>
          </a:p>
          <a:p>
            <a:pPr lvl="1"/>
            <a:r>
              <a:rPr lang="en-US" dirty="0"/>
              <a:t>Security problems can lead to huge time delays</a:t>
            </a:r>
          </a:p>
          <a:p>
            <a:pPr lvl="1"/>
            <a:r>
              <a:rPr lang="en-US" dirty="0"/>
              <a:t>Fixing security issues can be time-consuming and expensive The rapid</a:t>
            </a:r>
          </a:p>
          <a:p>
            <a:pPr lvl="1"/>
            <a:r>
              <a:rPr lang="en-US" dirty="0" err="1"/>
              <a:t>DevSecOps</a:t>
            </a:r>
            <a:r>
              <a:rPr lang="en-US" dirty="0"/>
              <a:t> saves time and reduces costs by minimizing the need to repeat a process to address security issues after the fact</a:t>
            </a:r>
          </a:p>
          <a:p>
            <a:pPr lvl="1"/>
            <a:r>
              <a:rPr lang="en-US" dirty="0"/>
              <a:t>Integrated security cuts out duplicative reviews and unnecessary rebuilds, resulting in more secure code</a:t>
            </a:r>
          </a:p>
          <a:p>
            <a:r>
              <a:rPr lang="en-CA" dirty="0"/>
              <a:t>Improved, proactive security</a:t>
            </a:r>
          </a:p>
          <a:p>
            <a:pPr lvl="1"/>
            <a:r>
              <a:rPr lang="en-US" dirty="0"/>
              <a:t>Throughout development, code is reviewed, audited, scanned, and tested for security issues</a:t>
            </a:r>
          </a:p>
          <a:p>
            <a:pPr lvl="1"/>
            <a:r>
              <a:rPr lang="en-US" dirty="0"/>
              <a:t>Security problems are fixed before additional dependencies are introduced</a:t>
            </a:r>
          </a:p>
          <a:p>
            <a:r>
              <a:rPr lang="en-US" dirty="0"/>
              <a:t>Compatible with modern development</a:t>
            </a:r>
          </a:p>
          <a:p>
            <a:pPr lvl="1"/>
            <a:r>
              <a:rPr lang="en-US" dirty="0"/>
              <a:t>Cybersecurity testing can be integrated into an automated test suite for operations teams</a:t>
            </a:r>
          </a:p>
          <a:p>
            <a:pPr lvl="1"/>
            <a:endParaRPr lang="en-CA" dirty="0"/>
          </a:p>
        </p:txBody>
      </p:sp>
      <p:sp>
        <p:nvSpPr>
          <p:cNvPr id="4" name="Footer Placeholder 3">
            <a:extLst>
              <a:ext uri="{FF2B5EF4-FFF2-40B4-BE49-F238E27FC236}">
                <a16:creationId xmlns:a16="http://schemas.microsoft.com/office/drawing/2014/main" id="{B23AC0D2-728E-4BBF-849D-6BC734ABFFAA}"/>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B50BE47-7801-495A-9416-DBB992676DC0}"/>
              </a:ext>
            </a:extLst>
          </p:cNvPr>
          <p:cNvSpPr>
            <a:spLocks noGrp="1"/>
          </p:cNvSpPr>
          <p:nvPr>
            <p:ph type="sldNum" sz="quarter" idx="12"/>
          </p:nvPr>
        </p:nvSpPr>
        <p:spPr/>
        <p:txBody>
          <a:bodyPr/>
          <a:lstStyle/>
          <a:p>
            <a:pPr>
              <a:defRPr/>
            </a:pPr>
            <a:fld id="{77EF9825-4C23-4085-A4E3-B5565466BD91}" type="slidenum">
              <a:rPr lang="en-US" smtClean="0"/>
              <a:pPr>
                <a:defRPr/>
              </a:pPr>
              <a:t>35</a:t>
            </a:fld>
            <a:endParaRPr lang="en-US" dirty="0"/>
          </a:p>
        </p:txBody>
      </p:sp>
    </p:spTree>
    <p:extLst>
      <p:ext uri="{BB962C8B-B14F-4D97-AF65-F5344CB8AC3E}">
        <p14:creationId xmlns:p14="http://schemas.microsoft.com/office/powerpoint/2010/main" val="199255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8A32-62D4-47B6-8A08-F86B35BE7E1B}"/>
              </a:ext>
            </a:extLst>
          </p:cNvPr>
          <p:cNvSpPr>
            <a:spLocks noGrp="1"/>
          </p:cNvSpPr>
          <p:nvPr>
            <p:ph type="title"/>
          </p:nvPr>
        </p:nvSpPr>
        <p:spPr/>
        <p:txBody>
          <a:bodyPr/>
          <a:lstStyle/>
          <a:p>
            <a:r>
              <a:rPr lang="en-CA" dirty="0" err="1"/>
              <a:t>DevSecOps</a:t>
            </a:r>
            <a:r>
              <a:rPr lang="en-CA" dirty="0"/>
              <a:t> Advantages</a:t>
            </a:r>
          </a:p>
        </p:txBody>
      </p:sp>
      <p:sp>
        <p:nvSpPr>
          <p:cNvPr id="3" name="Content Placeholder 2">
            <a:extLst>
              <a:ext uri="{FF2B5EF4-FFF2-40B4-BE49-F238E27FC236}">
                <a16:creationId xmlns:a16="http://schemas.microsoft.com/office/drawing/2014/main" id="{6552F386-F9B6-4B90-A2E0-8A3813047BB8}"/>
              </a:ext>
            </a:extLst>
          </p:cNvPr>
          <p:cNvSpPr>
            <a:spLocks noGrp="1"/>
          </p:cNvSpPr>
          <p:nvPr>
            <p:ph idx="1"/>
          </p:nvPr>
        </p:nvSpPr>
        <p:spPr/>
        <p:txBody>
          <a:bodyPr/>
          <a:lstStyle/>
          <a:p>
            <a:r>
              <a:rPr lang="en-CA" dirty="0"/>
              <a:t>Repeatable and adaptive process</a:t>
            </a:r>
          </a:p>
          <a:p>
            <a:pPr lvl="1"/>
            <a:r>
              <a:rPr lang="en-US" dirty="0"/>
              <a:t>Ensures security is applied consistently across the operational and development environment</a:t>
            </a:r>
          </a:p>
          <a:p>
            <a:pPr lvl="1"/>
            <a:r>
              <a:rPr lang="en-US" dirty="0"/>
              <a:t>As the environment changes, security development adapts to new security requirements</a:t>
            </a:r>
          </a:p>
          <a:p>
            <a:pPr marL="404813" lvl="1" indent="0">
              <a:buNone/>
            </a:pPr>
            <a:endParaRPr lang="en-CA" dirty="0"/>
          </a:p>
        </p:txBody>
      </p:sp>
      <p:sp>
        <p:nvSpPr>
          <p:cNvPr id="4" name="Footer Placeholder 3">
            <a:extLst>
              <a:ext uri="{FF2B5EF4-FFF2-40B4-BE49-F238E27FC236}">
                <a16:creationId xmlns:a16="http://schemas.microsoft.com/office/drawing/2014/main" id="{57E0842C-CB3E-42A0-89F5-0D8D42CABA7C}"/>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672D6B77-6171-461A-921F-8E779BA0048A}"/>
              </a:ext>
            </a:extLst>
          </p:cNvPr>
          <p:cNvSpPr>
            <a:spLocks noGrp="1"/>
          </p:cNvSpPr>
          <p:nvPr>
            <p:ph type="sldNum" sz="quarter" idx="12"/>
          </p:nvPr>
        </p:nvSpPr>
        <p:spPr/>
        <p:txBody>
          <a:bodyPr/>
          <a:lstStyle/>
          <a:p>
            <a:pPr>
              <a:defRPr/>
            </a:pPr>
            <a:fld id="{77EF9825-4C23-4085-A4E3-B5565466BD91}" type="slidenum">
              <a:rPr lang="en-US" smtClean="0"/>
              <a:pPr>
                <a:defRPr/>
              </a:pPr>
              <a:t>36</a:t>
            </a:fld>
            <a:endParaRPr lang="en-US" dirty="0"/>
          </a:p>
        </p:txBody>
      </p:sp>
    </p:spTree>
    <p:extLst>
      <p:ext uri="{BB962C8B-B14F-4D97-AF65-F5344CB8AC3E}">
        <p14:creationId xmlns:p14="http://schemas.microsoft.com/office/powerpoint/2010/main" val="1474599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8A32-62D4-47B6-8A08-F86B35BE7E1B}"/>
              </a:ext>
            </a:extLst>
          </p:cNvPr>
          <p:cNvSpPr>
            <a:spLocks noGrp="1"/>
          </p:cNvSpPr>
          <p:nvPr>
            <p:ph type="title"/>
          </p:nvPr>
        </p:nvSpPr>
        <p:spPr/>
        <p:txBody>
          <a:bodyPr/>
          <a:lstStyle/>
          <a:p>
            <a:r>
              <a:rPr lang="en-CA" dirty="0" err="1"/>
              <a:t>DevSecOps</a:t>
            </a:r>
            <a:r>
              <a:rPr lang="en-CA" dirty="0"/>
              <a:t> Best Practices</a:t>
            </a:r>
          </a:p>
        </p:txBody>
      </p:sp>
      <p:sp>
        <p:nvSpPr>
          <p:cNvPr id="3" name="Content Placeholder 2">
            <a:extLst>
              <a:ext uri="{FF2B5EF4-FFF2-40B4-BE49-F238E27FC236}">
                <a16:creationId xmlns:a16="http://schemas.microsoft.com/office/drawing/2014/main" id="{6552F386-F9B6-4B90-A2E0-8A3813047BB8}"/>
              </a:ext>
            </a:extLst>
          </p:cNvPr>
          <p:cNvSpPr>
            <a:spLocks noGrp="1"/>
          </p:cNvSpPr>
          <p:nvPr>
            <p:ph idx="1"/>
          </p:nvPr>
        </p:nvSpPr>
        <p:spPr/>
        <p:txBody>
          <a:bodyPr/>
          <a:lstStyle/>
          <a:p>
            <a:r>
              <a:rPr lang="en-CA" dirty="0"/>
              <a:t>Shift left</a:t>
            </a:r>
          </a:p>
          <a:p>
            <a:pPr lvl="1"/>
            <a:r>
              <a:rPr lang="en-CA" dirty="0"/>
              <a:t>Moves security from the end of a process left to the start of the development process</a:t>
            </a:r>
          </a:p>
          <a:p>
            <a:pPr lvl="1"/>
            <a:r>
              <a:rPr lang="en-CA" dirty="0"/>
              <a:t>Security is an integral part of the development process from the start</a:t>
            </a:r>
          </a:p>
          <a:p>
            <a:r>
              <a:rPr lang="en-CA" dirty="0"/>
              <a:t>Security education</a:t>
            </a:r>
          </a:p>
          <a:p>
            <a:pPr lvl="1"/>
            <a:r>
              <a:rPr lang="en-US" dirty="0"/>
              <a:t>Combination of engineering and compliance</a:t>
            </a:r>
          </a:p>
          <a:p>
            <a:pPr lvl="1"/>
            <a:r>
              <a:rPr lang="en-US" dirty="0"/>
              <a:t>Requires development engineers, operations teams, and compliance teams work together</a:t>
            </a:r>
          </a:p>
          <a:p>
            <a:pPr lvl="1"/>
            <a:r>
              <a:rPr lang="en-US" dirty="0"/>
              <a:t>Ensures everyone understands the required security posture and follows the same standards</a:t>
            </a:r>
          </a:p>
          <a:p>
            <a:r>
              <a:rPr lang="en-CA" dirty="0"/>
              <a:t>Traceability, auditability, and visibility</a:t>
            </a:r>
          </a:p>
          <a:p>
            <a:pPr lvl="1"/>
            <a:r>
              <a:rPr lang="en-US" i="1" dirty="0"/>
              <a:t>Traceability</a:t>
            </a:r>
            <a:r>
              <a:rPr lang="en-US" dirty="0"/>
              <a:t>: tracking configuration items across the development cycle from requirements to implemented code </a:t>
            </a:r>
          </a:p>
          <a:p>
            <a:pPr lvl="1"/>
            <a:r>
              <a:rPr lang="en-US" i="1" dirty="0"/>
              <a:t>Auditability</a:t>
            </a:r>
            <a:r>
              <a:rPr lang="en-US" dirty="0"/>
              <a:t>: ensuring compliance with security protocols</a:t>
            </a:r>
          </a:p>
          <a:p>
            <a:pPr lvl="1"/>
            <a:r>
              <a:rPr lang="en-CA" i="1" dirty="0"/>
              <a:t>Visibility</a:t>
            </a:r>
            <a:r>
              <a:rPr lang="en-CA" dirty="0"/>
              <a:t>:  solid monitoring system in place during whole product lifecycle</a:t>
            </a:r>
          </a:p>
        </p:txBody>
      </p:sp>
      <p:sp>
        <p:nvSpPr>
          <p:cNvPr id="4" name="Footer Placeholder 3">
            <a:extLst>
              <a:ext uri="{FF2B5EF4-FFF2-40B4-BE49-F238E27FC236}">
                <a16:creationId xmlns:a16="http://schemas.microsoft.com/office/drawing/2014/main" id="{57E0842C-CB3E-42A0-89F5-0D8D42CABA7C}"/>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672D6B77-6171-461A-921F-8E779BA0048A}"/>
              </a:ext>
            </a:extLst>
          </p:cNvPr>
          <p:cNvSpPr>
            <a:spLocks noGrp="1"/>
          </p:cNvSpPr>
          <p:nvPr>
            <p:ph type="sldNum" sz="quarter" idx="12"/>
          </p:nvPr>
        </p:nvSpPr>
        <p:spPr/>
        <p:txBody>
          <a:bodyPr/>
          <a:lstStyle/>
          <a:p>
            <a:pPr>
              <a:defRPr/>
            </a:pPr>
            <a:fld id="{77EF9825-4C23-4085-A4E3-B5565466BD91}" type="slidenum">
              <a:rPr lang="en-US" smtClean="0"/>
              <a:pPr>
                <a:defRPr/>
              </a:pPr>
              <a:t>37</a:t>
            </a:fld>
            <a:endParaRPr lang="en-US" dirty="0"/>
          </a:p>
        </p:txBody>
      </p:sp>
    </p:spTree>
    <p:extLst>
      <p:ext uri="{BB962C8B-B14F-4D97-AF65-F5344CB8AC3E}">
        <p14:creationId xmlns:p14="http://schemas.microsoft.com/office/powerpoint/2010/main" val="2919527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endParaRPr dirty="0"/>
          </a:p>
        </p:txBody>
      </p:sp>
      <p:sp>
        <p:nvSpPr>
          <p:cNvPr id="3" name="Content Placeholder 2"/>
          <p:cNvSpPr>
            <a:spLocks noGrp="1"/>
          </p:cNvSpPr>
          <p:nvPr>
            <p:ph idx="1"/>
          </p:nvPr>
        </p:nvSpPr>
        <p:spPr>
          <a:xfrm>
            <a:off x="247650" y="1253331"/>
            <a:ext cx="4819650" cy="6172199"/>
          </a:xfrm>
        </p:spPr>
        <p:txBody>
          <a:bodyPr/>
          <a:lstStyle/>
          <a:p>
            <a:r>
              <a:rPr lang="en-US" dirty="0"/>
              <a:t>Evaluate possible solutions</a:t>
            </a:r>
          </a:p>
          <a:p>
            <a:pPr lvl="1"/>
            <a:r>
              <a:rPr lang="en-US" dirty="0"/>
              <a:t>What would a solution look like?</a:t>
            </a:r>
          </a:p>
          <a:p>
            <a:pPr lvl="1"/>
            <a:r>
              <a:rPr lang="en-US" dirty="0"/>
              <a:t>How would it perform?</a:t>
            </a:r>
          </a:p>
          <a:p>
            <a:pPr lvl="1"/>
            <a:r>
              <a:rPr lang="en-US" dirty="0"/>
              <a:t>How would it be organized?</a:t>
            </a:r>
          </a:p>
          <a:p>
            <a:pPr lvl="1"/>
            <a:r>
              <a:rPr lang="en-US" dirty="0"/>
              <a:t>How would it be tested?</a:t>
            </a:r>
          </a:p>
          <a:p>
            <a:r>
              <a:rPr lang="en-US" dirty="0"/>
              <a:t>Evaluate possible architectural choices</a:t>
            </a:r>
          </a:p>
          <a:p>
            <a:pPr lvl="1"/>
            <a:r>
              <a:rPr lang="en-US" dirty="0"/>
              <a:t>High level design</a:t>
            </a:r>
          </a:p>
          <a:p>
            <a:r>
              <a:rPr lang="en-US" dirty="0"/>
              <a:t>Initial threat analysis</a:t>
            </a:r>
          </a:p>
          <a:p>
            <a:pPr lvl="1"/>
            <a:r>
              <a:rPr lang="en-US" dirty="0"/>
              <a:t>What sort of security and operational threats does the solution raise?</a:t>
            </a:r>
            <a:endParaRPr dirty="0"/>
          </a:p>
          <a:p>
            <a:endParaRPr dirty="0"/>
          </a:p>
          <a:p>
            <a:endParaRPr dirty="0"/>
          </a:p>
          <a:p>
            <a:endParaRPr dirty="0"/>
          </a:p>
          <a:p>
            <a:endParaRPr dirty="0"/>
          </a:p>
          <a:p>
            <a:endParaRPr dirty="0"/>
          </a:p>
          <a:p>
            <a:endParaRPr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6" name="Content Placeholder 14" descr="Text&#10;&#10;Description automatically generated">
            <a:extLst>
              <a:ext uri="{FF2B5EF4-FFF2-40B4-BE49-F238E27FC236}">
                <a16:creationId xmlns:a16="http://schemas.microsoft.com/office/drawing/2014/main" id="{0B56B4B9-A820-4A35-9C39-AEB2803E3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900" y="1786731"/>
            <a:ext cx="3976591" cy="4351338"/>
          </a:xfrm>
          <a:prstGeom prst="rect">
            <a:avLst/>
          </a:prstGeom>
        </p:spPr>
      </p:pic>
      <p:sp>
        <p:nvSpPr>
          <p:cNvPr id="5" name="Rectangle: Rounded Corners 4">
            <a:extLst>
              <a:ext uri="{FF2B5EF4-FFF2-40B4-BE49-F238E27FC236}">
                <a16:creationId xmlns:a16="http://schemas.microsoft.com/office/drawing/2014/main" id="{3A0BE209-8250-4F94-961B-8F7D6A70BF27}"/>
              </a:ext>
            </a:extLst>
          </p:cNvPr>
          <p:cNvSpPr/>
          <p:nvPr/>
        </p:nvSpPr>
        <p:spPr bwMode="auto">
          <a:xfrm>
            <a:off x="5676900" y="2395847"/>
            <a:ext cx="1936173" cy="686284"/>
          </a:xfrm>
          <a:prstGeom prst="roundRect">
            <a:avLst/>
          </a:prstGeom>
          <a:noFill/>
          <a:ln w="12700"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CA" sz="1000" b="0" i="0" u="none" strike="noStrike" cap="none" normalizeH="0" baseline="0">
              <a:ln>
                <a:noFill/>
              </a:ln>
              <a:solidFill>
                <a:schemeClr val="tx1"/>
              </a:solidFill>
              <a:effectLst/>
              <a:latin typeface="Garamond" pitchFamily="-110" charset="0"/>
            </a:endParaRPr>
          </a:p>
        </p:txBody>
      </p:sp>
    </p:spTree>
    <p:extLst>
      <p:ext uri="{BB962C8B-B14F-4D97-AF65-F5344CB8AC3E}">
        <p14:creationId xmlns:p14="http://schemas.microsoft.com/office/powerpoint/2010/main" val="1619802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endParaRPr dirty="0"/>
          </a:p>
        </p:txBody>
      </p:sp>
      <p:sp>
        <p:nvSpPr>
          <p:cNvPr id="3" name="Content Placeholder 2"/>
          <p:cNvSpPr>
            <a:spLocks noGrp="1"/>
          </p:cNvSpPr>
          <p:nvPr>
            <p:ph idx="1"/>
          </p:nvPr>
        </p:nvSpPr>
        <p:spPr>
          <a:xfrm>
            <a:off x="247650" y="1253331"/>
            <a:ext cx="4819650" cy="6172199"/>
          </a:xfrm>
        </p:spPr>
        <p:txBody>
          <a:bodyPr/>
          <a:lstStyle/>
          <a:p>
            <a:r>
              <a:rPr lang="en-US" dirty="0"/>
              <a:t>Only one solution can be built</a:t>
            </a:r>
          </a:p>
          <a:p>
            <a:pPr lvl="1"/>
            <a:r>
              <a:rPr lang="en-US" dirty="0"/>
              <a:t>What is possible with the available resources?</a:t>
            </a:r>
          </a:p>
          <a:p>
            <a:r>
              <a:rPr lang="en-US" dirty="0"/>
              <a:t>Define the concrete architecture</a:t>
            </a:r>
          </a:p>
          <a:p>
            <a:pPr lvl="1"/>
            <a:r>
              <a:rPr lang="en-US" dirty="0"/>
              <a:t>Design the components</a:t>
            </a:r>
          </a:p>
          <a:p>
            <a:pPr lvl="1"/>
            <a:r>
              <a:rPr lang="en-US" dirty="0"/>
              <a:t>Design how they interact</a:t>
            </a:r>
          </a:p>
          <a:p>
            <a:pPr lvl="1"/>
            <a:r>
              <a:rPr lang="en-US" dirty="0"/>
              <a:t>Choose technologies for construction of the components</a:t>
            </a:r>
          </a:p>
          <a:p>
            <a:r>
              <a:rPr lang="en-US" dirty="0"/>
              <a:t>Define the plan for construction phase</a:t>
            </a:r>
          </a:p>
          <a:p>
            <a:r>
              <a:rPr lang="en-US" dirty="0"/>
              <a:t>Identify the security vulnerabilities introduced by the choice of components</a:t>
            </a:r>
          </a:p>
          <a:p>
            <a:endParaRPr dirty="0"/>
          </a:p>
          <a:p>
            <a:endParaRPr dirty="0"/>
          </a:p>
          <a:p>
            <a:endParaRPr dirty="0"/>
          </a:p>
          <a:p>
            <a:endParaRPr dirty="0"/>
          </a:p>
          <a:p>
            <a:endParaRPr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6" name="Content Placeholder 14" descr="Text&#10;&#10;Description automatically generated">
            <a:extLst>
              <a:ext uri="{FF2B5EF4-FFF2-40B4-BE49-F238E27FC236}">
                <a16:creationId xmlns:a16="http://schemas.microsoft.com/office/drawing/2014/main" id="{0B56B4B9-A820-4A35-9C39-AEB2803E3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900" y="1786731"/>
            <a:ext cx="3976591" cy="4351338"/>
          </a:xfrm>
          <a:prstGeom prst="rect">
            <a:avLst/>
          </a:prstGeom>
        </p:spPr>
      </p:pic>
      <p:sp>
        <p:nvSpPr>
          <p:cNvPr id="5" name="Rectangle: Rounded Corners 4">
            <a:extLst>
              <a:ext uri="{FF2B5EF4-FFF2-40B4-BE49-F238E27FC236}">
                <a16:creationId xmlns:a16="http://schemas.microsoft.com/office/drawing/2014/main" id="{3A0BE209-8250-4F94-961B-8F7D6A70BF27}"/>
              </a:ext>
            </a:extLst>
          </p:cNvPr>
          <p:cNvSpPr/>
          <p:nvPr/>
        </p:nvSpPr>
        <p:spPr bwMode="auto">
          <a:xfrm>
            <a:off x="5981700" y="3005447"/>
            <a:ext cx="1936173" cy="686284"/>
          </a:xfrm>
          <a:prstGeom prst="roundRect">
            <a:avLst/>
          </a:prstGeom>
          <a:noFill/>
          <a:ln w="12700"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CA" sz="1000" b="0" i="0" u="none" strike="noStrike" cap="none" normalizeH="0" baseline="0">
              <a:ln>
                <a:noFill/>
              </a:ln>
              <a:solidFill>
                <a:schemeClr val="tx1"/>
              </a:solidFill>
              <a:effectLst/>
              <a:latin typeface="Garamond" pitchFamily="-110" charset="0"/>
            </a:endParaRPr>
          </a:p>
        </p:txBody>
      </p:sp>
    </p:spTree>
    <p:extLst>
      <p:ext uri="{BB962C8B-B14F-4D97-AF65-F5344CB8AC3E}">
        <p14:creationId xmlns:p14="http://schemas.microsoft.com/office/powerpoint/2010/main" val="1223045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a:t>
            </a:r>
            <a:endParaRPr dirty="0"/>
          </a:p>
        </p:txBody>
      </p:sp>
      <p:sp>
        <p:nvSpPr>
          <p:cNvPr id="3" name="Content Placeholder 2"/>
          <p:cNvSpPr>
            <a:spLocks noGrp="1"/>
          </p:cNvSpPr>
          <p:nvPr>
            <p:ph idx="1"/>
          </p:nvPr>
        </p:nvSpPr>
        <p:spPr>
          <a:xfrm>
            <a:off x="247650" y="1253331"/>
            <a:ext cx="4819650" cy="6172199"/>
          </a:xfrm>
        </p:spPr>
        <p:txBody>
          <a:bodyPr/>
          <a:lstStyle/>
          <a:p>
            <a:r>
              <a:rPr lang="en-US" dirty="0"/>
              <a:t>Apply a development process</a:t>
            </a:r>
          </a:p>
          <a:p>
            <a:pPr lvl="1"/>
            <a:r>
              <a:rPr lang="en-US" dirty="0"/>
              <a:t>Roles and responsibilities</a:t>
            </a:r>
          </a:p>
          <a:p>
            <a:pPr lvl="1"/>
            <a:r>
              <a:rPr lang="en-US" dirty="0"/>
              <a:t>Testing, coding, etc.</a:t>
            </a:r>
          </a:p>
          <a:p>
            <a:r>
              <a:rPr lang="en-US" dirty="0"/>
              <a:t>Define the methodology</a:t>
            </a:r>
          </a:p>
          <a:p>
            <a:pPr lvl="1"/>
            <a:r>
              <a:rPr lang="en-US" dirty="0"/>
              <a:t>Agile/Scrum, etc.</a:t>
            </a:r>
          </a:p>
          <a:p>
            <a:pPr lvl="1"/>
            <a:r>
              <a:rPr lang="en-US" dirty="0"/>
              <a:t>Code, build, test </a:t>
            </a:r>
          </a:p>
          <a:p>
            <a:r>
              <a:rPr lang="en-US" dirty="0"/>
              <a:t>Identify new security issues as they arise during construction</a:t>
            </a:r>
          </a:p>
          <a:p>
            <a:endParaRPr dirty="0"/>
          </a:p>
          <a:p>
            <a:endParaRPr dirty="0"/>
          </a:p>
          <a:p>
            <a:endParaRPr dirty="0"/>
          </a:p>
          <a:p>
            <a:endParaRPr dirty="0"/>
          </a:p>
          <a:p>
            <a:endParaRPr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6" name="Content Placeholder 14" descr="Text&#10;&#10;Description automatically generated">
            <a:extLst>
              <a:ext uri="{FF2B5EF4-FFF2-40B4-BE49-F238E27FC236}">
                <a16:creationId xmlns:a16="http://schemas.microsoft.com/office/drawing/2014/main" id="{0B56B4B9-A820-4A35-9C39-AEB2803E3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900" y="1786731"/>
            <a:ext cx="3976591" cy="4351338"/>
          </a:xfrm>
          <a:prstGeom prst="rect">
            <a:avLst/>
          </a:prstGeom>
        </p:spPr>
      </p:pic>
      <p:sp>
        <p:nvSpPr>
          <p:cNvPr id="5" name="Rectangle: Rounded Corners 4">
            <a:extLst>
              <a:ext uri="{FF2B5EF4-FFF2-40B4-BE49-F238E27FC236}">
                <a16:creationId xmlns:a16="http://schemas.microsoft.com/office/drawing/2014/main" id="{3A0BE209-8250-4F94-961B-8F7D6A70BF27}"/>
              </a:ext>
            </a:extLst>
          </p:cNvPr>
          <p:cNvSpPr/>
          <p:nvPr/>
        </p:nvSpPr>
        <p:spPr bwMode="auto">
          <a:xfrm>
            <a:off x="6316108" y="3619258"/>
            <a:ext cx="1936173" cy="686284"/>
          </a:xfrm>
          <a:prstGeom prst="roundRect">
            <a:avLst/>
          </a:prstGeom>
          <a:noFill/>
          <a:ln w="12700"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CA" sz="1000" b="0" i="0" u="none" strike="noStrike" cap="none" normalizeH="0" baseline="0">
              <a:ln>
                <a:noFill/>
              </a:ln>
              <a:solidFill>
                <a:schemeClr val="tx1"/>
              </a:solidFill>
              <a:effectLst/>
              <a:latin typeface="Garamond" pitchFamily="-110" charset="0"/>
            </a:endParaRPr>
          </a:p>
        </p:txBody>
      </p:sp>
    </p:spTree>
    <p:extLst>
      <p:ext uri="{BB962C8B-B14F-4D97-AF65-F5344CB8AC3E}">
        <p14:creationId xmlns:p14="http://schemas.microsoft.com/office/powerpoint/2010/main" val="387278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endParaRPr dirty="0"/>
          </a:p>
        </p:txBody>
      </p:sp>
      <p:sp>
        <p:nvSpPr>
          <p:cNvPr id="3" name="Content Placeholder 2"/>
          <p:cNvSpPr>
            <a:spLocks noGrp="1"/>
          </p:cNvSpPr>
          <p:nvPr>
            <p:ph idx="1"/>
          </p:nvPr>
        </p:nvSpPr>
        <p:spPr>
          <a:xfrm>
            <a:off x="247650" y="1253331"/>
            <a:ext cx="4819650" cy="6172199"/>
          </a:xfrm>
        </p:spPr>
        <p:txBody>
          <a:bodyPr/>
          <a:lstStyle/>
          <a:p>
            <a:r>
              <a:rPr lang="en-US" dirty="0"/>
              <a:t>Get the application into production</a:t>
            </a:r>
          </a:p>
          <a:p>
            <a:pPr lvl="1"/>
            <a:r>
              <a:rPr lang="en-US" dirty="0"/>
              <a:t>Roll out logistics</a:t>
            </a:r>
          </a:p>
          <a:p>
            <a:pPr lvl="1"/>
            <a:r>
              <a:rPr lang="en-US" dirty="0"/>
              <a:t>Continuous Deployment?</a:t>
            </a:r>
          </a:p>
          <a:p>
            <a:r>
              <a:rPr lang="en-US" dirty="0"/>
              <a:t>Beta test and acceptance test</a:t>
            </a:r>
          </a:p>
          <a:p>
            <a:r>
              <a:rPr lang="en-US" dirty="0"/>
              <a:t>Transition existing operations to the deployed app</a:t>
            </a:r>
          </a:p>
          <a:p>
            <a:r>
              <a:rPr lang="en-US" dirty="0"/>
              <a:t>Various deployment strategies can be used</a:t>
            </a:r>
          </a:p>
          <a:p>
            <a:pPr lvl="1"/>
            <a:r>
              <a:rPr lang="en-US" dirty="0"/>
              <a:t>Green/Blue</a:t>
            </a:r>
          </a:p>
          <a:p>
            <a:pPr lvl="1"/>
            <a:r>
              <a:rPr lang="en-US" dirty="0"/>
              <a:t>Canary, etc.</a:t>
            </a:r>
          </a:p>
          <a:p>
            <a:r>
              <a:rPr lang="en-US" dirty="0"/>
              <a:t>Goal is to ensure a successful transition to the application</a:t>
            </a:r>
          </a:p>
          <a:p>
            <a:pPr marL="404813" lvl="1" indent="0">
              <a:buNone/>
            </a:pPr>
            <a:endParaRPr lang="en-US" dirty="0"/>
          </a:p>
          <a:p>
            <a:endParaRPr dirty="0"/>
          </a:p>
          <a:p>
            <a:pPr lvl="2"/>
            <a:endParaRPr dirty="0"/>
          </a:p>
          <a:p>
            <a:endParaRPr dirty="0"/>
          </a:p>
          <a:p>
            <a:endParaRPr dirty="0"/>
          </a:p>
          <a:p>
            <a:endParaRPr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6" name="Content Placeholder 14" descr="Text&#10;&#10;Description automatically generated">
            <a:extLst>
              <a:ext uri="{FF2B5EF4-FFF2-40B4-BE49-F238E27FC236}">
                <a16:creationId xmlns:a16="http://schemas.microsoft.com/office/drawing/2014/main" id="{0B56B4B9-A820-4A35-9C39-AEB2803E3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900" y="1786731"/>
            <a:ext cx="3976591" cy="4351338"/>
          </a:xfrm>
          <a:prstGeom prst="rect">
            <a:avLst/>
          </a:prstGeom>
        </p:spPr>
      </p:pic>
      <p:sp>
        <p:nvSpPr>
          <p:cNvPr id="5" name="Rectangle: Rounded Corners 4">
            <a:extLst>
              <a:ext uri="{FF2B5EF4-FFF2-40B4-BE49-F238E27FC236}">
                <a16:creationId xmlns:a16="http://schemas.microsoft.com/office/drawing/2014/main" id="{3A0BE209-8250-4F94-961B-8F7D6A70BF27}"/>
              </a:ext>
            </a:extLst>
          </p:cNvPr>
          <p:cNvSpPr/>
          <p:nvPr/>
        </p:nvSpPr>
        <p:spPr bwMode="auto">
          <a:xfrm>
            <a:off x="6591300" y="4148931"/>
            <a:ext cx="1936173" cy="686284"/>
          </a:xfrm>
          <a:prstGeom prst="roundRect">
            <a:avLst/>
          </a:prstGeom>
          <a:noFill/>
          <a:ln w="12700"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CA" sz="1000" b="0" i="0" u="none" strike="noStrike" cap="none" normalizeH="0" baseline="0">
              <a:ln>
                <a:noFill/>
              </a:ln>
              <a:solidFill>
                <a:schemeClr val="tx1"/>
              </a:solidFill>
              <a:effectLst/>
              <a:latin typeface="Garamond" pitchFamily="-110" charset="0"/>
            </a:endParaRPr>
          </a:p>
        </p:txBody>
      </p:sp>
    </p:spTree>
    <p:extLst>
      <p:ext uri="{BB962C8B-B14F-4D97-AF65-F5344CB8AC3E}">
        <p14:creationId xmlns:p14="http://schemas.microsoft.com/office/powerpoint/2010/main" val="3351246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Production</a:t>
            </a:r>
            <a:endParaRPr dirty="0"/>
          </a:p>
        </p:txBody>
      </p:sp>
      <p:sp>
        <p:nvSpPr>
          <p:cNvPr id="3" name="Content Placeholder 2"/>
          <p:cNvSpPr>
            <a:spLocks noGrp="1"/>
          </p:cNvSpPr>
          <p:nvPr>
            <p:ph idx="1"/>
          </p:nvPr>
        </p:nvSpPr>
        <p:spPr>
          <a:xfrm>
            <a:off x="247650" y="1253331"/>
            <a:ext cx="4819650" cy="6172199"/>
          </a:xfrm>
        </p:spPr>
        <p:txBody>
          <a:bodyPr/>
          <a:lstStyle/>
          <a:p>
            <a:r>
              <a:rPr lang="en-US" dirty="0"/>
              <a:t>Monitor performance</a:t>
            </a:r>
          </a:p>
          <a:p>
            <a:pPr lvl="1"/>
            <a:r>
              <a:rPr lang="en-US" dirty="0"/>
              <a:t>Manage changing requirements</a:t>
            </a:r>
          </a:p>
          <a:p>
            <a:pPr lvl="1"/>
            <a:r>
              <a:rPr lang="en-US" dirty="0"/>
              <a:t>Collect data for future development</a:t>
            </a:r>
          </a:p>
          <a:p>
            <a:pPr lvl="1"/>
            <a:r>
              <a:rPr lang="en-US" dirty="0"/>
              <a:t>Evaluate service level agreements</a:t>
            </a:r>
          </a:p>
          <a:p>
            <a:r>
              <a:rPr lang="en-US" dirty="0"/>
              <a:t>Look for “gotchas” in the real world</a:t>
            </a:r>
          </a:p>
          <a:p>
            <a:r>
              <a:rPr lang="en-US" dirty="0"/>
              <a:t>Identify new or emerging security threats</a:t>
            </a:r>
          </a:p>
          <a:p>
            <a:pPr lvl="1"/>
            <a:r>
              <a:rPr lang="en-US" dirty="0"/>
              <a:t>Exploits may be developed after deployment</a:t>
            </a:r>
          </a:p>
          <a:p>
            <a:pPr lvl="1"/>
            <a:r>
              <a:rPr lang="en-US" dirty="0"/>
              <a:t>Want to avoid 0-day exploits by getting patches and mitigations rolled out ASAP</a:t>
            </a:r>
          </a:p>
          <a:p>
            <a:endParaRPr dirty="0"/>
          </a:p>
          <a:p>
            <a:endParaRPr dirty="0"/>
          </a:p>
          <a:p>
            <a:endParaRPr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6" name="Content Placeholder 14" descr="Text&#10;&#10;Description automatically generated">
            <a:extLst>
              <a:ext uri="{FF2B5EF4-FFF2-40B4-BE49-F238E27FC236}">
                <a16:creationId xmlns:a16="http://schemas.microsoft.com/office/drawing/2014/main" id="{0B56B4B9-A820-4A35-9C39-AEB2803E3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900" y="1786731"/>
            <a:ext cx="3976591" cy="4351338"/>
          </a:xfrm>
          <a:prstGeom prst="rect">
            <a:avLst/>
          </a:prstGeom>
        </p:spPr>
      </p:pic>
      <p:sp>
        <p:nvSpPr>
          <p:cNvPr id="5" name="Rectangle: Rounded Corners 4">
            <a:extLst>
              <a:ext uri="{FF2B5EF4-FFF2-40B4-BE49-F238E27FC236}">
                <a16:creationId xmlns:a16="http://schemas.microsoft.com/office/drawing/2014/main" id="{3A0BE209-8250-4F94-961B-8F7D6A70BF27}"/>
              </a:ext>
            </a:extLst>
          </p:cNvPr>
          <p:cNvSpPr/>
          <p:nvPr/>
        </p:nvSpPr>
        <p:spPr bwMode="auto">
          <a:xfrm>
            <a:off x="6896100" y="4834731"/>
            <a:ext cx="1936173" cy="686284"/>
          </a:xfrm>
          <a:prstGeom prst="roundRect">
            <a:avLst/>
          </a:prstGeom>
          <a:noFill/>
          <a:ln w="12700"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CA" sz="1000" b="0" i="0" u="none" strike="noStrike" cap="none" normalizeH="0" baseline="0">
              <a:ln>
                <a:noFill/>
              </a:ln>
              <a:solidFill>
                <a:schemeClr val="tx1"/>
              </a:solidFill>
              <a:effectLst/>
              <a:latin typeface="Garamond" pitchFamily="-110" charset="0"/>
            </a:endParaRPr>
          </a:p>
        </p:txBody>
      </p:sp>
    </p:spTree>
    <p:extLst>
      <p:ext uri="{BB962C8B-B14F-4D97-AF65-F5344CB8AC3E}">
        <p14:creationId xmlns:p14="http://schemas.microsoft.com/office/powerpoint/2010/main" val="324649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Retirement</a:t>
            </a:r>
            <a:endParaRPr dirty="0"/>
          </a:p>
        </p:txBody>
      </p:sp>
      <p:sp>
        <p:nvSpPr>
          <p:cNvPr id="3" name="Content Placeholder 2"/>
          <p:cNvSpPr>
            <a:spLocks noGrp="1"/>
          </p:cNvSpPr>
          <p:nvPr>
            <p:ph idx="1"/>
          </p:nvPr>
        </p:nvSpPr>
        <p:spPr>
          <a:xfrm>
            <a:off x="247650" y="1253331"/>
            <a:ext cx="4819650" cy="6172199"/>
          </a:xfrm>
        </p:spPr>
        <p:txBody>
          <a:bodyPr/>
          <a:lstStyle/>
          <a:p>
            <a:r>
              <a:rPr lang="en-US" dirty="0"/>
              <a:t>How do we take the application out of production?</a:t>
            </a:r>
          </a:p>
          <a:p>
            <a:pPr lvl="1"/>
            <a:r>
              <a:rPr lang="en-US" dirty="0"/>
              <a:t>What are the implications for other systems that interact with our application?</a:t>
            </a:r>
          </a:p>
          <a:p>
            <a:r>
              <a:rPr lang="en-US" dirty="0"/>
              <a:t>How do we transition users to the application’s replacement?</a:t>
            </a:r>
          </a:p>
          <a:p>
            <a:r>
              <a:rPr lang="en-US" dirty="0"/>
              <a:t>Ensure that once the application is removed, there are no security holes left behind</a:t>
            </a:r>
          </a:p>
          <a:p>
            <a:endParaRPr dirty="0"/>
          </a:p>
          <a:p>
            <a:endParaRPr dirty="0"/>
          </a:p>
          <a:p>
            <a:endParaRPr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6" name="Content Placeholder 14" descr="Text&#10;&#10;Description automatically generated">
            <a:extLst>
              <a:ext uri="{FF2B5EF4-FFF2-40B4-BE49-F238E27FC236}">
                <a16:creationId xmlns:a16="http://schemas.microsoft.com/office/drawing/2014/main" id="{0B56B4B9-A820-4A35-9C39-AEB2803E3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900" y="1786731"/>
            <a:ext cx="3976591" cy="4351338"/>
          </a:xfrm>
          <a:prstGeom prst="rect">
            <a:avLst/>
          </a:prstGeom>
        </p:spPr>
      </p:pic>
      <p:sp>
        <p:nvSpPr>
          <p:cNvPr id="5" name="Rectangle: Rounded Corners 4">
            <a:extLst>
              <a:ext uri="{FF2B5EF4-FFF2-40B4-BE49-F238E27FC236}">
                <a16:creationId xmlns:a16="http://schemas.microsoft.com/office/drawing/2014/main" id="{3A0BE209-8250-4F94-961B-8F7D6A70BF27}"/>
              </a:ext>
            </a:extLst>
          </p:cNvPr>
          <p:cNvSpPr/>
          <p:nvPr/>
        </p:nvSpPr>
        <p:spPr bwMode="auto">
          <a:xfrm>
            <a:off x="7284195" y="5451785"/>
            <a:ext cx="1936173" cy="686284"/>
          </a:xfrm>
          <a:prstGeom prst="roundRect">
            <a:avLst/>
          </a:prstGeom>
          <a:noFill/>
          <a:ln w="12700"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CA" sz="1000" b="0" i="0" u="none" strike="noStrike" cap="none" normalizeH="0" baseline="0">
              <a:ln>
                <a:noFill/>
              </a:ln>
              <a:solidFill>
                <a:schemeClr val="tx1"/>
              </a:solidFill>
              <a:effectLst/>
              <a:latin typeface="Garamond" pitchFamily="-110" charset="0"/>
            </a:endParaRPr>
          </a:p>
        </p:txBody>
      </p:sp>
    </p:spTree>
    <p:extLst>
      <p:ext uri="{BB962C8B-B14F-4D97-AF65-F5344CB8AC3E}">
        <p14:creationId xmlns:p14="http://schemas.microsoft.com/office/powerpoint/2010/main" val="4282254800"/>
      </p:ext>
    </p:extLst>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378835</TotalTime>
  <Words>2738</Words>
  <Application>Microsoft Office PowerPoint</Application>
  <PresentationFormat>Custom</PresentationFormat>
  <Paragraphs>385</Paragraphs>
  <Slides>37</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Arial Bold</vt:lpstr>
      <vt:lpstr>Garamond</vt:lpstr>
      <vt:lpstr>Liberation Sans</vt:lpstr>
      <vt:lpstr>Monotype Sorts</vt:lpstr>
      <vt:lpstr>Times New Roman</vt:lpstr>
      <vt:lpstr>Verdana</vt:lpstr>
      <vt:lpstr>Wingdings</vt:lpstr>
      <vt:lpstr>LPc_New</vt:lpstr>
      <vt:lpstr>System Lifecycles and SDLCs</vt:lpstr>
      <vt:lpstr>The Engineering Process</vt:lpstr>
      <vt:lpstr>Requirements</vt:lpstr>
      <vt:lpstr>Analysis</vt:lpstr>
      <vt:lpstr>Design</vt:lpstr>
      <vt:lpstr>Construction</vt:lpstr>
      <vt:lpstr>Deployment</vt:lpstr>
      <vt:lpstr>Production</vt:lpstr>
      <vt:lpstr>Retirement</vt:lpstr>
      <vt:lpstr>System Lifecycles and SDLCs</vt:lpstr>
      <vt:lpstr>System Lifecycle Management</vt:lpstr>
      <vt:lpstr>System Lifecycle Management</vt:lpstr>
      <vt:lpstr>System Lifecycle Management</vt:lpstr>
      <vt:lpstr>Governance</vt:lpstr>
      <vt:lpstr>Development</vt:lpstr>
      <vt:lpstr>Development - Waterfall</vt:lpstr>
      <vt:lpstr>Development - Agile</vt:lpstr>
      <vt:lpstr>Development – Continuous Deliver</vt:lpstr>
      <vt:lpstr>Operations</vt:lpstr>
      <vt:lpstr>System Lifecycles and SDLCs</vt:lpstr>
      <vt:lpstr>SDLC</vt:lpstr>
      <vt:lpstr>SDLC Types</vt:lpstr>
      <vt:lpstr>Predictive Processes</vt:lpstr>
      <vt:lpstr>Adaptive Processes</vt:lpstr>
      <vt:lpstr>Iterative Processes</vt:lpstr>
      <vt:lpstr>Non-Agile Adaptive SDLCs</vt:lpstr>
      <vt:lpstr>The Specification</vt:lpstr>
      <vt:lpstr>Test, Test and Test Again</vt:lpstr>
      <vt:lpstr>IEEE Best Practices for Specs</vt:lpstr>
      <vt:lpstr>System Lifecycles and SDLCs</vt:lpstr>
      <vt:lpstr>The Rise of DevOps</vt:lpstr>
      <vt:lpstr>Why IaC?</vt:lpstr>
      <vt:lpstr>Why IaC?</vt:lpstr>
      <vt:lpstr>DevSecOps</vt:lpstr>
      <vt:lpstr>DevSecOps Advantages</vt:lpstr>
      <vt:lpstr>DevSecOps Advantages</vt:lpstr>
      <vt:lpstr>DevSecOps Best Practices</vt:lpstr>
    </vt:vector>
  </TitlesOfParts>
  <Company>Elephant Scale LLC &amp; LearningPatterns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Rod Davison</cp:lastModifiedBy>
  <cp:revision>4208</cp:revision>
  <cp:lastPrinted>2010-01-03T02:41:41Z</cp:lastPrinted>
  <dcterms:created xsi:type="dcterms:W3CDTF">2010-07-13T15:22:01Z</dcterms:created>
  <dcterms:modified xsi:type="dcterms:W3CDTF">2021-11-01T12:37:22Z</dcterms:modified>
</cp:coreProperties>
</file>