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2"/>
  </p:notesMasterIdLst>
  <p:handoutMasterIdLst>
    <p:handoutMasterId r:id="rId3"/>
  </p:handout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309" r:id="rId62"/>
    <p:sldId id="310" r:id="rId63"/>
    <p:sldId id="311" r:id="rId64"/>
    <p:sldId id="312" r:id="rId65"/>
    <p:sldId id="313" r:id="rId66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82" d="100"/>
          <a:sy n="82" d="100"/>
        </p:scale>
        <p:origin x="2920" y="176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Relationship Id="rId43" Type="http://schemas.openxmlformats.org/officeDocument/2006/relationships/slide" Target="slides/slide35.xml"/><Relationship Id="rId44" Type="http://schemas.openxmlformats.org/officeDocument/2006/relationships/slide" Target="slides/slide36.xml"/><Relationship Id="rId45" Type="http://schemas.openxmlformats.org/officeDocument/2006/relationships/slide" Target="slides/slide37.xml"/><Relationship Id="rId46" Type="http://schemas.openxmlformats.org/officeDocument/2006/relationships/slide" Target="slides/slide38.xml"/><Relationship Id="rId47" Type="http://schemas.openxmlformats.org/officeDocument/2006/relationships/slide" Target="slides/slide39.xml"/><Relationship Id="rId48" Type="http://schemas.openxmlformats.org/officeDocument/2006/relationships/slide" Target="slides/slide40.xml"/><Relationship Id="rId49" Type="http://schemas.openxmlformats.org/officeDocument/2006/relationships/slide" Target="slides/slide41.xml"/><Relationship Id="rId50" Type="http://schemas.openxmlformats.org/officeDocument/2006/relationships/slide" Target="slides/slide42.xml"/><Relationship Id="rId51" Type="http://schemas.openxmlformats.org/officeDocument/2006/relationships/slide" Target="slides/slide43.xml"/><Relationship Id="rId52" Type="http://schemas.openxmlformats.org/officeDocument/2006/relationships/slide" Target="slides/slide44.xml"/><Relationship Id="rId53" Type="http://schemas.openxmlformats.org/officeDocument/2006/relationships/slide" Target="slides/slide45.xml"/><Relationship Id="rId54" Type="http://schemas.openxmlformats.org/officeDocument/2006/relationships/slide" Target="slides/slide46.xml"/><Relationship Id="rId55" Type="http://schemas.openxmlformats.org/officeDocument/2006/relationships/slide" Target="slides/slide47.xml"/><Relationship Id="rId56" Type="http://schemas.openxmlformats.org/officeDocument/2006/relationships/slide" Target="slides/slide48.xml"/><Relationship Id="rId57" Type="http://schemas.openxmlformats.org/officeDocument/2006/relationships/slide" Target="slides/slide49.xml"/><Relationship Id="rId58" Type="http://schemas.openxmlformats.org/officeDocument/2006/relationships/slide" Target="slides/slide50.xml"/><Relationship Id="rId59" Type="http://schemas.openxmlformats.org/officeDocument/2006/relationships/slide" Target="slides/slide51.xml"/><Relationship Id="rId60" Type="http://schemas.openxmlformats.org/officeDocument/2006/relationships/slide" Target="slides/slide52.xml"/><Relationship Id="rId61" Type="http://schemas.openxmlformats.org/officeDocument/2006/relationships/slide" Target="slides/slide53.xml"/><Relationship Id="rId62" Type="http://schemas.openxmlformats.org/officeDocument/2006/relationships/slide" Target="slides/slide54.xml"/><Relationship Id="rId63" Type="http://schemas.openxmlformats.org/officeDocument/2006/relationships/slide" Target="slides/slide55.xml"/><Relationship Id="rId64" Type="http://schemas.openxmlformats.org/officeDocument/2006/relationships/slide" Target="slides/slide56.xml"/><Relationship Id="rId65" Type="http://schemas.openxmlformats.org/officeDocument/2006/relationships/slide" Target="slides/slide57.xml"/><Relationship Id="rId66" Type="http://schemas.openxmlformats.org/officeDocument/2006/relationships/slide" Target="slides/slide58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000"/>
            </a:pPr>
            <a:r>
              <a:t>Denial of Service (DoS)</a:t>
            </a:r>
          </a:p>
          <a:p>
            <a:r>
              <a:t>Input Validation</a:t>
            </a:r>
          </a:p>
          <a:p>
            <a:r>
              <a:t>Mutability</a:t>
            </a:r>
          </a:p>
          <a:p>
            <a:r>
              <a:t>Variable Scope</a:t>
            </a:r>
          </a:p>
          <a:p>
            <a:r>
              <a:t>Thread Safety</a:t>
            </a:r>
          </a:p>
          <a:p>
            <a:r>
              <a:t>Exception Handling</a:t>
            </a:r>
          </a:p>
          <a:p>
            <a:r>
              <a:t>Role-Based Authentication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Java Secure Coding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Validate All Inputs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Inpute Sources:</a:t>
            </a:r>
          </a:p>
          <a:p>
            <a:pPr lvl="1"/>
            <a:r>
              <a:t> Method Arguments</a:t>
            </a:r>
          </a:p>
          <a:p>
            <a:pPr lvl="1"/>
            <a:r>
              <a:t> External Streams</a:t>
            </a:r>
          </a:p>
          <a:p>
            <a:r>
              <a:t> If from untrusted sources, validate it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Validate Output From Objects As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Example:</a:t>
            </a:r>
            <a:r>
              <a:rPr>
                <a:latin typeface="Courier New"/>
              </a:rPr>
              <a:t> Class</a:t>
            </a:r>
            <a:r>
              <a:t> object returned by</a:t>
            </a:r>
            <a:r>
              <a:rPr>
                <a:latin typeface="Courier New"/>
              </a:rPr>
              <a:t> ClassLoaders</a:t>
            </a:r>
          </a:p>
          <a:p>
            <a:r>
              <a:t> ClassLoader instances which</a:t>
            </a:r>
          </a:p>
          <a:p>
            <a:pPr lvl="1"/>
            <a:r>
              <a:t> get passed as arguments</a:t>
            </a:r>
          </a:p>
          <a:p>
            <a:pPr lvl="1"/>
            <a:r>
              <a:t> or are set in</a:t>
            </a:r>
            <a:r>
              <a:rPr>
                <a:latin typeface="Courier New"/>
              </a:rPr>
              <a:t> Thread</a:t>
            </a:r>
            <a:r>
              <a:t> context can be controled by attacker</a:t>
            </a:r>
          </a:p>
          <a:p>
            <a:r>
              <a:t> So, don't make many assumptions when calling this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Define Wrappers Around Native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Java code unlike native methods is secure, so :</a:t>
            </a:r>
          </a:p>
          <a:p>
            <a:pPr lvl="1"/>
            <a:r>
              <a:t> Do not make a native method public</a:t>
            </a:r>
          </a:p>
          <a:p>
            <a:pPr lvl="1"/>
            <a:r>
              <a:t> Instead expose the functionality through a public java-based wrapper method</a:t>
            </a:r>
          </a:p>
          <a:p>
            <a:pPr lvl="1"/>
            <a:r>
              <a:t> Example: Next slide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of Wrapper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8915400" cy="594045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What is DoS?</a:t>
            </a:r>
          </a:p>
          <a:p>
            <a:pPr lvl="1"/>
            <a:r>
              <a:t> (in the context of security)</a:t>
            </a:r>
          </a:p>
          <a:p>
            <a:r>
              <a:t> What areas of Java SE can be attacked?</a:t>
            </a:r>
          </a:p>
          <a:p>
            <a:r>
              <a:t> What are the defences against DoS?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Input validation:</a:t>
            </a:r>
          </a:p>
          <a:p>
            <a:pPr lvl="1"/>
            <a:r>
              <a:t> Overview: A Java code to set Boiler temperature using JNI implementation</a:t>
            </a:r>
          </a:p>
          <a:p>
            <a:pPr lvl="1"/>
            <a:r>
              <a:t> Requirements: Linux, JDK 64bit, gcc compiler 64-bit</a:t>
            </a:r>
          </a:p>
          <a:p>
            <a:pPr lvl="1"/>
            <a:r>
              <a:t> Approximate time: 60 minutes</a:t>
            </a:r>
          </a:p>
          <a:p>
            <a:pPr lvl="1"/>
            <a:r>
              <a:t> Instructions: labs/java-security-validation/labs/input_validation.md</a:t>
            </a:r>
          </a:p>
          <a:p>
            <a:pPr lvl="1"/>
            <a:r>
              <a:t> https://github.com/elephantscale/secure-coding-labs/blob/main/java_security_validation/labs/input_validation.md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000"/>
            </a:pPr>
            <a:r>
              <a:t>Denial of Service (DoS)
</a:t>
            </a:r>
            <a:r>
              <a:t>Input Validation
</a:t>
            </a:r>
            <a:r>
              <a:rPr b="1"/>
              <a:t>Mutability
</a:t>
            </a:r>
            <a:r>
              <a:t>Variable Scope
</a:t>
            </a:r>
            <a:r>
              <a:t>Thread Safety
</a:t>
            </a:r>
            <a:r>
              <a:t>Exception Handling
</a:t>
            </a:r>
            <a:r>
              <a:t>Role-Based Authentication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Mutability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Mutable object: it is possible to change the state and fields after creation</a:t>
            </a:r>
          </a:p>
          <a:p>
            <a:r>
              <a:t> Immutable object: you cannot change anything after creation</a:t>
            </a:r>
          </a:p>
          <a:p>
            <a:r>
              <a:t> Most classes are created as mutable</a:t>
            </a:r>
          </a:p>
          <a:p>
            <a:r>
              <a:t> Mutable classes may result in a variety of security issues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Create Mutable and Immutable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6654800" cy="53213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Immutability In Value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Should not be subclassable</a:t>
            </a:r>
          </a:p>
          <a:p>
            <a:r>
              <a:t> Hiding constructors helps more flexibility in creation of instances</a:t>
            </a:r>
          </a:p>
          <a:p>
            <a:r>
              <a:t> Is a protection against mutable inputs and outputs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We Will 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Denial of Service (DoS)</a:t>
            </a:r>
          </a:p>
          <a:p>
            <a:r>
              <a:t> Input Validation</a:t>
            </a:r>
          </a:p>
          <a:p>
            <a:r>
              <a:t> Mutability</a:t>
            </a:r>
          </a:p>
          <a:p>
            <a:r>
              <a:t> Variable Scopes</a:t>
            </a:r>
          </a:p>
          <a:p>
            <a:r>
              <a:t> Thread Safety</a:t>
            </a:r>
          </a:p>
          <a:p>
            <a:r>
              <a:t> Exception Handling</a:t>
            </a:r>
          </a:p>
          <a:p>
            <a:r>
              <a:t> Role-Based Authentication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Copy Mutable Output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Example of copying a trusted mutable object:</a:t>
            </a:r>
          </a:p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8636000" cy="21209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Copies of Mutable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Mutable objects can be changed during and after execution of the method or constructor call</a:t>
            </a:r>
          </a:p>
          <a:p>
            <a:r>
              <a:t> Types which are subclassed can behave incorrectly</a:t>
            </a:r>
          </a:p>
          <a:p>
            <a:r>
              <a:t> Following example creates a copy of mutable object, calls a copy constructor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Copy of Mutable as Subclass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8788400" cy="26543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Support Copy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Let it be possible creating safe copy</a:t>
            </a:r>
          </a:p>
          <a:p>
            <a:r>
              <a:t> Static creation method, a copy constructor and public copy method for final classes may help in this regard</a:t>
            </a:r>
          </a:p>
          <a:p>
            <a:r>
              <a:t> Do not use</a:t>
            </a:r>
            <a:r>
              <a:rPr>
                <a:latin typeface="Courier New"/>
              </a:rPr>
              <a:t> java.lang.Cloneable</a:t>
            </a:r>
            <a:r>
              <a:t> mechanism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Overridable Identity Equality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Overridable methods sometimes behave strange</a:t>
            </a:r>
          </a:p>
          <a:p>
            <a:r>
              <a:t> You may get</a:t>
            </a:r>
            <a:r>
              <a:rPr>
                <a:latin typeface="Courier New"/>
              </a:rPr>
              <a:t> True</a:t>
            </a:r>
            <a:r>
              <a:t> value from two different objects by</a:t>
            </a:r>
            <a:r>
              <a:rPr>
                <a:latin typeface="Courier New"/>
              </a:rPr>
              <a:t> Object.equal</a:t>
            </a:r>
          </a:p>
          <a:p>
            <a:r>
              <a:t> Example: When using key in a</a:t>
            </a:r>
            <a:r>
              <a:rPr>
                <a:latin typeface="Courier New"/>
              </a:rPr>
              <a:t> Map</a:t>
            </a:r>
            <a:r>
              <a:t> , an object may be able to pass itself off as a different object that it should not have access to</a:t>
            </a:r>
          </a:p>
          <a:p>
            <a:r>
              <a:t> Solution: If possible collection implementation that enforces identity equality like</a:t>
            </a:r>
            <a:r>
              <a:rPr>
                <a:latin typeface="Courier New"/>
              </a:rPr>
              <a:t> IdentityHashMap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Collection Implementation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0552"/>
            <a:ext cx="9372600" cy="194767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Package Private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If such a collection is not available: Package private key helps</a:t>
            </a:r>
          </a:p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0784"/>
            <a:ext cx="9372600" cy="555955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Input to Untrusted Object As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Previous instructions on output objects are applicable when passed to untrusted objects</a:t>
            </a:r>
          </a:p>
          <a:p>
            <a:r>
              <a:t> Apply proper copying</a:t>
            </a:r>
          </a:p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3200"/>
            <a:ext cx="9372600" cy="170078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Output From Untrusted Objects As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Previous instructions on input objects are applicable when returned from untrusted objects</a:t>
            </a:r>
          </a:p>
          <a:p>
            <a:r>
              <a:t> Apply proper copying and validation</a:t>
            </a:r>
          </a:p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6352"/>
            <a:ext cx="9372600" cy="2670048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Wrapper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If you need public access to a internal state of calss declaring a private field and enabling access via public wrapper method would help</a:t>
            </a:r>
          </a:p>
          <a:p>
            <a:r>
              <a:t> If you need access from sublclsses declaring a private field and enabling access via protected wrapper method is a good idea</a:t>
            </a:r>
          </a:p>
          <a:p>
            <a:r>
              <a:t> Wrapper methods enable us validate input before setting a new value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000"/>
            </a:pPr>
            <a:r>
              <a:rPr b="1"/>
              <a:t>Denial of Service (DoS)
</a:t>
            </a:r>
            <a:r>
              <a:t>Input Validation
</a:t>
            </a:r>
            <a:r>
              <a:t>Mutability
</a:t>
            </a:r>
            <a:r>
              <a:t>Variable Scope
</a:t>
            </a:r>
            <a:r>
              <a:t>Thread Safety
</a:t>
            </a:r>
            <a:r>
              <a:t>Exception Handling
</a:t>
            </a:r>
            <a:r>
              <a:t>Role-Based Authentication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Denial of Service (DoS)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of Wrapped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8992"/>
            <a:ext cx="9372600" cy="5321808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Making Public Static Fields Final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7048"/>
            <a:ext cx="9372600" cy="1216152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Public Static Final Field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Only immutable and unmodifiable values should be stored in public static fields</a:t>
            </a:r>
          </a:p>
          <a:p>
            <a:r>
              <a:t> Following example shows prevention the list from being modified</a:t>
            </a:r>
          </a:p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00400"/>
            <a:ext cx="9372600" cy="1700784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000"/>
            </a:pPr>
            <a:r>
              <a:t>Denial of Service (DoS)
</a:t>
            </a:r>
            <a:r>
              <a:t>Input Validation
</a:t>
            </a:r>
            <a:r>
              <a:t>Mutability
</a:t>
            </a:r>
            <a:r>
              <a:rPr b="1"/>
              <a:t>Variable Scope
</a:t>
            </a:r>
            <a:r>
              <a:t>Thread Safety
</a:t>
            </a:r>
            <a:r>
              <a:t>Exception Handling
</a:t>
            </a:r>
            <a:r>
              <a:t>Role-Based Authentication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Variable Scope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 Level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Also called member variables</a:t>
            </a:r>
          </a:p>
          <a:p>
            <a:r>
              <a:t> Are declared inside the class but outside any function</a:t>
            </a:r>
          </a:p>
          <a:p>
            <a:r>
              <a:t> Can be access outside the class with these rules:</a:t>
            </a:r>
          </a:p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class_level_v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2231136"/>
            <a:ext cx="3686175" cy="244792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 Level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824" y="1673352"/>
            <a:ext cx="4837176" cy="2670048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 Level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Also called local variables</a:t>
            </a:r>
          </a:p>
          <a:p>
            <a:r>
              <a:t> Declared inside the method</a:t>
            </a:r>
          </a:p>
          <a:p>
            <a:r>
              <a:t> Only accessible inside the method</a:t>
            </a:r>
          </a:p>
          <a:p>
            <a:r>
              <a:t> When execution of the method finishes, they disapear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 Level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824" y="2130552"/>
            <a:ext cx="4800600" cy="2130552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Block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Also called Loop variables</a:t>
            </a:r>
          </a:p>
          <a:p>
            <a:r>
              <a:t> Are declared inside brackets</a:t>
            </a:r>
            <a:r>
              <a:rPr>
                <a:latin typeface="Courier New"/>
              </a:rPr>
              <a:t> {}</a:t>
            </a:r>
          </a:p>
          <a:p>
            <a:r>
              <a:t> Are valid only inside the bracket</a:t>
            </a:r>
          </a:p>
          <a:p>
            <a:r>
              <a:t> Example:</a:t>
            </a:r>
          </a:p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34056"/>
            <a:ext cx="9372600" cy="3392424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 Scopes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 discussion of scopes for methods</a:t>
            </a:r>
            <a:r>
              <a:t> follows the same guidelines as for variables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DoS Resources Attacked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Affects Resources</a:t>
            </a:r>
          </a:p>
          <a:p>
            <a:pPr lvl="1"/>
            <a:r>
              <a:t> CPU</a:t>
            </a:r>
          </a:p>
          <a:p>
            <a:pPr lvl="1"/>
            <a:r>
              <a:t> Memory</a:t>
            </a:r>
          </a:p>
          <a:p>
            <a:pPr lvl="1"/>
            <a:r>
              <a:t> Disk Space</a:t>
            </a:r>
          </a:p>
          <a:p>
            <a:pPr lvl="1"/>
            <a:r>
              <a:t> etc.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 Scopes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Public and package access</a:t>
            </a:r>
          </a:p>
          <a:p>
            <a:r>
              <a:t> Private class dosn't make sense</a:t>
            </a:r>
          </a:p>
          <a:p>
            <a:r>
              <a:t> Default modifier is package access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000"/>
            </a:pPr>
            <a:r>
              <a:t>Denial of Service (DoS)
</a:t>
            </a:r>
            <a:r>
              <a:t>Input Validation
</a:t>
            </a:r>
            <a:r>
              <a:t>Mutability
</a:t>
            </a:r>
            <a:r>
              <a:t>Variable Scope
</a:t>
            </a:r>
            <a:r>
              <a:rPr b="1"/>
              <a:t>Thread Safety
</a:t>
            </a:r>
            <a:r>
              <a:t>Exception Handling
</a:t>
            </a:r>
            <a:r>
              <a:t>Role-Based Authentication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Thread Safety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Many techniques provide secure threading</a:t>
            </a:r>
            <a:r>
              <a:t> some of them are:</a:t>
            </a:r>
          </a:p>
          <a:p>
            <a:pPr lvl="1"/>
            <a:r>
              <a:t> No state</a:t>
            </a:r>
          </a:p>
          <a:p>
            <a:pPr lvl="1"/>
            <a:r>
              <a:t> No shared state (one of the best ways)</a:t>
            </a:r>
          </a:p>
          <a:p>
            <a:pPr lvl="1"/>
            <a:r>
              <a:t> Message passing</a:t>
            </a:r>
          </a:p>
          <a:p>
            <a:pPr lvl="1"/>
            <a:r>
              <a:t> Immutable state</a:t>
            </a:r>
          </a:p>
          <a:p>
            <a:pPr lvl="1"/>
            <a:r>
              <a:t> Synchronized blocks</a:t>
            </a:r>
          </a:p>
          <a:p>
            <a:pPr lvl="1"/>
            <a:r>
              <a:t> Volatile fields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an instance or static variable may be used by multiple threads</a:t>
            </a:r>
          </a:p>
          <a:p>
            <a:r>
              <a:t> Avoid instance or static variables</a:t>
            </a:r>
          </a:p>
          <a:p>
            <a:r>
              <a:t> Example: (part of</a:t>
            </a:r>
            <a:r>
              <a:rPr>
                <a:latin typeface="Courier New"/>
              </a:rPr>
              <a:t> class.lang.Math</a:t>
            </a:r>
            <a:r>
              <a:t> )</a:t>
            </a:r>
          </a:p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8336"/>
            <a:ext cx="9372600" cy="3392424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 Shared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You cannot avoid state? At least don't share it</a:t>
            </a:r>
          </a:p>
          <a:p>
            <a:r>
              <a:t> One way is extending the thread class and adding an instance variable</a:t>
            </a:r>
          </a:p>
          <a:p>
            <a:r>
              <a:t> Pool and workQueue are local to a single worker thread in the example</a:t>
            </a:r>
          </a:p>
          <a:p>
            <a:r>
              <a:t> Example:</a:t>
            </a:r>
          </a:p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47872"/>
            <a:ext cx="8331200" cy="26543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Message Passing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You don't want to share the state? Let the threads communicate</a:t>
            </a:r>
          </a:p>
          <a:p>
            <a:r>
              <a:t> How? pass messages between them</a:t>
            </a:r>
          </a:p>
          <a:p>
            <a:r>
              <a:t> An example of sending a message with</a:t>
            </a:r>
            <a:r>
              <a:rPr>
                <a:latin typeface="Courier New"/>
              </a:rPr>
              <a:t> Akka</a:t>
            </a:r>
            <a:r>
              <a:t> framework:</a:t>
            </a:r>
          </a:p>
          <a:p/>
          <a:p>
            <a:r>
              <a:t> And receive a message:</a:t>
            </a:r>
          </a:p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660904"/>
            <a:ext cx="5586984" cy="493776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50208"/>
            <a:ext cx="9372600" cy="2907792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Immutable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If you don't want the message to be changed by another thread make it immutable</a:t>
            </a:r>
          </a:p>
          <a:p>
            <a:r>
              <a:t> When implementing an immutable class, declare its fields as final</a:t>
            </a:r>
          </a:p>
          <a:p>
            <a:r>
              <a:t> Example:</a:t>
            </a:r>
          </a:p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040" y="2441448"/>
            <a:ext cx="5742432" cy="3877056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Synchronized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Put a lock inside a sync block</a:t>
            </a:r>
          </a:p>
          <a:p>
            <a:r>
              <a:t> To be sure two threads won't execute this section simultaneously</a:t>
            </a:r>
          </a:p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344" y="2578608"/>
            <a:ext cx="3456432" cy="1700784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Volatile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By declaration of a variable you tell the JVM and the compiler to return the latest written value</a:t>
            </a:r>
          </a:p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424" y="2459736"/>
            <a:ext cx="6803136" cy="1947672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Thread safety:</a:t>
            </a:r>
          </a:p>
          <a:p>
            <a:pPr lvl="1"/>
            <a:r>
              <a:t> Overview: A Railway Ticket Booking System for explaining the Thread-safe and Exception Handling.</a:t>
            </a:r>
          </a:p>
          <a:p>
            <a:pPr lvl="1"/>
            <a:r>
              <a:t> Requirements: Linux, JDK 1.8 and Apache Maven 3.5.4</a:t>
            </a:r>
          </a:p>
          <a:p>
            <a:pPr lvl="1"/>
            <a:r>
              <a:t> Approximate time: 60 minutes</a:t>
            </a:r>
          </a:p>
          <a:p>
            <a:pPr lvl="1"/>
            <a:r>
              <a:t> Instructions: labs/thread-safety-labs/labinfo/thread_safe.md &amp; thread_unsafe.md</a:t>
            </a:r>
          </a:p>
          <a:p>
            <a:pPr lvl="1"/>
            <a:r>
              <a:t> https://github.com/elephantscale/secure-coding-labs/tree/main/thread-safety-labs/labinfo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DoS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Requesting images with large size</a:t>
            </a:r>
          </a:p>
          <a:p>
            <a:r>
              <a:t> Failure of Sanity checking of sizes by integer overflow errors</a:t>
            </a:r>
          </a:p>
          <a:p>
            <a:r>
              <a:t> Memory allocation to an object graph much more than usual</a:t>
            </a:r>
          </a:p>
          <a:p>
            <a:r>
              <a:t> Zip bombs: Huge decompressed file from a tiny zip file</a:t>
            </a:r>
          </a:p>
          <a:p>
            <a:r>
              <a:t> Billion laughs attack: Growing XML documents dramatically during parsing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000"/>
            </a:pPr>
            <a:r>
              <a:t>Denial of Service (DoS)
</a:t>
            </a:r>
            <a:r>
              <a:t>Input Validation
</a:t>
            </a:r>
            <a:r>
              <a:t>Mutability
</a:t>
            </a:r>
            <a:r>
              <a:t>Variable Scope
</a:t>
            </a:r>
            <a:r>
              <a:t>Thread Safety
</a:t>
            </a:r>
            <a:r>
              <a:rPr b="1"/>
              <a:t>Exception Handling
</a:t>
            </a:r>
            <a:r>
              <a:t>Role-Based Authentication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Exception Handling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An Exception?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Exception = exceptional event</a:t>
            </a:r>
          </a:p>
          <a:p>
            <a:r>
              <a:t> A disruption during normal flow of program's instruction</a:t>
            </a:r>
          </a:p>
          <a:p>
            <a:r>
              <a:t> An object is created containing information about the error</a:t>
            </a:r>
          </a:p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call_stac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3108960"/>
            <a:ext cx="3914775" cy="183832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Kinds of Exception?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Checked exception; subject to exception handling</a:t>
            </a:r>
          </a:p>
          <a:p>
            <a:r>
              <a:t> Error</a:t>
            </a:r>
          </a:p>
          <a:p>
            <a:r>
              <a:t> Runtime exception</a:t>
            </a:r>
          </a:p>
          <a:p>
            <a:r>
              <a:t> An exception must be enclosed by one of these:</a:t>
            </a:r>
          </a:p>
          <a:p>
            <a:r>
              <a:rPr>
                <a:latin typeface="Courier New"/>
              </a:rPr>
              <a:t> try</a:t>
            </a:r>
            <a:r>
              <a:t> statement</a:t>
            </a:r>
          </a:p>
          <a:p>
            <a:r>
              <a:rPr>
                <a:latin typeface="Courier New"/>
              </a:rPr>
              <a:t> throws</a:t>
            </a:r>
            <a:r>
              <a:t> clause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Throw an Exception?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It's done by</a:t>
            </a:r>
            <a:r>
              <a:rPr>
                <a:latin typeface="Courier New"/>
              </a:rPr>
              <a:t> throw</a:t>
            </a:r>
            <a:r>
              <a:t> statement:</a:t>
            </a:r>
          </a:p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6654800" cy="34544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try-with-resources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Ensures that the resource will be closed at the end</a:t>
            </a:r>
          </a:p>
          <a:p>
            <a:r>
              <a:t> Example:</a:t>
            </a:r>
          </a:p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88" y="2130552"/>
            <a:ext cx="8915400" cy="3392424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of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Separating error-handling code from regular code</a:t>
            </a:r>
          </a:p>
          <a:p>
            <a:r>
              <a:t> Propagating errors up the call stack</a:t>
            </a:r>
          </a:p>
          <a:p>
            <a:r>
              <a:t> Grouping and differentiating error types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000"/>
            </a:pPr>
            <a:r>
              <a:t>Denial of Service (DoS)
</a:t>
            </a:r>
            <a:r>
              <a:t>Input Validation
</a:t>
            </a:r>
            <a:r>
              <a:t>Mutability
</a:t>
            </a:r>
            <a:r>
              <a:t>Variable Scope
</a:t>
            </a:r>
            <a:r>
              <a:t>Thread Safety
</a:t>
            </a:r>
            <a:r>
              <a:t>Exception Handling
</a:t>
            </a:r>
            <a:r>
              <a:rPr b="1"/>
              <a:t>Role-Based Authentication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Role-Based Authentication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Allows user to authenticate to a role</a:t>
            </a:r>
          </a:p>
          <a:p>
            <a:r>
              <a:t> For every instance of authentication specify the following attributes:</a:t>
            </a:r>
          </a:p>
          <a:p>
            <a:r>
              <a:t> Conflict resolution level</a:t>
            </a:r>
          </a:p>
          <a:p>
            <a:r>
              <a:t> Autentication configuration</a:t>
            </a:r>
          </a:p>
          <a:p>
            <a:r>
              <a:t> Login success URL</a:t>
            </a:r>
          </a:p>
          <a:p>
            <a:r>
              <a:t> Authentication post processing classes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Login URLs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Can be specified in The User Interface Login URL.</a:t>
            </a:r>
          </a:p>
          <a:p>
            <a:r>
              <a:t> Calls the role authentication module</a:t>
            </a:r>
          </a:p>
          <a:p>
            <a:r>
              <a:t> Redirection :</a:t>
            </a:r>
          </a:p>
          <a:p>
            <a:r>
              <a:t> Upon successful or failed login,</a:t>
            </a:r>
            <a:r>
              <a:rPr>
                <a:latin typeface="Courier New"/>
              </a:rPr>
              <a:t> Access Manager</a:t>
            </a:r>
            <a:r>
              <a:t> redirects the user to the right page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DoS Examples, cont'd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Increasing executing cost for example from</a:t>
            </a:r>
            <a:r>
              <a:rPr>
                <a:latin typeface="Courier New"/>
              </a:rPr>
              <a:t> O(n)</a:t>
            </a:r>
            <a:r>
              <a:t> to</a:t>
            </a:r>
            <a:r>
              <a:rPr>
                <a:latin typeface="Courier New"/>
              </a:rPr>
              <a:t> O(n^2)</a:t>
            </a:r>
          </a:p>
          <a:p>
            <a:r>
              <a:t> Exhibiting catastrophic backtracking by regular expression</a:t>
            </a:r>
          </a:p>
          <a:p>
            <a:r>
              <a:t> Processor time may be consumed by XPath expressions</a:t>
            </a:r>
          </a:p>
          <a:p>
            <a:r>
              <a:t> Infinite loops</a:t>
            </a:r>
          </a:p>
          <a:p>
            <a:r>
              <a:t> and many more 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(DoS): Release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 good sample pattern to extracting the paired acquire and release operations in Java SE 8:</a:t>
            </a:r>
          </a:p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2224"/>
            <a:ext cx="7874000" cy="2921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DoS: Integer Overflow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 following piece of code avoids overflow:</a:t>
            </a:r>
          </a:p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9093200" cy="1587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000"/>
            </a:pPr>
            <a:r>
              <a:t>Denial of Service (DoS)
</a:t>
            </a:r>
            <a:r>
              <a:rPr b="1"/>
              <a:t>Input Validation
</a:t>
            </a:r>
            <a:r>
              <a:t>Mutability
</a:t>
            </a:r>
            <a:r>
              <a:t>Variable Scope
</a:t>
            </a:r>
            <a:r>
              <a:t>Thread Safety
</a:t>
            </a:r>
            <a:r>
              <a:t>Exception Handling
</a:t>
            </a:r>
            <a:r>
              <a:t>Role-Based Authentication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Input Validation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378292</TotalTime>
  <Words>0</Words>
  <Application>Microsoft Macintosh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ＭＳ Ｐゴシック</vt:lpstr>
      <vt:lpstr>Arial</vt:lpstr>
      <vt:lpstr>Arial Bold</vt:lpstr>
      <vt:lpstr>Garamond</vt:lpstr>
      <vt:lpstr>Monotype Sorts</vt:lpstr>
      <vt:lpstr>Times New Roman</vt:lpstr>
      <vt:lpstr>Verdana</vt:lpstr>
      <vt:lpstr>Wingdings</vt:lpstr>
      <vt:lpstr>LPc_New</vt:lpstr>
    </vt:vector>
  </TitlesOfParts>
  <Company>Elephant Scale LLC &amp; LearningPatterns Inc.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fateme</cp:lastModifiedBy>
  <cp:revision>4135</cp:revision>
  <cp:lastPrinted>2010-01-03T02:41:41Z</cp:lastPrinted>
  <dcterms:created xsi:type="dcterms:W3CDTF">2010-07-13T15:22:01Z</dcterms:created>
  <dcterms:modified xsi:type="dcterms:W3CDTF">2019-10-02T11:26:38Z</dcterms:modified>
</cp:coreProperties>
</file>