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"/>
  </p:notesMasterIdLst>
  <p:handoutMasterIdLst>
    <p:handoutMasterId r:id="rId3"/>
  </p:handout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<Relationship Id="rId44" Type="http://schemas.openxmlformats.org/officeDocument/2006/relationships/slide" Target="slides/slide36.xml"/><Relationship Id="rId45" Type="http://schemas.openxmlformats.org/officeDocument/2006/relationships/slide" Target="slides/slide37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3200"/>
            </a:pPr>
            <a:r>
              <a:t>OAuth2</a:t>
            </a:r>
          </a:p>
          <a:p>
            <a:r>
              <a:t>Java Implementations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Introduction to REST Endpoint Security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Authorization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This grant type is used by confidential and public clients</a:t>
            </a:r>
          </a:p>
          <a:p>
            <a:r>
              <a:t> Exchanges an authorization code for an access token</a:t>
            </a:r>
          </a:p>
          <a:p>
            <a:r>
              <a:t> User returns to the client through redirect URL</a:t>
            </a:r>
          </a:p>
          <a:p>
            <a:r>
              <a:t> Then application gets the authorization code from URL</a:t>
            </a:r>
          </a:p>
          <a:p>
            <a:r>
              <a:t> Then use it to request an access token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Authorization Code In A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oauth_auth_co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813816"/>
            <a:ext cx="7095744" cy="568756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Implicit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Used by public clients</a:t>
            </a:r>
          </a:p>
          <a:p>
            <a:r>
              <a:t> Access token is returned without an extra authorization code exchange</a:t>
            </a:r>
          </a:p>
          <a:p>
            <a:r>
              <a:t> Some servers ban this flow</a:t>
            </a:r>
          </a:p>
          <a:p>
            <a:r>
              <a:t> It is not recommended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Implicit In A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oauth_implic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69848"/>
            <a:ext cx="7543800" cy="527608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Resource Owner Password Credentials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First-party clients use this type to exchange user's credential for a token</a:t>
            </a:r>
          </a:p>
          <a:p>
            <a:r>
              <a:t> Asks the user for their credential</a:t>
            </a:r>
          </a:p>
          <a:p>
            <a:r>
              <a:t> Don't let third party clients to use it</a:t>
            </a:r>
          </a:p>
          <a:p>
            <a:r>
              <a:t> Username and password are exchanged directly for a token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Password Credentials In A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oauth_r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72" y="1042415"/>
            <a:ext cx="7772400" cy="541324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Client credentials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Is used by clients to obtain a token out of the user's context</a:t>
            </a:r>
          </a:p>
          <a:p>
            <a:r>
              <a:t> To access resources about themselves instead of accessing a user's resource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Client credentials In A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oauth_cli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576" y="1005840"/>
            <a:ext cx="4727448" cy="50749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Device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Is used by browserless or input-constrained devices</a:t>
            </a:r>
          </a:p>
          <a:p>
            <a:r>
              <a:t> To exchange a previously obtained device code for an access token</a:t>
            </a:r>
          </a:p>
          <a:p>
            <a:r>
              <a:t> Value:</a:t>
            </a:r>
            <a:r>
              <a:rPr>
                <a:latin typeface="Courier New"/>
              </a:rPr>
              <a:t> urn:ietf:params:oauth:grant-type:device_code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Types according to properties</a:t>
            </a:r>
          </a:p>
          <a:p>
            <a:pPr lvl="1"/>
            <a:r>
              <a:t> Bearer</a:t>
            </a:r>
          </a:p>
          <a:p>
            <a:pPr lvl="2"/>
            <a:r>
              <a:t> Large random</a:t>
            </a:r>
          </a:p>
          <a:p>
            <a:pPr lvl="2"/>
            <a:r>
              <a:t> Uses SSL to protect</a:t>
            </a:r>
          </a:p>
          <a:p>
            <a:pPr lvl="2"/>
            <a:r>
              <a:t> It is stored as a hash on the server</a:t>
            </a:r>
          </a:p>
          <a:p>
            <a:pPr lvl="1"/>
            <a:r>
              <a:t> Mac (Not Recommended)</a:t>
            </a:r>
          </a:p>
          <a:p>
            <a:pPr lvl="2"/>
            <a:r>
              <a:t> Uses a nonce to prevent replay</a:t>
            </a:r>
          </a:p>
          <a:p>
            <a:pPr lvl="2"/>
            <a:r>
              <a:t> Does not use SSL</a:t>
            </a:r>
          </a:p>
          <a:p>
            <a:pPr lvl="2"/>
            <a:r>
              <a:t> OAuth 1.0 only supported</a:t>
            </a:r>
          </a:p>
          <a:p>
            <a:r>
              <a:t> Types according the life cycle</a:t>
            </a:r>
          </a:p>
          <a:p>
            <a:pPr lvl="1"/>
            <a:r>
              <a:t> Access token</a:t>
            </a:r>
          </a:p>
          <a:p>
            <a:pPr lvl="2"/>
            <a:r>
              <a:t> Short</a:t>
            </a:r>
          </a:p>
          <a:p>
            <a:pPr lvl="1"/>
            <a:r>
              <a:t> Refresh token</a:t>
            </a:r>
          </a:p>
          <a:p>
            <a:pPr lvl="2"/>
            <a:r>
              <a:t> Long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Understand the needs that OAuth2 addresses</a:t>
            </a:r>
          </a:p>
          <a:p>
            <a:r>
              <a:t> Be familiar with OAuth2 capabilities and advantages</a:t>
            </a:r>
          </a:p>
          <a:p>
            <a:r>
              <a:t> Gain an understanding of a basic OAuth2 Implementation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Bearer Token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Predominant type of access token</a:t>
            </a:r>
          </a:p>
          <a:p>
            <a:r>
              <a:t> An opaque string, without any meaning</a:t>
            </a:r>
          </a:p>
          <a:p>
            <a:r>
              <a:t> Some servers issue short string and some issue</a:t>
            </a:r>
            <a:r>
              <a:rPr>
                <a:latin typeface="Courier New"/>
              </a:rPr>
              <a:t> JSON Web Tokens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Pros and Cons of OAuth2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Pros</a:t>
            </a:r>
          </a:p>
          <a:p>
            <a:pPr lvl="1"/>
            <a:r>
              <a:t> Enables integration of third party applications to websites</a:t>
            </a:r>
          </a:p>
          <a:p>
            <a:pPr lvl="1"/>
            <a:r>
              <a:t> Enables granting limited access either scope or duration</a:t>
            </a:r>
          </a:p>
          <a:p>
            <a:pPr lvl="1"/>
            <a:r>
              <a:t> User does not have to enter password on third party site</a:t>
            </a:r>
          </a:p>
          <a:p>
            <a:r>
              <a:t> Cons</a:t>
            </a:r>
          </a:p>
          <a:p>
            <a:pPr lvl="1"/>
            <a:r>
              <a:t> Complexity in development of authorization server</a:t>
            </a:r>
          </a:p>
          <a:p>
            <a:pPr lvl="1"/>
            <a:r>
              <a:t> Compatibility issues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3200"/>
            </a:pPr>
            <a:r>
              <a:t>OAuth2
</a:t>
            </a:r>
            <a:r>
              <a:rPr b="1"/>
              <a:t>Java Implementations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Java Implementations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Some Java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Jersey</a:t>
            </a:r>
          </a:p>
          <a:p>
            <a:r>
              <a:t> Apache oltu</a:t>
            </a:r>
          </a:p>
          <a:p>
            <a:r>
              <a:t> Spring security (Pretty Popular)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Jersey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It is an Open source RESTful web services framework</a:t>
            </a:r>
          </a:p>
          <a:p>
            <a:r>
              <a:t> Supports and extends JAX-RS API and extends</a:t>
            </a:r>
          </a:p>
          <a:p>
            <a:r>
              <a:t> Integrates with the Java EE  standard security</a:t>
            </a:r>
          </a:p>
          <a:p>
            <a:pPr lvl="1"/>
            <a:r>
              <a:rPr>
                <a:latin typeface="Courier New"/>
              </a:rPr>
              <a:t> @RolesAllowed</a:t>
            </a:r>
          </a:p>
          <a:p>
            <a:pPr lvl="1"/>
            <a:r>
              <a:rPr>
                <a:latin typeface="Courier New"/>
              </a:rPr>
              <a:t> @PermitAll</a:t>
            </a:r>
          </a:p>
          <a:p>
            <a:pPr lvl="1"/>
            <a:r>
              <a:rPr>
                <a:latin typeface="Courier New"/>
              </a:rPr>
              <a:t> @DenyAll</a:t>
            </a:r>
          </a:p>
          <a:p>
            <a:r>
              <a:t> Supports entity filtering</a:t>
            </a:r>
          </a:p>
          <a:p>
            <a:pPr lvl="1"/>
            <a:r>
              <a:rPr>
                <a:latin typeface="Courier New"/>
              </a:rPr>
              <a:t> @EntityFiltering</a:t>
            </a:r>
          </a:p>
          <a:p>
            <a:r>
              <a:t> Only supports OAuth2 at client side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Goals of Jersey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Track the JAX-RS API and provide regular releases of production quality Reference Implementations that ships with GlassFish</a:t>
            </a:r>
          </a:p>
          <a:p>
            <a:r>
              <a:t> Provide APIs to extend Jersey &amp; Build a community of users and developers; and finally</a:t>
            </a:r>
          </a:p>
          <a:p>
            <a:r>
              <a:t> Make it easy to build RESTful Web services utilising Java and the Java Virtual Machine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Java EE security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4712"/>
            <a:ext cx="9217152" cy="340156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Client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6968"/>
            <a:ext cx="9372600" cy="507492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Apache Oltu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Apache OAuth protocol implementation</a:t>
            </a:r>
          </a:p>
          <a:p>
            <a:r>
              <a:t> Also covers other implementations</a:t>
            </a:r>
          </a:p>
          <a:p>
            <a:pPr lvl="1"/>
            <a:r>
              <a:t> JSON Web Token (JWT)</a:t>
            </a:r>
          </a:p>
          <a:p>
            <a:pPr lvl="1"/>
            <a:r>
              <a:t> JSON Web Signature (JWS)</a:t>
            </a:r>
          </a:p>
          <a:p>
            <a:pPr lvl="1"/>
            <a:r>
              <a:t> OpenID connect</a:t>
            </a:r>
          </a:p>
          <a:p>
            <a:r>
              <a:t> Supports OAuth2 features completely</a:t>
            </a:r>
          </a:p>
          <a:p>
            <a:pPr lvl="1"/>
            <a:r>
              <a:t> Authorization server</a:t>
            </a:r>
          </a:p>
          <a:p>
            <a:pPr lvl="1"/>
            <a:r>
              <a:t> Resource server</a:t>
            </a:r>
          </a:p>
          <a:p>
            <a:pPr lvl="1"/>
            <a:r>
              <a:t> Client</a:t>
            </a:r>
          </a:p>
          <a:p>
            <a:r>
              <a:t> Provides predefined OAuth2 client types</a:t>
            </a:r>
          </a:p>
          <a:p>
            <a:pPr lvl="1"/>
            <a:r>
              <a:rPr>
                <a:latin typeface="Courier New"/>
              </a:rPr>
              <a:t> Github</a:t>
            </a:r>
            <a:r>
              <a:t> ,</a:t>
            </a:r>
            <a:r>
              <a:rPr>
                <a:latin typeface="Courier New"/>
              </a:rPr>
              <a:t> Facebook</a:t>
            </a:r>
            <a:r>
              <a:t> ,</a:t>
            </a:r>
            <a:r>
              <a:rPr>
                <a:latin typeface="Courier New"/>
              </a:rPr>
              <a:t> Google</a:t>
            </a:r>
            <a:r>
              <a:t> , etc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Authorization endpoint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2688"/>
            <a:ext cx="9372600" cy="40690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3200"/>
            </a:pPr>
            <a:r>
              <a:rPr b="1"/>
              <a:t>OAuth2
</a:t>
            </a:r>
            <a:r>
              <a:t>Java Implementations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OAuth2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Token endpoint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7552"/>
            <a:ext cx="93726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Protecting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7552"/>
            <a:ext cx="8906256" cy="4462272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OAuth2 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4984"/>
            <a:ext cx="8906256" cy="3557016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Spring security OAuth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Supports OAuth (1a) and OAuth2</a:t>
            </a:r>
          </a:p>
          <a:p>
            <a:r>
              <a:t> Implements 4 types of authorization grants</a:t>
            </a:r>
          </a:p>
          <a:p>
            <a:r>
              <a:t> Supports all OAuth2 features:</a:t>
            </a:r>
          </a:p>
          <a:p>
            <a:pPr lvl="1"/>
            <a:r>
              <a:t> Authorization server</a:t>
            </a:r>
          </a:p>
          <a:p>
            <a:pPr lvl="1"/>
            <a:r>
              <a:t> Resources server</a:t>
            </a:r>
          </a:p>
          <a:p>
            <a:pPr lvl="1"/>
            <a:r>
              <a:t> Client</a:t>
            </a:r>
          </a:p>
          <a:p>
            <a:r>
              <a:t> Good integration with JAX-RS and Spring MVC</a:t>
            </a:r>
          </a:p>
          <a:p>
            <a:r>
              <a:t> Configuration using annotation support</a:t>
            </a:r>
          </a:p>
          <a:p>
            <a:r>
              <a:t> Integrates with the</a:t>
            </a:r>
            <a:r>
              <a:rPr>
                <a:latin typeface="Courier New"/>
              </a:rPr>
              <a:t> Spring</a:t>
            </a:r>
            <a:r>
              <a:t> platform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Authorization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atin typeface="Courier New"/>
              </a:rPr>
              <a:t> @EnableAuthorizationServer</a:t>
            </a:r>
          </a:p>
          <a:p>
            <a:pPr lvl="1"/>
            <a:r>
              <a:t> For configuring OAuth2 authorization server</a:t>
            </a:r>
          </a:p>
          <a:p>
            <a:pPr lvl="1"/>
            <a:r>
              <a:t> XML configuration related:</a:t>
            </a:r>
            <a:r>
              <a:rPr>
                <a:latin typeface="Courier New"/>
              </a:rPr>
              <a:t> &lt;authorization-server/&gt;</a:t>
            </a:r>
          </a:p>
          <a:p>
            <a:r>
              <a:rPr>
                <a:latin typeface="Courier New"/>
              </a:rPr>
              <a:t> ClientDetailsServiceConfigurer</a:t>
            </a:r>
          </a:p>
          <a:p>
            <a:pPr lvl="1"/>
            <a:r>
              <a:t> Defines the client details service</a:t>
            </a:r>
          </a:p>
          <a:p>
            <a:pPr lvl="1"/>
            <a:r>
              <a:t> In-memory or JDBC implementation</a:t>
            </a:r>
          </a:p>
          <a:p>
            <a:r>
              <a:rPr>
                <a:latin typeface="Courier New"/>
              </a:rPr>
              <a:t> AuthorizationServerTokenServices</a:t>
            </a:r>
          </a:p>
          <a:p>
            <a:pPr lvl="1"/>
            <a:r>
              <a:t> Operations to manage OAuth2 tokens</a:t>
            </a:r>
          </a:p>
          <a:p>
            <a:pPr lvl="1"/>
            <a:r>
              <a:t> Tokens in-memory, JDBC or JSON Web Token (JWT)</a:t>
            </a:r>
          </a:p>
          <a:p>
            <a:r>
              <a:rPr>
                <a:latin typeface="Courier New"/>
              </a:rPr>
              <a:t> AuthorizationServerEndpointConfigurer</a:t>
            </a:r>
          </a:p>
          <a:p>
            <a:pPr lvl="1"/>
            <a:r>
              <a:t> Supports grant types</a:t>
            </a:r>
          </a:p>
          <a:p>
            <a:pPr lvl="1"/>
            <a:r>
              <a:t> Password types not supported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Resource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can be the same as Authorization server or in a separate application</a:t>
            </a:r>
          </a:p>
          <a:p>
            <a:r>
              <a:t> Authentication filter for web protection</a:t>
            </a:r>
          </a:p>
          <a:p>
            <a:r>
              <a:rPr>
                <a:latin typeface="Courier New"/>
              </a:rPr>
              <a:t> @EnableResourceServer</a:t>
            </a:r>
          </a:p>
          <a:p>
            <a:pPr lvl="1"/>
            <a:r>
              <a:t> For configuring OAuth2 resource server</a:t>
            </a:r>
          </a:p>
          <a:p>
            <a:pPr lvl="1"/>
            <a:r>
              <a:rPr>
                <a:latin typeface="Courier New"/>
              </a:rPr>
              <a:t> XML</a:t>
            </a:r>
            <a:r>
              <a:t> config</a:t>
            </a:r>
            <a:r>
              <a:rPr>
                <a:latin typeface="Courier New"/>
              </a:rPr>
              <a:t> &lt;resource-server/&gt;</a:t>
            </a:r>
            <a:r>
              <a:t> *Supports expresson-based access control</a:t>
            </a:r>
          </a:p>
          <a:p>
            <a:pPr lvl="1"/>
            <a:r>
              <a:rPr>
                <a:latin typeface="Courier New"/>
              </a:rPr>
              <a:t> #oauth2.clientHasRole</a:t>
            </a:r>
          </a:p>
          <a:p>
            <a:pPr lvl="1"/>
            <a:r>
              <a:rPr>
                <a:latin typeface="Courier New"/>
              </a:rPr>
              <a:t> #oauth2.clientHasAnyRole</a:t>
            </a:r>
          </a:p>
          <a:p>
            <a:pPr lvl="1"/>
            <a:r>
              <a:rPr>
                <a:latin typeface="Courier New"/>
              </a:rPr>
              <a:t> #oauth2.denyClient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Storing the current request and context by creating filter</a:t>
            </a:r>
          </a:p>
          <a:p>
            <a:r>
              <a:t> Manages:</a:t>
            </a:r>
          </a:p>
          <a:p>
            <a:pPr lvl="1"/>
            <a:r>
              <a:t> redirection to OAuth</a:t>
            </a:r>
          </a:p>
          <a:p>
            <a:pPr lvl="1"/>
            <a:r>
              <a:t> redirection from OAuth</a:t>
            </a:r>
          </a:p>
          <a:p>
            <a:r>
              <a:rPr>
                <a:latin typeface="Courier New"/>
              </a:rPr>
              <a:t> @EnableOAuth2Client</a:t>
            </a:r>
          </a:p>
          <a:p>
            <a:pPr lvl="1"/>
            <a:r>
              <a:t> To configure OAuth2 client</a:t>
            </a:r>
          </a:p>
          <a:p>
            <a:pPr lvl="1"/>
            <a:r>
              <a:t> XML config related</a:t>
            </a:r>
            <a:r>
              <a:rPr>
                <a:latin typeface="Courier New"/>
              </a:rPr>
              <a:t> &lt;client/&gt;</a:t>
            </a:r>
          </a:p>
          <a:p>
            <a:r>
              <a:rPr>
                <a:latin typeface="Courier New"/>
              </a:rPr>
              <a:t> OAuth2RestTemplate</a:t>
            </a:r>
          </a:p>
          <a:p>
            <a:pPr lvl="1"/>
            <a:r>
              <a:t> Wrapper client object to access the resources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Spring + REST</a:t>
            </a:r>
          </a:p>
          <a:p>
            <a:r>
              <a:t> Set up the framework</a:t>
            </a:r>
          </a:p>
          <a:p>
            <a:r>
              <a:t> Secure it</a:t>
            </a:r>
          </a:p>
          <a:p>
            <a:r>
              <a:t> The link will be provided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oauth_me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536" y="1581912"/>
            <a:ext cx="7662672" cy="412394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OAuth?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Third party applications can access user's resources without knowing their credentials</a:t>
            </a:r>
          </a:p>
          <a:p>
            <a:r>
              <a:t> Limits access to HTTP services</a:t>
            </a:r>
          </a:p>
          <a:p>
            <a:r>
              <a:t> Softwares and packages don't store user's credentials anymore (only tokens)</a:t>
            </a:r>
          </a:p>
          <a:p>
            <a:r>
              <a:t> Based on TLS/SSL</a:t>
            </a:r>
          </a:p>
          <a:p>
            <a:r>
              <a:t> No backward compatibility</a:t>
            </a:r>
          </a:p>
          <a:p>
            <a:r>
              <a:t> Easily revokable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 Little Bit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OAuth 1.0</a:t>
            </a:r>
          </a:p>
          <a:p>
            <a:r>
              <a:t> Core specification - 2007</a:t>
            </a:r>
          </a:p>
          <a:p>
            <a:r>
              <a:t> OAuth 1.0a</a:t>
            </a:r>
          </a:p>
          <a:p>
            <a:r>
              <a:t> A security issue was fixed - 2009</a:t>
            </a:r>
          </a:p>
          <a:p>
            <a:r>
              <a:t> OAuth 2.0</a:t>
            </a:r>
          </a:p>
          <a:p>
            <a:r>
              <a:t> Standardized - 2012</a:t>
            </a:r>
          </a:p>
          <a:p>
            <a:r>
              <a:t> More security and simplicity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 Good 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In some websites you can invite your friends by importing your contant list</a:t>
            </a:r>
          </a:p>
          <a:p>
            <a:r>
              <a:t> Look at the address bar:</a:t>
            </a:r>
          </a:p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find_friend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40" y="2295144"/>
            <a:ext cx="5989320" cy="413308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Resource owner</a:t>
            </a:r>
          </a:p>
          <a:p>
            <a:r>
              <a:t> Resource server</a:t>
            </a:r>
          </a:p>
          <a:p>
            <a:r>
              <a:t> Client</a:t>
            </a:r>
          </a:p>
          <a:p>
            <a:r>
              <a:t> Authorization server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Authorization code (web applications)</a:t>
            </a:r>
          </a:p>
          <a:p>
            <a:r>
              <a:t> Implicit (mobile and browser-based applications)</a:t>
            </a:r>
          </a:p>
          <a:p>
            <a:r>
              <a:t> Resource owner password credentials (user + password)</a:t>
            </a:r>
          </a:p>
          <a:p>
            <a:r>
              <a:t> Client credentials (application)</a:t>
            </a:r>
          </a:p>
          <a:p>
            <a:r>
              <a:t> Device Code (electronic device)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378292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ＭＳ Ｐゴシック</vt:lpstr>
      <vt:lpstr>Arial</vt:lpstr>
      <vt:lpstr>Arial Bold</vt:lpstr>
      <vt:lpstr>Garamond</vt:lpstr>
      <vt:lpstr>Monotype Sorts</vt:lpstr>
      <vt:lpstr>Times New Roman</vt:lpstr>
      <vt:lpstr>Verdana</vt:lpstr>
      <vt:lpstr>Wingdings</vt:lpstr>
      <vt:lpstr>LPc_New</vt:lpstr>
    </vt:vector>
  </TitlesOfParts>
  <Company>Elephant Scale LLC &amp; LearningPatterns Inc.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fateme</cp:lastModifiedBy>
  <cp:revision>4135</cp:revision>
  <cp:lastPrinted>2010-01-03T02:41:41Z</cp:lastPrinted>
  <dcterms:created xsi:type="dcterms:W3CDTF">2010-07-13T15:22:01Z</dcterms:created>
  <dcterms:modified xsi:type="dcterms:W3CDTF">2019-10-02T11:26:38Z</dcterms:modified>
</cp:coreProperties>
</file>