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</a:t>
            </a:r>
          </a:p>
          <a:p>
            <a:r>
              <a:t>Authorizing Access To API</a:t>
            </a:r>
          </a:p>
          <a:p>
            <a:r>
              <a:t>OpenID Connect</a:t>
            </a:r>
          </a:p>
          <a:p>
            <a:r>
              <a:t>OpenID Connect On Clients</a:t>
            </a:r>
          </a:p>
          <a:p>
            <a:r>
              <a:t>Impersonating The User</a:t>
            </a:r>
          </a:p>
          <a:p>
            <a:r>
              <a:t>Credentials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Introduction to OAuth2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Confidential clients:</a:t>
            </a:r>
          </a:p>
          <a:p>
            <a:pPr lvl="1"/>
            <a:r>
              <a:t> Clients that can maintain the confidentiality of their credentials</a:t>
            </a:r>
          </a:p>
          <a:p>
            <a:pPr lvl="1"/>
            <a:r>
              <a:t> Example: web applications</a:t>
            </a:r>
          </a:p>
          <a:p>
            <a:r>
              <a:t> Public clients:</a:t>
            </a:r>
          </a:p>
          <a:p>
            <a:pPr lvl="1"/>
            <a:r>
              <a:t> Clients that cannot maintain the confidentiality of their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JavaScript clients</a:t>
            </a:r>
          </a:p>
          <a:p>
            <a:pPr lvl="1"/>
            <a:r>
              <a:t> Native apps</a:t>
            </a:r>
          </a:p>
          <a:p>
            <a:pPr lvl="2"/>
            <a:r>
              <a:t> iOS</a:t>
            </a:r>
          </a:p>
          <a:p>
            <a:pPr lvl="2"/>
            <a:r>
              <a:t> Android</a:t>
            </a:r>
          </a:p>
          <a:p>
            <a:pPr lvl="2"/>
            <a:r>
              <a:t> Windows Phone apps built in a   native or compile to native language</a:t>
            </a:r>
          </a:p>
          <a:p>
            <a:pPr lvl="1"/>
            <a:r>
              <a:t> User-Agent based apps</a:t>
            </a:r>
          </a:p>
          <a:p>
            <a:pPr lvl="1"/>
            <a:r>
              <a:t> JavaScript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Endpoints: On Authorization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Authorization endpoint</a:t>
            </a:r>
          </a:p>
          <a:p>
            <a:pPr lvl="1"/>
            <a:r>
              <a:t> Used by the client to get authorization the owner of resource through user-agent redirection</a:t>
            </a:r>
          </a:p>
          <a:p>
            <a:r>
              <a:t> Token endpoint</a:t>
            </a:r>
          </a:p>
          <a:p>
            <a:pPr lvl="1"/>
            <a:r>
              <a:t> Client uses this token to exchange an authorization grant for an access tokent usualy with client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Endpoints: On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Redirection endpoint</a:t>
            </a:r>
          </a:p>
          <a:p>
            <a:pPr lvl="1"/>
            <a:r>
              <a:t> Authorization server uses it to return responses containing authorization credentials to the client through resource owner user=agent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About Authorization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don't have to implement Authorization server</a:t>
            </a:r>
          </a:p>
          <a:p>
            <a:r>
              <a:t> Identity server</a:t>
            </a:r>
          </a:p>
          <a:p>
            <a:pPr lvl="1"/>
            <a:r>
              <a:t> For example: @leastprivilege and @brockallen Implement OAuth 2.0 and 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rPr b="1"/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Authorizing Access To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Machine to machine communication</a:t>
            </a:r>
          </a:p>
          <a:p>
            <a:pPr lvl="1"/>
            <a:r>
              <a:t> No human or username and password involved</a:t>
            </a:r>
          </a:p>
          <a:p>
            <a:pPr lvl="1"/>
            <a:r>
              <a:t> Can be used to get access token using client credentials</a:t>
            </a:r>
          </a:p>
          <a:p>
            <a:r>
              <a:t> Is used only by  confidential clients</a:t>
            </a:r>
          </a:p>
          <a:p>
            <a:pPr lvl="1"/>
            <a:r>
              <a:t> A public client doesn't safely store the client secret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red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17904"/>
            <a:ext cx="8778240" cy="38221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About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Question: Can we use client credential for our Angular applications?</a:t>
            </a:r>
          </a:p>
          <a:p>
            <a:r>
              <a:t> Answer: Yes but * It is not safe *</a:t>
            </a:r>
          </a:p>
          <a:p>
            <a:r>
              <a:t> It's like to lock the door but leave the key on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 public clients at predefined redirection URI and also might used by confidential clients (JavaScript or Angular apps)</a:t>
            </a:r>
          </a:p>
          <a:p>
            <a:r>
              <a:t> To obtain access tokens not refresh tokens</a:t>
            </a:r>
          </a:p>
          <a:p>
            <a:r>
              <a:t> No client authentication because a public user cannot store the secret safely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mplicit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280160"/>
            <a:ext cx="7827264" cy="43068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Optimized for confidential and public clients</a:t>
            </a:r>
          </a:p>
          <a:p>
            <a:r>
              <a:t> To get access and refresh tokens</a:t>
            </a:r>
          </a:p>
          <a:p>
            <a:r>
              <a:t> Includes a client authentication step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de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234440"/>
            <a:ext cx="7690104" cy="43799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Owner Password Credentials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Client has to be able to obtain the resource owner's credentials (for example via in-app login screen)</a:t>
            </a:r>
          </a:p>
          <a:p>
            <a:r>
              <a:t> Just for trusted applications</a:t>
            </a:r>
          </a:p>
          <a:p>
            <a:r>
              <a:t> Is used to obtain access and refresh tokens</a:t>
            </a:r>
          </a:p>
          <a:p>
            <a:r>
              <a:t> Inludes a client authentication step</a:t>
            </a:r>
          </a:p>
          <a:p>
            <a:r>
              <a:t> High risk in compared to other flows so it is the last 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re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600200"/>
            <a:ext cx="8074152" cy="36484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Between devices that have Internet connection but not browser</a:t>
            </a:r>
          </a:p>
          <a:p>
            <a:r>
              <a:t> Flow between smart TVs, media consols,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v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8329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And Cross-Origin Resource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Browsers prevent the web page from making AJAX requests to another domain</a:t>
            </a:r>
          </a:p>
          <a:p>
            <a:r>
              <a:rPr>
                <a:latin typeface="Courier New"/>
              </a:rPr>
              <a:t> Cross-Origin Resource Sharing (CORS)</a:t>
            </a:r>
            <a:r>
              <a:t> is</a:t>
            </a:r>
            <a:r>
              <a:rPr>
                <a:latin typeface="Courier New"/>
              </a:rPr>
              <a:t> W3C</a:t>
            </a:r>
            <a:r>
              <a:t> standard</a:t>
            </a:r>
          </a:p>
          <a:p>
            <a:r>
              <a:t> Allows server to relax the same origin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Origin: http://elephantscale.com</a:t>
            </a:r>
          </a:p>
          <a:p>
            <a:r>
              <a:t> Different domain: http://elephantscale.org</a:t>
            </a:r>
          </a:p>
          <a:p>
            <a:r>
              <a:t> Different port: http://elephantscale.com:2546</a:t>
            </a:r>
          </a:p>
          <a:p>
            <a:r>
              <a:t> Different scheme: https://elephantscale.com</a:t>
            </a:r>
          </a:p>
          <a:p>
            <a:r>
              <a:t> Different subdomain: http://www.elephantscale.com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rPr b="1"/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f_oa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31136"/>
            <a:ext cx="7909560" cy="23957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OAuth 2 has to do with authorization</a:t>
            </a:r>
          </a:p>
          <a:p>
            <a:r>
              <a:t> How can we can handle authentication?</a:t>
            </a:r>
          </a:p>
          <a:p>
            <a:r>
              <a:t> How can we get information regarding identity</a:t>
            </a:r>
          </a:p>
          <a:p>
            <a:r>
              <a:t> Solution: 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simple identity layer on the OAuth 2 protocol</a:t>
            </a:r>
          </a:p>
          <a:p>
            <a:r>
              <a:t> Core functionality:</a:t>
            </a:r>
          </a:p>
          <a:p>
            <a:pPr lvl="1"/>
            <a:r>
              <a:t> Authentication</a:t>
            </a:r>
          </a:p>
          <a:p>
            <a:pPr lvl="1"/>
            <a:r>
              <a:t> Claims about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New type of token : ID token</a:t>
            </a:r>
          </a:p>
          <a:p>
            <a:r>
              <a:t> Example: A typical ID token: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0264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id_token</a:t>
            </a:r>
            <a:r>
              <a:t> contains claims about the authentication of an end user (and other requested claims)</a:t>
            </a:r>
          </a:p>
          <a:p>
            <a:r>
              <a:rPr>
                <a:latin typeface="Courier New"/>
              </a:rPr>
              <a:t> id_token</a:t>
            </a:r>
            <a:r>
              <a:t> can be used for signing in to an application</a:t>
            </a:r>
          </a:p>
          <a:p>
            <a:r>
              <a:t> Access tokens are for accessing resources</a:t>
            </a:r>
          </a:p>
          <a:p>
            <a:r>
              <a:rPr>
                <a:latin typeface="Courier New"/>
              </a:rPr>
              <a:t> UserInfo</a:t>
            </a:r>
            <a:r>
              <a:t> endpoint:</a:t>
            </a:r>
          </a:p>
          <a:p>
            <a:r>
              <a:t> Can be used by the client to get more user information of the authenticated user</a:t>
            </a:r>
          </a:p>
          <a:p>
            <a:r>
              <a:t> These claims are requested with the</a:t>
            </a:r>
            <a:r>
              <a:rPr>
                <a:latin typeface="Courier New"/>
              </a:rPr>
              <a:t> access_token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Extends authorization code of OAuth 2 and implicit flow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penid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1828800"/>
            <a:ext cx="734263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Scopes And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OpenID Connect adds</a:t>
            </a:r>
            <a:r>
              <a:rPr>
                <a:latin typeface="Courier New"/>
              </a:rPr>
              <a:t> identity</a:t>
            </a:r>
            <a:r>
              <a:t> scopes to</a:t>
            </a:r>
            <a:r>
              <a:rPr>
                <a:latin typeface="Courier New"/>
              </a:rPr>
              <a:t> OAuth 2.0</a:t>
            </a:r>
            <a:r>
              <a:t> resource scopes</a:t>
            </a:r>
          </a:p>
          <a:p>
            <a:r>
              <a:t> Example:</a:t>
            </a:r>
          </a:p>
          <a:p>
            <a:pPr lvl="1"/>
            <a:r>
              <a:t> profile scope:</a:t>
            </a:r>
          </a:p>
          <a:p>
            <a:pPr lvl="2"/>
            <a:r>
              <a:t> name</a:t>
            </a:r>
          </a:p>
          <a:p>
            <a:pPr lvl="2"/>
            <a:r>
              <a:t> family-name</a:t>
            </a:r>
          </a:p>
          <a:p>
            <a:pPr lvl="2"/>
            <a:r>
              <a:t> middle-name</a:t>
            </a:r>
          </a:p>
          <a:p>
            <a:pPr lvl="2"/>
            <a:r>
              <a:t>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Scopes And Claims,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r>
              <a:t> - email scope:
    - email
    - verified-email
- phone scope:
    - phone-num
    - verified-num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rPr b="1"/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OpenID Connect On Clients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Depends on the</a:t>
            </a:r>
            <a:r>
              <a:rPr>
                <a:latin typeface="Courier New"/>
              </a:rPr>
              <a:t> response_type</a:t>
            </a:r>
            <a:r>
              <a:t> is requested</a:t>
            </a:r>
          </a:p>
          <a:p>
            <a:r>
              <a:t> Authorization code: Confidential clients</a:t>
            </a:r>
          </a:p>
          <a:p>
            <a:r>
              <a:t> Implicit: Public clients</a:t>
            </a:r>
          </a:p>
          <a:p>
            <a:r>
              <a:t> Hybrid: Confidential or public clients if you send auth code to the server not user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Helper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Helper components for</a:t>
            </a:r>
            <a:r>
              <a:rPr>
                <a:latin typeface="Courier New"/>
              </a:rPr>
              <a:t> JavaScript</a:t>
            </a:r>
            <a:r>
              <a:t> :</a:t>
            </a:r>
            <a:r>
              <a:t> -</a:t>
            </a:r>
            <a:r>
              <a:rPr>
                <a:latin typeface="Courier New"/>
              </a:rPr>
              <a:t> oidc</a:t>
            </a:r>
            <a:r>
              <a:t> client</a:t>
            </a:r>
            <a:r>
              <a:t> -</a:t>
            </a:r>
            <a:r>
              <a:rPr>
                <a:latin typeface="Courier New"/>
              </a:rPr>
              <a:t> oidc</a:t>
            </a:r>
            <a:r>
              <a:t> token manager</a:t>
            </a:r>
            <a:r>
              <a:rPr>
                <a:latin typeface="Courier New"/>
              </a:rPr>
              <a:t> bash https://github.com/IdentityModel/oidc-client https://github.com/IdentityModel/oidc-token-manager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modern_a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014984"/>
            <a:ext cx="7635240" cy="481888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rPr b="1"/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Impersonating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Bit API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mp_u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1417320"/>
            <a:ext cx="7653527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Role-Based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are not authorizing access to actions depending on the user (Because of functional requirements)</a:t>
            </a:r>
          </a:p>
          <a:p>
            <a:r>
              <a:t> We can add additional claims in the acces token and use them for authorization</a:t>
            </a:r>
          </a:p>
          <a:p>
            <a:r>
              <a:t> A role claim is an example, and allows role-based authorization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rPr b="1"/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499616"/>
            <a:ext cx="8522208" cy="386791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2FA provides identification of users by means of the combination of two different components</a:t>
            </a:r>
          </a:p>
          <a:p>
            <a:r>
              <a:t> Something you know, something you posses, something that's inseparable from you</a:t>
            </a:r>
          </a:p>
          <a:p>
            <a:r>
              <a:t> Not all applications might require 2FA</a:t>
            </a:r>
          </a:p>
          <a:p>
            <a:r>
              <a:t> Use</a:t>
            </a:r>
            <a:r>
              <a:rPr>
                <a:latin typeface="Courier New"/>
              </a:rPr>
              <a:t> acr_values</a:t>
            </a:r>
            <a:r>
              <a:t> parameter (to authorization endpoint)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7507224" cy="342701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Entity Framework Persistence Layer</a:t>
            </a:r>
          </a:p>
          <a:p/>
          <a:p>
            <a:r>
              <a:t> Identity Manager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6172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8331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Payload of OAuth2 Access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560"/>
            <a:ext cx="9189720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OAuth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not an authentication method</a:t>
            </a:r>
          </a:p>
          <a:p>
            <a:r>
              <a:t> Is an authorization method</a:t>
            </a:r>
          </a:p>
          <a:p>
            <a:r>
              <a:t> Standard is silent about the user</a:t>
            </a:r>
          </a:p>
          <a:p>
            <a:r>
              <a:t> RFC6749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act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1316736"/>
            <a:ext cx="8165592" cy="4224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Different types of applications require different means to achieve authorization</a:t>
            </a:r>
          </a:p>
          <a:p>
            <a:r>
              <a:t> Where can the token be delivered to?</a:t>
            </a:r>
          </a:p>
          <a:p>
            <a:r>
              <a:t> Can the client application safely store secrets?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How can you safely achieve authorization?</a:t>
            </a:r>
          </a:p>
          <a:p>
            <a:r>
              <a:t> By answering to this question choose your type of application you are building:</a:t>
            </a:r>
          </a:p>
          <a:p>
            <a:pPr lvl="1"/>
            <a:r>
              <a:t> Client Credentials</a:t>
            </a:r>
          </a:p>
          <a:p>
            <a:pPr lvl="1"/>
            <a:r>
              <a:t> Implicit</a:t>
            </a:r>
          </a:p>
          <a:p>
            <a:pPr lvl="1"/>
            <a:r>
              <a:t> Authorization Code</a:t>
            </a:r>
          </a:p>
          <a:p>
            <a:pPr lvl="1"/>
            <a:r>
              <a:t> Resource Owner Password Credentials</a:t>
            </a:r>
          </a:p>
          <a:p>
            <a:pPr lvl="1"/>
            <a:r>
              <a:t> Device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