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Vault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RDMBS</a:t>
            </a:r>
          </a:p>
          <a:p>
            <a:r>
              <a:t> NoSQL</a:t>
            </a:r>
          </a:p>
          <a:p>
            <a:r>
              <a:t> Message queues</a:t>
            </a:r>
          </a:p>
          <a:p>
            <a:r>
              <a:t> Public cloud providers</a:t>
            </a:r>
          </a:p>
          <a:p>
            <a:r>
              <a:t> Active Directory</a:t>
            </a:r>
          </a:p>
          <a:p>
            <a:r>
              <a:t> LDAP</a:t>
            </a:r>
          </a:p>
          <a:p>
            <a:r>
              <a:t> More...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manages everyone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That has an API and credentials</a:t>
            </a:r>
          </a:p>
          <a:p>
            <a:r>
              <a:t> Humans</a:t>
            </a:r>
          </a:p>
          <a:p>
            <a:pPr lvl="1"/>
            <a:r>
              <a:t> Username/password</a:t>
            </a:r>
          </a:p>
          <a:p>
            <a:pPr lvl="1"/>
            <a:r>
              <a:t> Single sign-on (SSO): Active Directory, Okta</a:t>
            </a:r>
          </a:p>
          <a:p>
            <a:r>
              <a:t> Applications</a:t>
            </a:r>
          </a:p>
          <a:p>
            <a:pPr lvl="1"/>
            <a:r>
              <a:t> Certificates</a:t>
            </a:r>
          </a:p>
          <a:p>
            <a:pPr lvl="1"/>
            <a:r>
              <a:t> Bearer tokens</a:t>
            </a:r>
          </a:p>
          <a:p>
            <a:pPr lvl="1"/>
            <a:r>
              <a:t> Cloud vendors</a:t>
            </a:r>
          </a:p>
          <a:p>
            <a:pPr lvl="1"/>
            <a:r>
              <a:t> Kubernetes</a:t>
            </a:r>
          </a:p>
          <a:p>
            <a:pPr lvl="1"/>
            <a:r>
              <a:t> Nomad</a:t>
            </a:r>
          </a:p>
          <a:p>
            <a:pPr lvl="1"/>
            <a:r>
              <a:t> CloudFoundary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benefi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58500" cy="5054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Problems Vault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ol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321800" cy="5130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As a result of above, Vault was designed to provide</a:t>
            </a:r>
          </a:p>
          <a:p>
            <a:pPr lvl="1"/>
            <a:r>
              <a:t> Consistent workflow for authentication of clients</a:t>
            </a:r>
          </a:p>
          <a:p>
            <a:pPr lvl="1"/>
            <a:r>
              <a:t> Consistent way to define authorization</a:t>
            </a:r>
          </a:p>
          <a:p>
            <a:pPr lvl="1"/>
            <a:r>
              <a:t> Consistent API for getting credentials and performing operations</a:t>
            </a:r>
          </a:p>
          <a:p>
            <a:r>
              <a:t> As a result</a:t>
            </a:r>
          </a:p>
          <a:p>
            <a:pPr lvl="1"/>
            <a:r>
              <a:t> Vault is easy to integrate</a:t>
            </a:r>
          </a:p>
          <a:p>
            <a:pPr lvl="1"/>
            <a:r>
              <a:t> Plugins support a large ecosystem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great about Kerberos?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Ephemeral access</a:t>
            </a:r>
          </a:p>
          <a:p>
            <a:pPr lvl="1"/>
            <a:r>
              <a:t> Never granting long-term credentials</a:t>
            </a:r>
          </a:p>
          <a:p>
            <a:pPr lvl="1"/>
            <a:r>
              <a:t> Instead, giving only short-term access</a:t>
            </a:r>
          </a:p>
          <a:p>
            <a:pPr lvl="1"/>
            <a:r>
              <a:t> That can be renewed as needed or even revoked</a:t>
            </a:r>
          </a:p>
          <a:p>
            <a:pPr lvl="1"/>
            <a:r>
              <a:t> Think of all announcement of breaches due to stolen credentials that are valid for months or years</a:t>
            </a:r>
          </a:p>
          <a:p>
            <a:pPr lvl="1"/>
            <a:r>
              <a:t> Amazon keys is one such example (and it did happen to us!)</a:t>
            </a:r>
            <a:r>
              <a:t> 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7507224" cy="372913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But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Question:</a:t>
            </a:r>
          </a:p>
          <a:p>
            <a:pPr lvl="1"/>
            <a:r>
              <a:t> How to bring this idea to Vault</a:t>
            </a:r>
          </a:p>
          <a:p>
            <a:pPr lvl="1"/>
            <a:r>
              <a:t> Keep in mind, most systems to integrate with have not similar concept</a:t>
            </a:r>
          </a:p>
          <a:p>
            <a:r>
              <a:t> Answer:</a:t>
            </a:r>
          </a:p>
          <a:p>
            <a:pPr lvl="1"/>
            <a:r>
              <a:rPr b="1"/>
              <a:t> "Dynamic secret"</a:t>
            </a:r>
          </a:p>
          <a:p>
            <a:pPr lvl="1"/>
            <a:r>
              <a:t> Secret engine</a:t>
            </a:r>
          </a:p>
          <a:p>
            <a:pPr lvl="2"/>
            <a:r>
              <a:t> Creates an entirely dynamic username and password</a:t>
            </a:r>
          </a:p>
          <a:p>
            <a:pPr lvl="2"/>
            <a:r>
              <a:t> Or, API token depending on the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Secret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Credential that is only leased to the client</a:t>
            </a:r>
          </a:p>
          <a:p>
            <a:r>
              <a:t> Day 1</a:t>
            </a:r>
          </a:p>
          <a:p>
            <a:pPr lvl="1"/>
            <a:r>
              <a:t> Application or user needs certain privileged credentials</a:t>
            </a:r>
          </a:p>
          <a:p>
            <a:r>
              <a:t> Day 2</a:t>
            </a:r>
          </a:p>
          <a:p>
            <a:pPr lvl="1"/>
            <a:r>
              <a:t> Rotation of credentials</a:t>
            </a:r>
          </a:p>
          <a:p>
            <a:pPr lvl="1"/>
            <a:r>
              <a:t> Revocation of access</a:t>
            </a:r>
          </a:p>
          <a:p>
            <a:pPr lvl="1"/>
            <a:r>
              <a:t> Offboarding</a:t>
            </a:r>
          </a:p>
          <a:p>
            <a:r>
              <a:t> With dynamic secret</a:t>
            </a:r>
          </a:p>
          <a:p>
            <a:pPr lvl="1"/>
            <a:r>
              <a:t> The credential is automatically destroyed at the end of its time to live</a:t>
            </a:r>
          </a:p>
          <a:p>
            <a:pPr lvl="1"/>
            <a:r>
              <a:t> If the client stores a copy of the credentials -</a:t>
            </a:r>
          </a:p>
          <a:p>
            <a:pPr lvl="1"/>
            <a:r>
              <a:t> The target system will still</a:t>
            </a:r>
            <a:r>
              <a:rPr b="1"/>
              <a:t> reject</a:t>
            </a:r>
            <a:r>
              <a:t> it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Leases are short-lived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leases are short-lived</a:t>
            </a:r>
          </a:p>
          <a:p>
            <a:r>
              <a:t> Clients are forced to periodically come back to Vault</a:t>
            </a:r>
          </a:p>
          <a:p>
            <a:pPr lvl="1"/>
            <a:r>
              <a:t> Renew a lease, or</a:t>
            </a:r>
          </a:p>
          <a:p>
            <a:pPr lvl="1"/>
            <a:r>
              <a:t> Fetch a new dynamic secret</a:t>
            </a:r>
          </a:p>
          <a:p>
            <a:r>
              <a:t> Advantages</a:t>
            </a:r>
          </a:p>
          <a:p>
            <a:pPr lvl="1"/>
            <a:r>
              <a:t> Automate credential rotation</a:t>
            </a:r>
          </a:p>
          <a:p>
            <a:pPr lvl="1"/>
            <a:r>
              <a:t> Elegant workflow for</a:t>
            </a:r>
            <a:r>
              <a:rPr i="1"/>
              <a:t> Day 2</a:t>
            </a:r>
            <a:r>
              <a:t> challenge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challenges</a:t>
            </a:r>
          </a:p>
          <a:p>
            <a:pPr lvl="1"/>
            <a:r>
              <a:t> Encrypting customer data</a:t>
            </a:r>
          </a:p>
          <a:p>
            <a:pPr lvl="1"/>
            <a:r>
              <a:t> Key management</a:t>
            </a:r>
          </a:p>
          <a:p>
            <a:r>
              <a:t> Answers</a:t>
            </a:r>
          </a:p>
          <a:p>
            <a:pPr lvl="1"/>
            <a:r>
              <a:t> Secret engine (a.k.a. "transit" engine)</a:t>
            </a:r>
          </a:p>
          <a:p>
            <a:pPr lvl="1"/>
            <a:r>
              <a:t> Holds encryption keys within Vault</a:t>
            </a:r>
          </a:p>
          <a:p>
            <a:pPr lvl="1"/>
            <a:r>
              <a:t> Exposes API</a:t>
            </a:r>
          </a:p>
          <a:p>
            <a:pPr lvl="2"/>
            <a:r>
              <a:t> Encryption</a:t>
            </a:r>
          </a:p>
          <a:p>
            <a:pPr lvl="2"/>
            <a:r>
              <a:t> Decryption</a:t>
            </a:r>
          </a:p>
          <a:p>
            <a:pPr lvl="2"/>
            <a:r>
              <a:t> Signing</a:t>
            </a:r>
          </a:p>
          <a:p>
            <a:pPr lvl="2"/>
            <a:r>
              <a:t> Verifying transactions</a:t>
            </a:r>
          </a:p>
          <a:p>
            <a:pPr lvl="2"/>
            <a:r>
              <a:t> More...</a:t>
            </a:r>
          </a:p>
          <a:p>
            <a:pPr lvl="2"/>
            <a:r>
              <a:t> Leave key management and cryptography to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meet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"Alice, please meet pudding"</a:t>
            </a:r>
          </a:p>
          <a:p>
            <a:r>
              <a:t> "Pudding, please meet Alice"</a:t>
            </a:r>
          </a:p>
          <a:p>
            <a:pPr lvl="1"/>
            <a:r>
              <a:t> From</a:t>
            </a:r>
            <a:r>
              <a:rPr i="1"/>
              <a:t> Alice in Wonderland</a:t>
            </a:r>
            <a:r>
              <a:t> 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lice-pu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2231136"/>
            <a:ext cx="254582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Keeps initial capabilities and design</a:t>
            </a:r>
          </a:p>
          <a:p>
            <a:r>
              <a:t> Supports a big number of authentication methods and secrets engines</a:t>
            </a:r>
          </a:p>
          <a:p>
            <a:r>
              <a:t> Richer automation capabilities</a:t>
            </a:r>
          </a:p>
          <a:p>
            <a:r>
              <a:t> Easier with CLI and web-based interface</a:t>
            </a:r>
          </a:p>
          <a:p>
            <a:r>
              <a:t> Ecosystem integrations</a:t>
            </a:r>
          </a:p>
          <a:p>
            <a:pPr lvl="1"/>
            <a:r>
              <a:t> Configuration management systems</a:t>
            </a:r>
          </a:p>
          <a:p>
            <a:pPr lvl="1"/>
            <a:r>
              <a:t> Application platforms</a:t>
            </a:r>
          </a:p>
          <a:p>
            <a:pPr lvl="1"/>
            <a:r>
              <a:t> Low-level data management</a:t>
            </a:r>
          </a:p>
          <a:p>
            <a:pPr lvl="1"/>
            <a:r>
              <a:t> Encryption solutions</a:t>
            </a:r>
          </a:p>
          <a:p>
            <a:r>
              <a:t> Key advantage:</a:t>
            </a:r>
            <a:r>
              <a:rPr b="1"/>
              <a:t> simplicity</a:t>
            </a:r>
          </a:p>
          <a:p>
            <a:pPr lvl="1"/>
            <a:r>
              <a:t> (compared to the problem it attempts to solve)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Vault provides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rovid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972800" cy="3822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open-source vs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s-enterpris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4422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compone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4996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storage backends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torage-back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5123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secrets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secret-engin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652000" cy="4089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auth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auth-metho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0203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464800" cy="416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paths cont'd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896600" cy="3251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path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paths-ru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4394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Vagrant was first</a:t>
            </a:r>
          </a:p>
          <a:p>
            <a:pPr lvl="1"/>
            <a:r>
              <a:t> Jump into development environment</a:t>
            </a:r>
          </a:p>
          <a:p>
            <a:r>
              <a:t> Packer was next</a:t>
            </a:r>
          </a:p>
          <a:p>
            <a:pPr lvl="1"/>
            <a:r>
              <a:t> Build machine images</a:t>
            </a:r>
          </a:p>
          <a:p>
            <a:r>
              <a:t> Serf and Consul</a:t>
            </a:r>
          </a:p>
          <a:p>
            <a:pPr lvl="1"/>
            <a:r>
              <a:t> Meet the network challenges of distributed applications</a:t>
            </a:r>
          </a:p>
          <a:p>
            <a:r>
              <a:t> Terraform</a:t>
            </a:r>
          </a:p>
          <a:p>
            <a:pPr lvl="1"/>
            <a:r>
              <a:t> Simple IaS</a:t>
            </a:r>
          </a:p>
          <a:p>
            <a:r>
              <a:t> Nomad</a:t>
            </a:r>
          </a:p>
          <a:p>
            <a:pPr lvl="1"/>
            <a:r>
              <a:t> Containers with binaries, JARs, VMs</a:t>
            </a:r>
          </a:p>
          <a:p>
            <a:r>
              <a:t> Vault</a:t>
            </a:r>
          </a:p>
          <a:p>
            <a:pPr lvl="1"/>
            <a:r>
              <a:t> Was not there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high-level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corp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112520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10198100" cy="4432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Latest news: HCP Vault on 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APR 07 2021</a:t>
            </a:r>
          </a:p>
          <a:p>
            <a:r>
              <a:t> HCP Vault is now generally available on AWS.</a:t>
            </a:r>
          </a:p>
          <a:p>
            <a:pPr lvl="1"/>
            <a:r>
              <a:t> HCP Vault gives you the power and security of HashiCorp Vault</a:t>
            </a:r>
          </a:p>
          <a:p>
            <a:pPr lvl="1"/>
            <a:r>
              <a:t> We still need to know how to use it :)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involved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an account:</a:t>
            </a:r>
          </a:p>
          <a:p>
            <a:pPr lvl="1"/>
            <a:r>
              <a:t> First create a HashiCorp Cloud Platform account.</a:t>
            </a:r>
          </a:p>
          <a:p>
            <a:r>
              <a:t> Deploy a cluster</a:t>
            </a:r>
          </a:p>
          <a:p>
            <a:pPr lvl="1"/>
            <a:r>
              <a:t> Next, select HCP Vault from the dashboard. We have a quickstart deployment guide that will walk you through the process of creating your HashiCorp Virtual Network (HVN) and a Vault cluster.</a:t>
            </a:r>
          </a:p>
          <a:p>
            <a:r>
              <a:t> Peer with AWS</a:t>
            </a:r>
          </a:p>
          <a:p>
            <a:pPr lvl="1"/>
            <a:r>
              <a:t> Once you have deployed their HVN and cluster, the next step is to peer that network with your existing AWS environments.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on AWS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aws-pric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563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need for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People need to store TLS certs, usernames, passwords, API keys, etc.</a:t>
            </a:r>
          </a:p>
          <a:p>
            <a:r>
              <a:t> In particular, HashiCorp customers entrusted these to HashiCorp</a:t>
            </a:r>
          </a:p>
          <a:p>
            <a:r>
              <a:t> Where do hackers go for big prizes?</a:t>
            </a:r>
          </a:p>
          <a:p>
            <a:pPr lvl="1"/>
            <a:r>
              <a:t> Where the payout is great</a:t>
            </a:r>
          </a:p>
          <a:p>
            <a:r>
              <a:t> So HashiCorp was nervous</a:t>
            </a:r>
          </a:p>
          <a:p>
            <a:pPr lvl="1"/>
            <a:r>
              <a:t> But existing approaches did not work</a:t>
            </a:r>
          </a:p>
          <a:p>
            <a:pPr lvl="2"/>
            <a:r>
              <a:t> Insecure</a:t>
            </a:r>
          </a:p>
          <a:p>
            <a:pPr lvl="2"/>
            <a:r>
              <a:t> Hard to automate</a:t>
            </a:r>
          </a:p>
          <a:p>
            <a:pPr lvl="2"/>
            <a:r>
              <a:t> Too complex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HashiCorp enterprise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ashi-offering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9568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Identity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a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728200" cy="4546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So, why Vault?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Allow access to systems and services</a:t>
            </a:r>
          </a:p>
          <a:p>
            <a:pPr lvl="1"/>
            <a:r>
              <a:t> Only to authorized users and services</a:t>
            </a:r>
          </a:p>
          <a:p>
            <a:r>
              <a:t> And, it's not easy</a:t>
            </a:r>
          </a:p>
          <a:p>
            <a:r>
              <a:t> For example</a:t>
            </a:r>
          </a:p>
          <a:p>
            <a:pPr lvl="1"/>
            <a:r>
              <a:t> Humans don't authenticate the same way as computers</a:t>
            </a:r>
          </a:p>
          <a:p>
            <a:pPr lvl="1"/>
            <a:r>
              <a:t> Either humans suffer to computer designs are unnatural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vault-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9207500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Vault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Let's look at Kerberos</a:t>
            </a:r>
          </a:p>
          <a:p>
            <a:pPr lvl="1"/>
            <a:r>
              <a:t> It's good and popular</a:t>
            </a:r>
          </a:p>
          <a:p>
            <a:pPr lvl="1"/>
            <a:r>
              <a:t> But complex and hard to integrate</a:t>
            </a:r>
          </a:p>
          <a:p>
            <a:pPr lvl="1"/>
            <a:r>
              <a:t> Kerberos requires systems to integrate using GSS API</a:t>
            </a:r>
          </a:p>
          <a:p>
            <a:r>
              <a:t> Let's invert it!</a:t>
            </a:r>
          </a:p>
          <a:p>
            <a:pPr lvl="1"/>
            <a:r>
              <a:t> Instead of requiring every system to speak a common language</a:t>
            </a:r>
          </a:p>
          <a:p>
            <a:pPr lvl="1"/>
            <a:r>
              <a:t> Create a plugin for each system</a:t>
            </a:r>
          </a:p>
          <a:p>
            <a:pPr lvl="2"/>
            <a:r>
              <a:t> Allow Vault to speak to the system via plugin</a:t>
            </a:r>
            <a: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