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93"/>
  </p:notesMasterIdLst>
  <p:handoutMasterIdLst>
    <p:handoutMasterId r:id="rId9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348" r:id="rId25"/>
    <p:sldId id="281" r:id="rId26"/>
    <p:sldId id="282" r:id="rId27"/>
    <p:sldId id="283" r:id="rId28"/>
    <p:sldId id="284" r:id="rId29"/>
    <p:sldId id="285" r:id="rId30"/>
    <p:sldId id="286" r:id="rId31"/>
    <p:sldId id="280" r:id="rId32"/>
    <p:sldId id="288" r:id="rId33"/>
    <p:sldId id="289" r:id="rId34"/>
    <p:sldId id="290" r:id="rId35"/>
    <p:sldId id="349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5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51" r:id="rId55"/>
    <p:sldId id="311" r:id="rId56"/>
    <p:sldId id="312" r:id="rId57"/>
    <p:sldId id="313" r:id="rId58"/>
    <p:sldId id="314" r:id="rId59"/>
    <p:sldId id="315" r:id="rId60"/>
    <p:sldId id="316" r:id="rId61"/>
    <p:sldId id="352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53" r:id="rId75"/>
    <p:sldId id="331" r:id="rId76"/>
    <p:sldId id="332" r:id="rId77"/>
    <p:sldId id="333" r:id="rId78"/>
    <p:sldId id="334" r:id="rId79"/>
    <p:sldId id="335" r:id="rId80"/>
    <p:sldId id="354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55" r:id="rId92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69" autoAdjust="0"/>
    <p:restoredTop sz="86012" autoAdjust="0"/>
  </p:normalViewPr>
  <p:slideViewPr>
    <p:cSldViewPr>
      <p:cViewPr varScale="1">
        <p:scale>
          <a:sx n="66" d="100"/>
          <a:sy n="66" d="100"/>
        </p:scale>
        <p:origin x="2681" y="73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commentAuthors" Target="commentAuthor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handoutMaster" Target="handoutMasters/handoutMaster1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Relationship Id="rId98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1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1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1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1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1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1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1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hyperlink" Target="1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Ansible Playbook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endParaRPr lang="en-US" dirty="0"/>
          </a:p>
          <a:p>
            <a:endParaRPr lang="en-US" dirty="0"/>
          </a:p>
          <a:p>
            <a:endParaRPr dirty="0"/>
          </a:p>
          <a:p>
            <a:r>
              <a:rPr dirty="0"/>
              <a:t> Each task in a playbook has a name, a module, and any necessary module arguments.</a:t>
            </a:r>
          </a:p>
          <a:p>
            <a:r>
              <a:rPr dirty="0"/>
              <a:t> The name directive is a human-readable label for the task, used for reporting and logging.</a:t>
            </a:r>
          </a:p>
          <a:p>
            <a:r>
              <a:rPr dirty="0"/>
              <a:t> The module specifies the name of the Ansible module to use for the task, such as apt, yum, or copy.</a:t>
            </a:r>
          </a:p>
          <a:p>
            <a:r>
              <a:rPr dirty="0"/>
              <a:t> Any necessary module arguments are specified as key-value pairs under the module.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253331"/>
            <a:ext cx="5740400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Task: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dirty="0"/>
          </a:p>
          <a:p>
            <a:r>
              <a:rPr dirty="0"/>
              <a:t> The name directive is used to give the task a human-readable label, which is used for reporting and logging purposes.</a:t>
            </a:r>
          </a:p>
          <a:p>
            <a:r>
              <a:rPr dirty="0"/>
              <a:t> The name should be descriptive enough to provide context for the task being executed.</a:t>
            </a:r>
          </a:p>
          <a:p>
            <a:r>
              <a:rPr dirty="0"/>
              <a:t> In the example playbook, the task is named "Print a debug message".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098563"/>
            <a:ext cx="5130800" cy="4953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Task: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The module directive specifies the name of the Ansible module to use for the task.</a:t>
            </a:r>
          </a:p>
          <a:p>
            <a:r>
              <a:rPr dirty="0"/>
              <a:t> Modules are reusable, idempotent blocks of code that perform a specific action, such as managing packages, creating users, or copying files.</a:t>
            </a:r>
          </a:p>
          <a:p>
            <a:r>
              <a:rPr dirty="0"/>
              <a:t> Ansible comes with hundreds of built-in modules, and you can also create your own custom modules.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1400"/>
            </a:pPr>
            <a:r>
              <a:rPr b="1" dirty="0"/>
              <a:t>Lets Discuss Modules
</a:t>
            </a:r>
            <a:r>
              <a:rPr dirty="0"/>
              <a:t>Back to our playbook
Conditionals
Loops
Handlers
Blocks
Templates
Ansible Vault
Plugins
Roles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Lets Discuss Modules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Task: Modules: 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endParaRPr lang="en-US" dirty="0"/>
          </a:p>
          <a:p>
            <a:r>
              <a:rPr dirty="0"/>
              <a:t> Any necessary module arguments are specified as key-value pairs under the module.</a:t>
            </a:r>
          </a:p>
          <a:p>
            <a:r>
              <a:rPr dirty="0"/>
              <a:t> Module arguments can include options such as package names, file paths, or user names and passwords.</a:t>
            </a:r>
          </a:p>
          <a:p>
            <a:r>
              <a:rPr dirty="0"/>
              <a:t> In the example playbook, the apt module is used to install the apache2 package on the target hosts.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177131"/>
            <a:ext cx="3759200" cy="4953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Modules: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Core modules</a:t>
            </a:r>
          </a:p>
          <a:p>
            <a:pPr lvl="1"/>
            <a:r>
              <a:t> Maintained by the Ansible team</a:t>
            </a:r>
          </a:p>
          <a:p>
            <a:pPr lvl="1"/>
            <a:r>
              <a:t> Located in the</a:t>
            </a:r>
            <a:r>
              <a:rPr>
                <a:latin typeface="Courier New"/>
              </a:rPr>
              <a:t> /usr/lib/python3.6/site-packages/ansible/modules</a:t>
            </a:r>
            <a:r>
              <a:t> directory</a:t>
            </a:r>
          </a:p>
          <a:p>
            <a:r>
              <a:t> Extra modules</a:t>
            </a:r>
          </a:p>
          <a:p>
            <a:pPr lvl="1"/>
            <a:r>
              <a:t> Maintained by the Ansible community</a:t>
            </a:r>
          </a:p>
          <a:p>
            <a:pPr lvl="1"/>
            <a:r>
              <a:t> Located in the</a:t>
            </a:r>
            <a:r>
              <a:rPr>
                <a:latin typeface="Courier New"/>
              </a:rPr>
              <a:t> /usr/lib/python3.6/site-packages/ansible/modules</a:t>
            </a:r>
            <a:r>
              <a:t> directory</a:t>
            </a:r>
          </a:p>
          <a:p>
            <a:pPr lvl="1"/>
            <a:r>
              <a:t> Can be promoted to core modules</a:t>
            </a:r>
          </a:p>
          <a:p>
            <a:pPr lvl="1"/>
            <a:r>
              <a:t> might be removed if they are not maintained</a:t>
            </a:r>
          </a:p>
          <a:p>
            <a:pPr lvl="1"/>
            <a:r>
              <a:t> Can be installed using the</a:t>
            </a:r>
            <a:r>
              <a:rPr>
                <a:latin typeface="Courier New"/>
              </a:rPr>
              <a:t> ansible-galaxy</a:t>
            </a:r>
            <a:r>
              <a:t> command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Modules: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 index of modules is located in the</a:t>
            </a:r>
            <a:r>
              <a:rPr>
                <a:latin typeface="Courier New"/>
              </a:rPr>
              <a:t> /usr/share/doc/ansible/html/modules_by_category.html</a:t>
            </a:r>
            <a:r>
              <a:t> directory</a:t>
            </a:r>
          </a:p>
          <a:p>
            <a:r>
              <a:t> The index of modules is also available online at https://docs.ansible.com/ansible/2.9/modules/modules_by_category.html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Modules: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 documentation for each module is located in the</a:t>
            </a:r>
            <a:r>
              <a:rPr>
                <a:latin typeface="Courier New"/>
              </a:rPr>
              <a:t> /usr/share/doc/ansible/html/modules/&lt;module_name&gt;.html</a:t>
            </a:r>
            <a:r>
              <a:t> directory</a:t>
            </a:r>
          </a:p>
          <a:p>
            <a:r>
              <a:t> The documentation for each module is also available online at</a:t>
            </a:r>
            <a:r>
              <a:rPr>
                <a:latin typeface="Courier New"/>
              </a:rPr>
              <a:t> https://docs.ansible.com/ansible/2.9/modules/module_name&gt;.html</a:t>
            </a:r>
          </a:p>
          <a:p>
            <a:r>
              <a:t> The documentation for each module includes:</a:t>
            </a:r>
          </a:p>
          <a:p>
            <a:pPr lvl="1"/>
            <a:r>
              <a:t> A description of the module</a:t>
            </a:r>
          </a:p>
          <a:p>
            <a:pPr lvl="1"/>
            <a:r>
              <a:t> A list of the module's arguments</a:t>
            </a:r>
          </a:p>
          <a:p>
            <a:pPr lvl="1"/>
            <a:r>
              <a:t> A list of the module's return values</a:t>
            </a:r>
          </a:p>
          <a:p>
            <a:pPr lvl="1"/>
            <a:r>
              <a:t> A list of the module's examples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1400"/>
            </a:pPr>
            <a:r>
              <a:t>Lets Discuss Modules
</a:t>
            </a:r>
            <a:r>
              <a:rPr b="1"/>
              <a:t>Back to our playbook
</a:t>
            </a:r>
            <a:r>
              <a:t>Conditionals
Loops
Handlers
Blocks
Templates
Ansible Vault
Plugins
Roles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Back to our playbook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Playbook: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endParaRPr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dirty="0"/>
          </a:p>
          <a:p>
            <a:r>
              <a:rPr dirty="0"/>
              <a:t> The playbook contains a single play that targets all hosts in the inventory file.</a:t>
            </a:r>
          </a:p>
          <a:p>
            <a:r>
              <a:rPr dirty="0"/>
              <a:t> The play contains a single task that uses the debug module to print a message to the console.</a:t>
            </a:r>
          </a:p>
          <a:p>
            <a:r>
              <a:rPr dirty="0"/>
              <a:t> The task uses the msg argument to specify the message to print.</a:t>
            </a:r>
          </a:p>
          <a:p>
            <a:r>
              <a:rPr dirty="0"/>
              <a:t> The playbook can be executed using the ansible-playbook command.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1253331"/>
            <a:ext cx="5740400" cy="1943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Playbook?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 playbook is a list of plays</a:t>
            </a:r>
          </a:p>
          <a:p>
            <a:r>
              <a:t> A playbook is a YAML-formatted file in Ansible that contains a series of tasks to automate configuration, deployment, and orchestration of IT infrastructure.</a:t>
            </a:r>
          </a:p>
          <a:p>
            <a:r>
              <a:t> Playbooks define the desired state of a system, allowing Ansible to manage and maintain consistency across environments.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pla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4225131"/>
            <a:ext cx="3828288" cy="287121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Running the playbook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Once you've created your playbook, you can run it using the ansible-playbook command.</a:t>
            </a:r>
          </a:p>
          <a:p>
            <a:r>
              <a:t> Ansible will connect to the target hosts and execute the tasks specified in the playbook.</a:t>
            </a:r>
          </a:p>
          <a:p>
            <a:r>
              <a:t> You can use the -v option to enable verbose output, which will show you what Ansible is doing as it executes the playbook.</a:t>
            </a:r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4183062"/>
            <a:ext cx="5892800" cy="4953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Variables and 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Let's take a look at a simple playbook that uses variables and facts:</a:t>
            </a:r>
          </a:p>
          <a:p>
            <a:endParaRPr dirty="0"/>
          </a:p>
          <a:p>
            <a:endParaRPr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dirty="0"/>
          </a:p>
          <a:p>
            <a:r>
              <a:rPr dirty="0"/>
              <a:t> Let's break down this playbook and explain each part in more detail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935162"/>
            <a:ext cx="4826000" cy="2184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dirty="0"/>
          </a:p>
          <a:p>
            <a:r>
              <a:rPr dirty="0"/>
              <a:t> Variables are used to store and reference data in Ansible.</a:t>
            </a:r>
          </a:p>
          <a:p>
            <a:r>
              <a:rPr dirty="0"/>
              <a:t> You can define variables at the play or task level, or in an inventory file or variable file.</a:t>
            </a:r>
          </a:p>
          <a:p>
            <a:r>
              <a:rPr dirty="0"/>
              <a:t> In this example, a variable named </a:t>
            </a:r>
            <a:r>
              <a:rPr dirty="0" err="1"/>
              <a:t>my_var</a:t>
            </a:r>
            <a:r>
              <a:rPr dirty="0"/>
              <a:t> is defined at the play level, with the value "Hello, world!".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88" y="1177131"/>
            <a:ext cx="5130800" cy="736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Task: Debug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endParaRPr lang="en-US" dirty="0"/>
          </a:p>
          <a:p>
            <a:endParaRPr lang="en-US" dirty="0"/>
          </a:p>
          <a:p>
            <a:endParaRPr dirty="0"/>
          </a:p>
          <a:p>
            <a:r>
              <a:rPr dirty="0"/>
              <a:t> The debug task is used to display the value of a variable or other data structure.</a:t>
            </a:r>
          </a:p>
          <a:p>
            <a:r>
              <a:rPr dirty="0"/>
              <a:t> The var directive specifies the variable to display.</a:t>
            </a:r>
          </a:p>
          <a:p>
            <a:r>
              <a:rPr dirty="0"/>
              <a:t> In this example, the debug task is used to display the value of the </a:t>
            </a:r>
            <a:r>
              <a:rPr dirty="0" err="1"/>
              <a:t>my_var</a:t>
            </a:r>
            <a:r>
              <a:rPr dirty="0"/>
              <a:t> variable.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253331"/>
            <a:ext cx="4064000" cy="9779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0006E-623E-ACA6-10D0-68A3FD9F65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B102D-9C4F-79FF-C307-411ECCFFA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b="1" i="0" u="none" strike="noStrike" dirty="0"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Now Go Hands-On with This Lab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8D5554-0475-4FF5-DA69-70B8491778BD}"/>
              </a:ext>
            </a:extLst>
          </p:cNvPr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  <a:r>
              <a:t> TODO lab link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CCAAB9-36D9-77FD-B042-D4374F0FFC56}"/>
              </a:ext>
            </a:extLst>
          </p:cNvPr>
          <p:cNvSpPr txBox="1"/>
          <p:nvPr/>
        </p:nvSpPr>
        <p:spPr>
          <a:xfrm>
            <a:off x="704088" y="1329531"/>
            <a:ext cx="817321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1200"/>
              </a:spcBef>
              <a:spcAft>
                <a:spcPts val="1200"/>
              </a:spcAft>
            </a:pPr>
            <a:br>
              <a:rPr lang="en-US" sz="2800" b="0" dirty="0">
                <a:effectLst/>
                <a:latin typeface="+mn-lt"/>
              </a:rPr>
            </a:br>
            <a:br>
              <a:rPr lang="en-US" sz="2800" b="0" dirty="0">
                <a:effectLst/>
                <a:latin typeface="+mn-lt"/>
              </a:rPr>
            </a:b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+mn-lt"/>
              </a:rPr>
              <a:t>Let’s put theory into practice!</a:t>
            </a:r>
            <a:endParaRPr lang="en-US" sz="2800" b="0" dirty="0">
              <a:effectLst/>
              <a:latin typeface="+mn-lt"/>
            </a:endParaRPr>
          </a:p>
          <a:p>
            <a:pPr algn="ctr" rtl="0">
              <a:spcBef>
                <a:spcPts val="1200"/>
              </a:spcBef>
              <a:spcAft>
                <a:spcPts val="1200"/>
              </a:spcAft>
            </a:pPr>
            <a:br>
              <a:rPr lang="en-US" sz="2800" b="0" dirty="0">
                <a:effectLst/>
                <a:latin typeface="+mn-lt"/>
              </a:rPr>
            </a:b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+mn-lt"/>
              </a:rPr>
              <a:t>Follow the link below to explore the lab details and start building your hands-on experience:</a:t>
            </a:r>
            <a:endParaRPr lang="en-US" sz="2800" b="0" dirty="0">
              <a:effectLst/>
              <a:latin typeface="+mn-lt"/>
            </a:endParaRPr>
          </a:p>
          <a:p>
            <a:pPr algn="ctr" rtl="0">
              <a:spcBef>
                <a:spcPts val="1200"/>
              </a:spcBef>
              <a:spcAft>
                <a:spcPts val="1200"/>
              </a:spcAft>
            </a:pPr>
            <a:br>
              <a:rPr lang="en-US" sz="2800" b="0" dirty="0">
                <a:effectLst/>
                <a:latin typeface="+mn-lt"/>
              </a:rPr>
            </a:br>
            <a:r>
              <a:rPr lang="en-US" sz="2800" b="1" i="0" u="sng" strike="noStrike" dirty="0">
                <a:solidFill>
                  <a:srgbClr val="FF0000"/>
                </a:solidFill>
                <a:effectLst/>
                <a:latin typeface="+mn-lt"/>
                <a:hlinkClick r:id="rId2" action="ppaction://hlinkfile"/>
              </a:rPr>
              <a:t>Access the Lab Here</a:t>
            </a:r>
            <a:endParaRPr lang="en-US" sz="2800" b="0" dirty="0">
              <a:effectLst/>
              <a:latin typeface="+mn-lt"/>
            </a:endParaRPr>
          </a:p>
          <a:p>
            <a:br>
              <a:rPr lang="en-US" sz="2800" b="0" dirty="0">
                <a:effectLst/>
                <a:latin typeface="+mn-lt"/>
              </a:rPr>
            </a:b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556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Prompt for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Let's analyze a playbook that prompts the user for input:</a:t>
            </a:r>
          </a:p>
          <a:p>
            <a:endParaRPr dirty="0"/>
          </a:p>
          <a:p>
            <a:endParaRPr dirty="0"/>
          </a:p>
          <a:p>
            <a:endParaRPr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dirty="0"/>
          </a:p>
          <a:p>
            <a:r>
              <a:rPr dirty="0"/>
              <a:t> Let's break down this playbook and explain each part in more detail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723231"/>
            <a:ext cx="7112000" cy="24257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Variables: Prompt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endParaRPr lang="en-US" dirty="0"/>
          </a:p>
          <a:p>
            <a:endParaRPr dirty="0"/>
          </a:p>
          <a:p>
            <a:r>
              <a:rPr dirty="0"/>
              <a:t> The </a:t>
            </a:r>
            <a:r>
              <a:rPr dirty="0" err="1"/>
              <a:t>vars_prompt</a:t>
            </a:r>
            <a:r>
              <a:rPr dirty="0"/>
              <a:t> section is used to prompt the user for variable values.</a:t>
            </a:r>
          </a:p>
          <a:p>
            <a:r>
              <a:rPr dirty="0"/>
              <a:t> Each prompt is defined with a name and a prompt attribute.</a:t>
            </a:r>
          </a:p>
          <a:p>
            <a:r>
              <a:rPr dirty="0"/>
              <a:t> In this example, a variable named </a:t>
            </a:r>
            <a:r>
              <a:rPr dirty="0" err="1"/>
              <a:t>my_var</a:t>
            </a:r>
            <a:r>
              <a:rPr dirty="0"/>
              <a:t> is defined with a prompt that asks the user to enter a value.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077132"/>
            <a:ext cx="7416800" cy="9779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Structure of a prompt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endParaRPr lang="en-US" dirty="0"/>
          </a:p>
          <a:p>
            <a:endParaRPr lang="en-US" dirty="0"/>
          </a:p>
          <a:p>
            <a:endParaRPr dirty="0"/>
          </a:p>
          <a:p>
            <a:r>
              <a:rPr dirty="0">
                <a:latin typeface="Courier New"/>
              </a:rPr>
              <a:t> name</a:t>
            </a:r>
            <a:r>
              <a:rPr dirty="0"/>
              <a:t> : variable name</a:t>
            </a:r>
          </a:p>
          <a:p>
            <a:r>
              <a:rPr dirty="0">
                <a:latin typeface="Courier New"/>
              </a:rPr>
              <a:t> prompt</a:t>
            </a:r>
            <a:r>
              <a:rPr dirty="0"/>
              <a:t> : prompt message</a:t>
            </a:r>
          </a:p>
          <a:p>
            <a:r>
              <a:rPr dirty="0">
                <a:latin typeface="Courier New"/>
              </a:rPr>
              <a:t> default</a:t>
            </a:r>
            <a:r>
              <a:rPr dirty="0"/>
              <a:t> : default if user skips the prompt</a:t>
            </a:r>
          </a:p>
          <a:p>
            <a:r>
              <a:rPr dirty="0">
                <a:latin typeface="Courier New"/>
              </a:rPr>
              <a:t> private</a:t>
            </a:r>
            <a:r>
              <a:rPr dirty="0"/>
              <a:t> : hide the input from the screen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098563"/>
            <a:ext cx="7416800" cy="14605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Variables: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Variables can be defined in a separate file.</a:t>
            </a:r>
          </a:p>
          <a:p>
            <a:r>
              <a:t> The file can be in any format, but the most common one is the YAML format.</a:t>
            </a:r>
          </a:p>
          <a:p>
            <a:r>
              <a:t> The file must be located in the same directory or relative to the playbook.</a:t>
            </a:r>
          </a:p>
          <a:p>
            <a:r>
              <a:t> The file must be named anything that you need.</a:t>
            </a:r>
          </a:p>
          <a:p>
            <a:r>
              <a:t> The file must be defined in the vars_files section of the playbook.</a:t>
            </a:r>
          </a:p>
          <a:p>
            <a:pPr lvl="1"/>
            <a:r>
              <a:t> There is a module called</a:t>
            </a:r>
            <a:r>
              <a:rPr>
                <a:latin typeface="Courier New"/>
              </a:rPr>
              <a:t> include_vars</a:t>
            </a:r>
            <a:r>
              <a:t> that can be used to include variables from a file as a task.</a:t>
            </a:r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5291931"/>
            <a:ext cx="4673600" cy="2184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Variables: Register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Variables can be registered to store the output of a task.</a:t>
            </a:r>
          </a:p>
          <a:p>
            <a:r>
              <a:t> In this example, the output of the</a:t>
            </a:r>
            <a:r>
              <a:rPr>
                <a:latin typeface="Courier New"/>
              </a:rPr>
              <a:t> shell</a:t>
            </a:r>
            <a:r>
              <a:t> task is stored in the</a:t>
            </a:r>
            <a:r>
              <a:rPr>
                <a:latin typeface="Courier New"/>
              </a:rPr>
              <a:t> my_var</a:t>
            </a:r>
            <a:r>
              <a:t> variable.</a:t>
            </a:r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2548731"/>
            <a:ext cx="5435600" cy="977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Components of a Playbook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Ins="2487168"/>
          <a:lstStyle/>
          <a:p>
            <a:endParaRPr/>
          </a:p>
          <a:p>
            <a:r>
              <a:t> Plays: Organize tasks for a specific group of hosts.</a:t>
            </a:r>
          </a:p>
          <a:p>
            <a:r>
              <a:t> Tasks: Execute a single action using Ansible modules (e.g., package installation, file creation).</a:t>
            </a:r>
          </a:p>
          <a:p>
            <a:r>
              <a:t> Variables: Define custom or dynamic values to be used in tasks.</a:t>
            </a:r>
          </a:p>
          <a:p>
            <a:r>
              <a:t> Handlers: Perform actions in response to specific triggers (e.g., restarting a service).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po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0" y="1833562"/>
            <a:ext cx="2667000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Variables: Set Fact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Variables can be set as facts to store the output of a task using</a:t>
            </a:r>
            <a:r>
              <a:rPr dirty="0">
                <a:latin typeface="Courier New"/>
              </a:rPr>
              <a:t> </a:t>
            </a:r>
            <a:r>
              <a:rPr dirty="0" err="1">
                <a:latin typeface="Courier New"/>
              </a:rPr>
              <a:t>set_fact</a:t>
            </a:r>
            <a:r>
              <a:rPr dirty="0"/>
              <a:t> module</a:t>
            </a:r>
          </a:p>
          <a:p>
            <a:r>
              <a:rPr dirty="0"/>
              <a:t> these variables can be accessed like a normal variable</a:t>
            </a:r>
          </a:p>
          <a:p>
            <a:endParaRPr dirty="0"/>
          </a:p>
          <a:p>
            <a:endParaRPr dirty="0"/>
          </a:p>
          <a:p>
            <a:endParaRPr lang="en-US" dirty="0"/>
          </a:p>
          <a:p>
            <a:endParaRPr lang="en-US" dirty="0"/>
          </a:p>
          <a:p>
            <a:endParaRPr dirty="0"/>
          </a:p>
          <a:p>
            <a:r>
              <a:rPr dirty="0"/>
              <a:t> If you have</a:t>
            </a:r>
            <a:r>
              <a:rPr dirty="0">
                <a:latin typeface="Courier New"/>
              </a:rPr>
              <a:t> </a:t>
            </a:r>
            <a:r>
              <a:rPr dirty="0" err="1">
                <a:latin typeface="Courier New"/>
              </a:rPr>
              <a:t>redis</a:t>
            </a:r>
            <a:r>
              <a:rPr dirty="0"/>
              <a:t> installed, you can use</a:t>
            </a:r>
            <a:r>
              <a:rPr dirty="0">
                <a:latin typeface="Courier New"/>
              </a:rPr>
              <a:t> cached</a:t>
            </a:r>
            <a:r>
              <a:rPr dirty="0"/>
              <a:t> to store these variables for later use.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2447131"/>
            <a:ext cx="8026400" cy="17018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BDD3A-44DE-2AAE-ABC1-F424DA40F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3FB13-4AB1-11E8-8EE7-A8B7C4C0B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b="1" i="0" u="none" strike="noStrike" dirty="0"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Now Go Hands-On with This Lab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6C191D-372F-EBB8-EEE4-421FE3269BE4}"/>
              </a:ext>
            </a:extLst>
          </p:cNvPr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  <a:r>
              <a:t> TODO lab link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42C309-92B3-3BCB-FE9A-593A47AEC9F3}"/>
              </a:ext>
            </a:extLst>
          </p:cNvPr>
          <p:cNvSpPr txBox="1"/>
          <p:nvPr/>
        </p:nvSpPr>
        <p:spPr>
          <a:xfrm>
            <a:off x="704088" y="1329531"/>
            <a:ext cx="817321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1200"/>
              </a:spcBef>
              <a:spcAft>
                <a:spcPts val="1200"/>
              </a:spcAft>
            </a:pPr>
            <a:br>
              <a:rPr lang="en-US" sz="2800" b="0" dirty="0">
                <a:effectLst/>
                <a:latin typeface="+mn-lt"/>
              </a:rPr>
            </a:br>
            <a:br>
              <a:rPr lang="en-US" sz="2800" b="0" dirty="0">
                <a:effectLst/>
                <a:latin typeface="+mn-lt"/>
              </a:rPr>
            </a:b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+mn-lt"/>
              </a:rPr>
              <a:t>Let’s put theory into practice!</a:t>
            </a:r>
            <a:endParaRPr lang="en-US" sz="2800" b="0" dirty="0">
              <a:effectLst/>
              <a:latin typeface="+mn-lt"/>
            </a:endParaRPr>
          </a:p>
          <a:p>
            <a:pPr algn="ctr" rtl="0">
              <a:spcBef>
                <a:spcPts val="1200"/>
              </a:spcBef>
              <a:spcAft>
                <a:spcPts val="1200"/>
              </a:spcAft>
            </a:pPr>
            <a:br>
              <a:rPr lang="en-US" sz="2800" b="0" dirty="0">
                <a:effectLst/>
                <a:latin typeface="+mn-lt"/>
              </a:rPr>
            </a:b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+mn-lt"/>
              </a:rPr>
              <a:t>Follow the link below to explore the lab details and start building your hands-on experience:</a:t>
            </a:r>
            <a:endParaRPr lang="en-US" sz="2800" b="0" dirty="0">
              <a:effectLst/>
              <a:latin typeface="+mn-lt"/>
            </a:endParaRPr>
          </a:p>
          <a:p>
            <a:pPr algn="ctr" rtl="0">
              <a:spcBef>
                <a:spcPts val="1200"/>
              </a:spcBef>
              <a:spcAft>
                <a:spcPts val="1200"/>
              </a:spcAft>
            </a:pPr>
            <a:br>
              <a:rPr lang="en-US" sz="2800" b="0" dirty="0">
                <a:effectLst/>
                <a:latin typeface="+mn-lt"/>
              </a:rPr>
            </a:br>
            <a:r>
              <a:rPr lang="en-US" sz="2800" b="1" i="0" u="sng" strike="noStrike" dirty="0">
                <a:solidFill>
                  <a:srgbClr val="FF0000"/>
                </a:solidFill>
                <a:effectLst/>
                <a:latin typeface="+mn-lt"/>
                <a:hlinkClick r:id="rId2" action="ppaction://hlinkfile"/>
              </a:rPr>
              <a:t>Access the Lab Here</a:t>
            </a:r>
            <a:endParaRPr lang="en-US" sz="2800" b="0" dirty="0">
              <a:effectLst/>
              <a:latin typeface="+mn-lt"/>
            </a:endParaRPr>
          </a:p>
          <a:p>
            <a:br>
              <a:rPr lang="en-US" sz="2800" b="0" dirty="0">
                <a:effectLst/>
                <a:latin typeface="+mn-lt"/>
              </a:rPr>
            </a:b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664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Ansible 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Facts are pieces of information about the remote hosts that Ansible collects when it runs a playbook.</a:t>
            </a:r>
            <a:endParaRPr lang="en-US"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r>
              <a:rPr dirty="0"/>
              <a:t> Let's break down this playbook and explain each part in more detail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2015331"/>
            <a:ext cx="8097012" cy="119119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Play: gather_facts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dirty="0"/>
          </a:p>
          <a:p>
            <a:r>
              <a:rPr dirty="0"/>
              <a:t> The </a:t>
            </a:r>
            <a:r>
              <a:rPr dirty="0" err="1"/>
              <a:t>gather_facts</a:t>
            </a:r>
            <a:r>
              <a:rPr dirty="0"/>
              <a:t> directive is used to gather system information (facts) from the target hosts.</a:t>
            </a:r>
          </a:p>
          <a:p>
            <a:r>
              <a:rPr dirty="0"/>
              <a:t> By default, Ansible gathers a basic set of facts, such as the hostname and IP address of the target host.</a:t>
            </a:r>
          </a:p>
          <a:p>
            <a:r>
              <a:rPr dirty="0"/>
              <a:t> You can also customize the set of facts to gather using the </a:t>
            </a:r>
            <a:r>
              <a:rPr dirty="0" err="1"/>
              <a:t>gather_subset</a:t>
            </a:r>
            <a:r>
              <a:rPr dirty="0"/>
              <a:t> directive.</a:t>
            </a:r>
          </a:p>
          <a:p>
            <a:r>
              <a:rPr dirty="0"/>
              <a:t> In this example, the </a:t>
            </a:r>
            <a:r>
              <a:rPr dirty="0" err="1"/>
              <a:t>gather_facts</a:t>
            </a:r>
            <a:r>
              <a:rPr dirty="0"/>
              <a:t> directive is set to yes, which means Ansible will gather all available facts.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329531"/>
            <a:ext cx="3302000" cy="4953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Task: Debug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endParaRPr lang="en-US" dirty="0"/>
          </a:p>
          <a:p>
            <a:endParaRPr dirty="0"/>
          </a:p>
          <a:p>
            <a:r>
              <a:rPr dirty="0"/>
              <a:t> The debug task is used to display a message in the playbook output.</a:t>
            </a:r>
          </a:p>
          <a:p>
            <a:r>
              <a:rPr dirty="0"/>
              <a:t> The msg directive specifies the message to display.</a:t>
            </a:r>
          </a:p>
          <a:p>
            <a:r>
              <a:rPr dirty="0"/>
              <a:t> In this example, the msg directive includes a variable reference to </a:t>
            </a:r>
            <a:r>
              <a:rPr dirty="0" err="1"/>
              <a:t>ansible_facts</a:t>
            </a:r>
            <a:r>
              <a:rPr dirty="0"/>
              <a:t>['processor']['count'], which contains the number of CPUs on the target host.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329532"/>
            <a:ext cx="8097012" cy="585968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4B8804-4B76-6D58-996C-DE6AFE2FD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3FE0D-4EE7-0C9B-216D-50A4D4DF4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b="1" i="0" u="none" strike="noStrike" dirty="0"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Now Go Hands-On with This Lab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F7913F-8B44-B064-686E-729A7D1270D6}"/>
              </a:ext>
            </a:extLst>
          </p:cNvPr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  <a:r>
              <a:t> TODO lab link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DC7ED2-C637-84EC-C7C2-7733B824BBF8}"/>
              </a:ext>
            </a:extLst>
          </p:cNvPr>
          <p:cNvSpPr txBox="1"/>
          <p:nvPr/>
        </p:nvSpPr>
        <p:spPr>
          <a:xfrm>
            <a:off x="704088" y="1329531"/>
            <a:ext cx="817321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1200"/>
              </a:spcBef>
              <a:spcAft>
                <a:spcPts val="1200"/>
              </a:spcAft>
            </a:pPr>
            <a:br>
              <a:rPr lang="en-US" sz="2800" b="0" dirty="0">
                <a:effectLst/>
                <a:latin typeface="+mn-lt"/>
              </a:rPr>
            </a:br>
            <a:br>
              <a:rPr lang="en-US" sz="2800" b="0" dirty="0">
                <a:effectLst/>
                <a:latin typeface="+mn-lt"/>
              </a:rPr>
            </a:b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+mn-lt"/>
              </a:rPr>
              <a:t>Let’s put theory into practice!</a:t>
            </a:r>
            <a:endParaRPr lang="en-US" sz="2800" b="0" dirty="0">
              <a:effectLst/>
              <a:latin typeface="+mn-lt"/>
            </a:endParaRPr>
          </a:p>
          <a:p>
            <a:pPr algn="ctr" rtl="0">
              <a:spcBef>
                <a:spcPts val="1200"/>
              </a:spcBef>
              <a:spcAft>
                <a:spcPts val="1200"/>
              </a:spcAft>
            </a:pPr>
            <a:br>
              <a:rPr lang="en-US" sz="2800" b="0" dirty="0">
                <a:effectLst/>
                <a:latin typeface="+mn-lt"/>
              </a:rPr>
            </a:b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+mn-lt"/>
              </a:rPr>
              <a:t>Follow the link below to explore the lab details and start building your hands-on experience:</a:t>
            </a:r>
            <a:endParaRPr lang="en-US" sz="2800" b="0" dirty="0">
              <a:effectLst/>
              <a:latin typeface="+mn-lt"/>
            </a:endParaRPr>
          </a:p>
          <a:p>
            <a:pPr algn="ctr" rtl="0">
              <a:spcBef>
                <a:spcPts val="1200"/>
              </a:spcBef>
              <a:spcAft>
                <a:spcPts val="1200"/>
              </a:spcAft>
            </a:pPr>
            <a:br>
              <a:rPr lang="en-US" sz="2800" b="0" dirty="0">
                <a:effectLst/>
                <a:latin typeface="+mn-lt"/>
              </a:rPr>
            </a:br>
            <a:r>
              <a:rPr lang="en-US" sz="2800" b="1" i="0" u="sng" strike="noStrike" dirty="0">
                <a:solidFill>
                  <a:srgbClr val="FF0000"/>
                </a:solidFill>
                <a:effectLst/>
                <a:latin typeface="+mn-lt"/>
                <a:hlinkClick r:id="rId2" action="ppaction://hlinkfile"/>
              </a:rPr>
              <a:t>Access the Lab Here</a:t>
            </a:r>
            <a:endParaRPr lang="en-US" sz="2800" b="0" dirty="0">
              <a:effectLst/>
              <a:latin typeface="+mn-lt"/>
            </a:endParaRPr>
          </a:p>
          <a:p>
            <a:br>
              <a:rPr lang="en-US" sz="2800" b="0" dirty="0">
                <a:effectLst/>
                <a:latin typeface="+mn-lt"/>
              </a:rPr>
            </a:b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0973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1400"/>
            </a:pPr>
            <a:r>
              <a:t>Lets Discuss Modules
Back to our playbook
</a:t>
            </a:r>
            <a:r>
              <a:rPr b="1"/>
              <a:t>Conditionals
</a:t>
            </a:r>
            <a:r>
              <a:t>Loops
Handlers
Blocks
Templates
Ansible Vault
Plugins
Roles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Conditionals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endParaRPr dirty="0"/>
          </a:p>
          <a:p>
            <a:endParaRPr lang="en-US" dirty="0"/>
          </a:p>
          <a:p>
            <a:endParaRPr lang="en-US" dirty="0"/>
          </a:p>
          <a:p>
            <a:endParaRPr dirty="0"/>
          </a:p>
          <a:p>
            <a:endParaRPr dirty="0"/>
          </a:p>
          <a:p>
            <a:r>
              <a:rPr dirty="0"/>
              <a:t> Let's break down this playbook and explain each part in more detail</a:t>
            </a:r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047763"/>
            <a:ext cx="6197600" cy="24257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Variable: Define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dirty="0"/>
          </a:p>
          <a:p>
            <a:r>
              <a:rPr dirty="0"/>
              <a:t> Variables can be defined in a playbook using the vars keyword.</a:t>
            </a:r>
          </a:p>
          <a:p>
            <a:r>
              <a:rPr dirty="0"/>
              <a:t> In this example, the </a:t>
            </a:r>
            <a:r>
              <a:rPr dirty="0" err="1"/>
              <a:t>my_var</a:t>
            </a:r>
            <a:r>
              <a:rPr dirty="0"/>
              <a:t> variable is defined with a value of true.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177131"/>
            <a:ext cx="3454400" cy="736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Task: Debug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 debug task is used to display a message in the playbook output.</a:t>
            </a:r>
          </a:p>
          <a:p>
            <a:r>
              <a:t> The msg directive specifies the message to display.</a:t>
            </a:r>
          </a:p>
          <a:p>
            <a:r>
              <a:t> In this example, the msg directive displays a message if the my_var variable is true.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Components of a Playbook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950" y="994976"/>
            <a:ext cx="8902700" cy="3611155"/>
          </a:xfrm>
        </p:spPr>
        <p:txBody>
          <a:bodyPr rIns="2487168"/>
          <a:lstStyle/>
          <a:p>
            <a:endParaRPr dirty="0"/>
          </a:p>
          <a:p>
            <a:r>
              <a:rPr dirty="0"/>
              <a:t> Templates: Dynamically generate configuration files using Jinja2 templating language.</a:t>
            </a:r>
          </a:p>
          <a:p>
            <a:r>
              <a:rPr dirty="0"/>
              <a:t> Playbooks promote reusable, shareable, and maintainable code for infrastructure management.</a:t>
            </a:r>
            <a:endParaRPr lang="en-US" dirty="0"/>
          </a:p>
          <a:p>
            <a:endParaRPr lang="en-US" dirty="0"/>
          </a:p>
          <a:p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po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530" y="1550511"/>
            <a:ext cx="2598420" cy="25984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BE274D-0EB3-C229-E4E7-C3D211404081}"/>
              </a:ext>
            </a:extLst>
          </p:cNvPr>
          <p:cNvSpPr txBox="1"/>
          <p:nvPr/>
        </p:nvSpPr>
        <p:spPr>
          <a:xfrm>
            <a:off x="368300" y="5368131"/>
            <a:ext cx="87566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b="1" dirty="0">
                <a:solidFill>
                  <a:schemeClr val="bg2">
                    <a:lumMod val="95000"/>
                    <a:lumOff val="5000"/>
                  </a:schemeClr>
                </a:solidFill>
                <a:latin typeface="+mn-lt"/>
              </a:rPr>
              <a:t>We will discuss each of these components  in detail in the following slides.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Task: When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dirty="0"/>
          </a:p>
          <a:p>
            <a:r>
              <a:rPr dirty="0"/>
              <a:t> The when keyword is used to specify a condition for the task to run.</a:t>
            </a:r>
          </a:p>
          <a:p>
            <a:r>
              <a:rPr dirty="0"/>
              <a:t> The task will only run if the condition is true.</a:t>
            </a:r>
          </a:p>
          <a:p>
            <a:r>
              <a:rPr dirty="0"/>
              <a:t> In this example, the when keyword is used to specify that the task should only run if the </a:t>
            </a:r>
            <a:r>
              <a:rPr dirty="0" err="1"/>
              <a:t>my_var</a:t>
            </a:r>
            <a:r>
              <a:rPr dirty="0"/>
              <a:t> variable is true. Let's talk about the condition syntax.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405731"/>
            <a:ext cx="2540000" cy="4953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Conditions: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Ansible supports the following operators:</a:t>
            </a:r>
          </a:p>
          <a:p>
            <a:pPr lvl="1"/>
            <a:r>
              <a:rPr dirty="0">
                <a:latin typeface="Courier New"/>
              </a:rPr>
              <a:t> and</a:t>
            </a:r>
          </a:p>
          <a:p>
            <a:pPr lvl="1"/>
            <a:r>
              <a:rPr dirty="0">
                <a:latin typeface="Courier New"/>
              </a:rPr>
              <a:t> or</a:t>
            </a:r>
          </a:p>
          <a:p>
            <a:pPr lvl="1"/>
            <a:r>
              <a:rPr dirty="0">
                <a:latin typeface="Courier New"/>
              </a:rPr>
              <a:t> not</a:t>
            </a:r>
          </a:p>
          <a:p>
            <a:pPr lvl="1"/>
            <a:r>
              <a:rPr dirty="0">
                <a:latin typeface="Courier New"/>
              </a:rPr>
              <a:t> ==</a:t>
            </a:r>
          </a:p>
          <a:p>
            <a:pPr lvl="1"/>
            <a:r>
              <a:rPr dirty="0">
                <a:latin typeface="Courier New"/>
              </a:rPr>
              <a:t> !=</a:t>
            </a:r>
          </a:p>
          <a:p>
            <a:pPr lvl="1"/>
            <a:r>
              <a:rPr dirty="0">
                <a:latin typeface="Courier New"/>
              </a:rPr>
              <a:t> &gt;</a:t>
            </a:r>
          </a:p>
          <a:p>
            <a:pPr lvl="1"/>
            <a:r>
              <a:rPr dirty="0">
                <a:latin typeface="Courier New"/>
              </a:rPr>
              <a:t> &gt;=</a:t>
            </a:r>
          </a:p>
          <a:p>
            <a:pPr lvl="1"/>
            <a:r>
              <a:rPr dirty="0">
                <a:latin typeface="Courier New"/>
              </a:rPr>
              <a:t> &lt;</a:t>
            </a:r>
          </a:p>
          <a:p>
            <a:pPr lvl="1"/>
            <a:r>
              <a:rPr dirty="0">
                <a:latin typeface="Courier New"/>
              </a:rPr>
              <a:t> &lt;=</a:t>
            </a:r>
          </a:p>
          <a:p>
            <a:r>
              <a:rPr dirty="0"/>
              <a:t> The condition can be defined as a Jinja2 expression.</a:t>
            </a:r>
          </a:p>
          <a:p>
            <a:r>
              <a:rPr dirty="0"/>
              <a:t> The condition can be defined as a variable.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Condition: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Ansible supports the following expressions:</a:t>
            </a:r>
          </a:p>
          <a:p>
            <a:pPr lvl="1"/>
            <a:r>
              <a:rPr>
                <a:latin typeface="Courier New"/>
              </a:rPr>
              <a:t> true</a:t>
            </a:r>
          </a:p>
          <a:p>
            <a:pPr lvl="1"/>
            <a:r>
              <a:rPr>
                <a:latin typeface="Courier New"/>
              </a:rPr>
              <a:t> false</a:t>
            </a:r>
          </a:p>
          <a:p>
            <a:pPr lvl="1"/>
            <a:r>
              <a:rPr>
                <a:latin typeface="Courier New"/>
              </a:rPr>
              <a:t> none</a:t>
            </a:r>
          </a:p>
          <a:p>
            <a:r>
              <a:t> The condition can be defined as a list.</a:t>
            </a:r>
          </a:p>
          <a:p>
            <a:pPr lvl="1"/>
            <a:r>
              <a:t> The list must contain valid expressions.</a:t>
            </a:r>
          </a:p>
          <a:p>
            <a:pPr lvl="1"/>
            <a:r>
              <a:rPr>
                <a:latin typeface="Courier New"/>
              </a:rPr>
              <a:t> and</a:t>
            </a:r>
            <a:r>
              <a:t> operator is used between each item of the list.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expression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4225131"/>
            <a:ext cx="45720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Conditions: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 following variables can be used in conditions:</a:t>
            </a:r>
          </a:p>
          <a:p>
            <a:pPr lvl="1"/>
            <a:r>
              <a:rPr>
                <a:latin typeface="Courier New"/>
              </a:rPr>
              <a:t> ansible_facts</a:t>
            </a:r>
          </a:p>
          <a:p>
            <a:pPr lvl="1"/>
            <a:r>
              <a:rPr>
                <a:latin typeface="Courier New"/>
              </a:rPr>
              <a:t> ansible_hostname</a:t>
            </a:r>
          </a:p>
          <a:p>
            <a:pPr lvl="1"/>
            <a:r>
              <a:rPr>
                <a:latin typeface="Courier New"/>
              </a:rPr>
              <a:t> ansible_host</a:t>
            </a:r>
          </a:p>
          <a:p>
            <a:pPr lvl="1"/>
            <a:r>
              <a:rPr>
                <a:latin typeface="Courier New"/>
              </a:rPr>
              <a:t> ansible_os_family</a:t>
            </a:r>
          </a:p>
          <a:p>
            <a:pPr lvl="1"/>
            <a:r>
              <a:rPr>
                <a:latin typeface="Courier New"/>
              </a:rPr>
              <a:t> ansible_os_name</a:t>
            </a:r>
          </a:p>
          <a:p>
            <a:pPr lvl="1"/>
            <a:r>
              <a:rPr>
                <a:latin typeface="Courier New"/>
              </a:rPr>
              <a:t> ansible_os_version</a:t>
            </a:r>
          </a:p>
          <a:p>
            <a:pPr lvl="1"/>
            <a:r>
              <a:rPr>
                <a:latin typeface="Courier New"/>
              </a:rPr>
              <a:t> ansible_playbook_python</a:t>
            </a:r>
          </a:p>
          <a:p>
            <a:pPr lvl="1"/>
            <a:r>
              <a:rPr>
                <a:latin typeface="Courier New"/>
              </a:rPr>
              <a:t> ansible_python</a:t>
            </a:r>
          </a:p>
          <a:p>
            <a:pPr lvl="1"/>
            <a:r>
              <a:t> 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0C60AB-CF46-FB50-414E-4291FA37A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27F0F-AB34-08D9-5AA9-64A5DBA5E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b="1" i="0" u="none" strike="noStrike" dirty="0"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Now Go Hands-On with This Lab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C1048B-8AE3-1F4E-BBC9-C317DE45E670}"/>
              </a:ext>
            </a:extLst>
          </p:cNvPr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  <a:r>
              <a:t> TODO lab link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9EE0C4-5539-1E72-FD50-8B1EF3457929}"/>
              </a:ext>
            </a:extLst>
          </p:cNvPr>
          <p:cNvSpPr txBox="1"/>
          <p:nvPr/>
        </p:nvSpPr>
        <p:spPr>
          <a:xfrm>
            <a:off x="704088" y="1329531"/>
            <a:ext cx="817321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1200"/>
              </a:spcBef>
              <a:spcAft>
                <a:spcPts val="1200"/>
              </a:spcAft>
            </a:pPr>
            <a:br>
              <a:rPr lang="en-US" sz="2800" b="0" dirty="0">
                <a:effectLst/>
                <a:latin typeface="+mn-lt"/>
              </a:rPr>
            </a:br>
            <a:br>
              <a:rPr lang="en-US" sz="2800" b="0" dirty="0">
                <a:effectLst/>
                <a:latin typeface="+mn-lt"/>
              </a:rPr>
            </a:b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+mn-lt"/>
              </a:rPr>
              <a:t>Let’s put theory into practice!</a:t>
            </a:r>
            <a:endParaRPr lang="en-US" sz="2800" b="0" dirty="0">
              <a:effectLst/>
              <a:latin typeface="+mn-lt"/>
            </a:endParaRPr>
          </a:p>
          <a:p>
            <a:pPr algn="ctr" rtl="0">
              <a:spcBef>
                <a:spcPts val="1200"/>
              </a:spcBef>
              <a:spcAft>
                <a:spcPts val="1200"/>
              </a:spcAft>
            </a:pPr>
            <a:br>
              <a:rPr lang="en-US" sz="2800" b="0" dirty="0">
                <a:effectLst/>
                <a:latin typeface="+mn-lt"/>
              </a:rPr>
            </a:b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+mn-lt"/>
              </a:rPr>
              <a:t>Follow the link below to explore the lab details and start building your hands-on experience:</a:t>
            </a:r>
            <a:endParaRPr lang="en-US" sz="2800" b="0" dirty="0">
              <a:effectLst/>
              <a:latin typeface="+mn-lt"/>
            </a:endParaRPr>
          </a:p>
          <a:p>
            <a:pPr algn="ctr" rtl="0">
              <a:spcBef>
                <a:spcPts val="1200"/>
              </a:spcBef>
              <a:spcAft>
                <a:spcPts val="1200"/>
              </a:spcAft>
            </a:pPr>
            <a:br>
              <a:rPr lang="en-US" sz="2800" b="0" dirty="0">
                <a:effectLst/>
                <a:latin typeface="+mn-lt"/>
              </a:rPr>
            </a:br>
            <a:r>
              <a:rPr lang="en-US" sz="2800" b="1" i="0" u="sng" strike="noStrike" dirty="0">
                <a:solidFill>
                  <a:srgbClr val="FF0000"/>
                </a:solidFill>
                <a:effectLst/>
                <a:latin typeface="+mn-lt"/>
                <a:hlinkClick r:id="rId2" action="ppaction://hlinkfile"/>
              </a:rPr>
              <a:t>Access the Lab Here</a:t>
            </a:r>
            <a:endParaRPr lang="en-US" sz="2800" b="0" dirty="0">
              <a:effectLst/>
              <a:latin typeface="+mn-lt"/>
            </a:endParaRPr>
          </a:p>
          <a:p>
            <a:br>
              <a:rPr lang="en-US" sz="2800" b="0" dirty="0">
                <a:effectLst/>
                <a:latin typeface="+mn-lt"/>
              </a:rPr>
            </a:b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8212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1400"/>
            </a:pPr>
            <a:r>
              <a:t>Lets Discuss Modules
Back to our playbook
Conditionals
</a:t>
            </a:r>
            <a:r>
              <a:rPr b="1"/>
              <a:t>Loops
</a:t>
            </a:r>
            <a:r>
              <a:t>Handlers
Blocks
Templates
Ansible Vault
Plugins
Roles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Loops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pPr marL="0" indent="0">
              <a:buNone/>
            </a:pPr>
            <a:endParaRPr dirty="0"/>
          </a:p>
          <a:p>
            <a:r>
              <a:rPr dirty="0"/>
              <a:t> Let's break down this playbook and explain each part in more detail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6" name="Picture 5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293732"/>
            <a:ext cx="6045200" cy="3149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Variable: Define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endParaRPr lang="en-US" dirty="0"/>
          </a:p>
          <a:p>
            <a:endParaRPr lang="en-US" dirty="0"/>
          </a:p>
          <a:p>
            <a:endParaRPr dirty="0"/>
          </a:p>
          <a:p>
            <a:r>
              <a:rPr dirty="0"/>
              <a:t> Variables can be defined in a playbook using the vars keyword.</a:t>
            </a:r>
          </a:p>
          <a:p>
            <a:r>
              <a:rPr dirty="0"/>
              <a:t> In this example, the </a:t>
            </a:r>
            <a:r>
              <a:rPr dirty="0" err="1"/>
              <a:t>my_list</a:t>
            </a:r>
            <a:r>
              <a:rPr dirty="0"/>
              <a:t> variable is defined as a list of items to be displayed using the debug module.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077132"/>
            <a:ext cx="2997200" cy="14605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Task: Debug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endParaRPr lang="en-US" dirty="0"/>
          </a:p>
          <a:p>
            <a:endParaRPr lang="en-US" dirty="0"/>
          </a:p>
          <a:p>
            <a:endParaRPr dirty="0"/>
          </a:p>
          <a:p>
            <a:r>
              <a:rPr dirty="0"/>
              <a:t> The debug task is used to display a message in the playbook output.</a:t>
            </a:r>
          </a:p>
          <a:p>
            <a:r>
              <a:rPr dirty="0"/>
              <a:t> The msg directive specifies the message to display.</a:t>
            </a:r>
          </a:p>
          <a:p>
            <a:r>
              <a:rPr dirty="0"/>
              <a:t> The </a:t>
            </a:r>
            <a:r>
              <a:rPr dirty="0" err="1"/>
              <a:t>with_items</a:t>
            </a:r>
            <a:r>
              <a:rPr dirty="0"/>
              <a:t> directive specifies the list of items to loop over.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177131"/>
            <a:ext cx="6045200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Task: With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dirty="0"/>
          </a:p>
          <a:p>
            <a:r>
              <a:rPr dirty="0"/>
              <a:t> The </a:t>
            </a:r>
            <a:r>
              <a:rPr dirty="0" err="1"/>
              <a:t>with_items</a:t>
            </a:r>
            <a:r>
              <a:rPr dirty="0"/>
              <a:t> keyword is used to specify a list of items to iterate over.</a:t>
            </a:r>
          </a:p>
          <a:p>
            <a:r>
              <a:rPr dirty="0"/>
              <a:t> The item keyword is used to refer to each item in the loop.</a:t>
            </a:r>
          </a:p>
          <a:p>
            <a:r>
              <a:rPr dirty="0"/>
              <a:t> In this example, the </a:t>
            </a:r>
            <a:r>
              <a:rPr dirty="0" err="1"/>
              <a:t>with_items</a:t>
            </a:r>
            <a:r>
              <a:rPr dirty="0"/>
              <a:t> keyword is used with the debug module to loop over the </a:t>
            </a:r>
            <a:r>
              <a:rPr dirty="0" err="1"/>
              <a:t>my_list</a:t>
            </a:r>
            <a:r>
              <a:rPr dirty="0"/>
              <a:t> variable, displaying each item in the list.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405731"/>
            <a:ext cx="4826000" cy="495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Let's take a look at a simple playbook:</a:t>
            </a:r>
          </a:p>
          <a:p>
            <a:endParaRPr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dirty="0"/>
          </a:p>
          <a:p>
            <a:r>
              <a:rPr dirty="0"/>
              <a:t> now, we're going to break down the playbook into its component parts.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939131"/>
            <a:ext cx="5740400" cy="19431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Loops: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The</a:t>
            </a:r>
            <a:r>
              <a:rPr dirty="0">
                <a:latin typeface="Courier New"/>
              </a:rPr>
              <a:t> loop</a:t>
            </a:r>
            <a:r>
              <a:rPr dirty="0"/>
              <a:t> </a:t>
            </a:r>
            <a:r>
              <a:rPr dirty="0" err="1"/>
              <a:t>loop</a:t>
            </a:r>
            <a:r>
              <a:rPr dirty="0"/>
              <a:t> is a newer alternative to </a:t>
            </a:r>
            <a:r>
              <a:rPr dirty="0" err="1"/>
              <a:t>with_items</a:t>
            </a:r>
            <a:r>
              <a:rPr dirty="0"/>
              <a:t> loop, and it offers more flexibility and readability.</a:t>
            </a:r>
          </a:p>
          <a:p>
            <a:r>
              <a:rPr dirty="0"/>
              <a:t> It allows you to loop over a list or dictionary of items, and use the item variable to access each item.</a:t>
            </a:r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3219817"/>
            <a:ext cx="5588000" cy="3149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Using Loops with 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You can also use loops with conditionals to perform tasks based on certain conditions.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2015331"/>
            <a:ext cx="5588000" cy="33909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loop_control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</a:t>
            </a:r>
            <a:r>
              <a:rPr>
                <a:latin typeface="Courier New"/>
              </a:rPr>
              <a:t> loop_control</a:t>
            </a:r>
            <a:r>
              <a:t> keyword allows you to modify the behavior of the loop. For example, you can use it to set the loop index, skip items, or stop the loop.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2547660"/>
            <a:ext cx="5588000" cy="38735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Loops in Ansible Playbook provide an efficient way to perform repetitive tasks. With the with_items and loop loops, you can iterate over a list of items or a dictionary, and use conditionals and loop_control keyword to modify the behavior of the loop.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801DF-AE79-E94F-9527-045DD7727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8A4C2-1503-87AA-ECD1-E9D696101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b="1" i="0" u="none" strike="noStrike" dirty="0"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Now Go Hands-On with This Lab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515D2E-B96A-9D88-F533-D5DD12CE1C01}"/>
              </a:ext>
            </a:extLst>
          </p:cNvPr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  <a:r>
              <a:t> TODO lab link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BC9CCB-EED3-2B74-44F2-3C97331F59BA}"/>
              </a:ext>
            </a:extLst>
          </p:cNvPr>
          <p:cNvSpPr txBox="1"/>
          <p:nvPr/>
        </p:nvSpPr>
        <p:spPr>
          <a:xfrm>
            <a:off x="704088" y="1329531"/>
            <a:ext cx="817321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1200"/>
              </a:spcBef>
              <a:spcAft>
                <a:spcPts val="1200"/>
              </a:spcAft>
            </a:pPr>
            <a:br>
              <a:rPr lang="en-US" sz="2800" b="0" dirty="0">
                <a:effectLst/>
                <a:latin typeface="+mn-lt"/>
              </a:rPr>
            </a:br>
            <a:br>
              <a:rPr lang="en-US" sz="2800" b="0" dirty="0">
                <a:effectLst/>
                <a:latin typeface="+mn-lt"/>
              </a:rPr>
            </a:b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+mn-lt"/>
              </a:rPr>
              <a:t>Let’s put theory into practice!</a:t>
            </a:r>
            <a:endParaRPr lang="en-US" sz="2800" b="0" dirty="0">
              <a:effectLst/>
              <a:latin typeface="+mn-lt"/>
            </a:endParaRPr>
          </a:p>
          <a:p>
            <a:pPr algn="ctr" rtl="0">
              <a:spcBef>
                <a:spcPts val="1200"/>
              </a:spcBef>
              <a:spcAft>
                <a:spcPts val="1200"/>
              </a:spcAft>
            </a:pPr>
            <a:br>
              <a:rPr lang="en-US" sz="2800" b="0" dirty="0">
                <a:effectLst/>
                <a:latin typeface="+mn-lt"/>
              </a:rPr>
            </a:b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+mn-lt"/>
              </a:rPr>
              <a:t>Follow the link below to explore the lab details and start building your hands-on experience:</a:t>
            </a:r>
            <a:endParaRPr lang="en-US" sz="2800" b="0" dirty="0">
              <a:effectLst/>
              <a:latin typeface="+mn-lt"/>
            </a:endParaRPr>
          </a:p>
          <a:p>
            <a:pPr algn="ctr" rtl="0">
              <a:spcBef>
                <a:spcPts val="1200"/>
              </a:spcBef>
              <a:spcAft>
                <a:spcPts val="1200"/>
              </a:spcAft>
            </a:pPr>
            <a:br>
              <a:rPr lang="en-US" sz="2800" b="0" dirty="0">
                <a:effectLst/>
                <a:latin typeface="+mn-lt"/>
              </a:rPr>
            </a:br>
            <a:r>
              <a:rPr lang="en-US" sz="2800" b="1" i="0" u="sng" strike="noStrike" dirty="0">
                <a:solidFill>
                  <a:srgbClr val="FF0000"/>
                </a:solidFill>
                <a:effectLst/>
                <a:latin typeface="+mn-lt"/>
                <a:hlinkClick r:id="rId2" action="ppaction://hlinkfile"/>
              </a:rPr>
              <a:t>Access the Lab Here</a:t>
            </a:r>
            <a:endParaRPr lang="en-US" sz="2800" b="0" dirty="0">
              <a:effectLst/>
              <a:latin typeface="+mn-lt"/>
            </a:endParaRPr>
          </a:p>
          <a:p>
            <a:br>
              <a:rPr lang="en-US" sz="2800" b="0" dirty="0">
                <a:effectLst/>
                <a:latin typeface="+mn-lt"/>
              </a:rPr>
            </a:b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8864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1400"/>
            </a:pPr>
            <a:r>
              <a:t>Lets Discuss Modules
Back to our playbook
Conditionals
Loops
</a:t>
            </a:r>
            <a:r>
              <a:rPr b="1"/>
              <a:t>Handlers
</a:t>
            </a:r>
            <a:r>
              <a:t>Blocks
Templates
Ansible Vault
Plugins
Roles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Handlers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Handlers are tasks that are triggered by notifications</a:t>
            </a:r>
          </a:p>
          <a:p>
            <a:endParaRPr dirty="0"/>
          </a:p>
          <a:p>
            <a:endParaRPr dirty="0"/>
          </a:p>
          <a:p>
            <a:endParaRPr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dirty="0"/>
          </a:p>
          <a:p>
            <a:endParaRPr dirty="0"/>
          </a:p>
          <a:p>
            <a:r>
              <a:rPr dirty="0"/>
              <a:t> Let's break down this playbook and explain each part in more detail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558131"/>
            <a:ext cx="5435600" cy="3149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Task: Debug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dirty="0"/>
          </a:p>
          <a:p>
            <a:endParaRPr dirty="0"/>
          </a:p>
          <a:p>
            <a:r>
              <a:rPr dirty="0"/>
              <a:t> The debug task is used to display a message in the playbook output but it also triggers a notification.</a:t>
            </a:r>
          </a:p>
          <a:p>
            <a:r>
              <a:rPr dirty="0"/>
              <a:t> That notification is used to trigger the restart service handler.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253331"/>
            <a:ext cx="5435600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dirty="0"/>
          </a:p>
          <a:p>
            <a:r>
              <a:rPr dirty="0"/>
              <a:t> The handlers keyword is used to define a list of handlers that can be triggered by notifications in the tasks.</a:t>
            </a:r>
          </a:p>
          <a:p>
            <a:r>
              <a:rPr dirty="0"/>
              <a:t> handlers are normal tasks, but they are only executed when they are notified by another task in the playbook that changes the state of the system.</a:t>
            </a:r>
          </a:p>
          <a:p>
            <a:r>
              <a:rPr dirty="0"/>
              <a:t> Important: Handlers are executed at the end of the play, after all the tasks have been executed.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253331"/>
            <a:ext cx="5130800" cy="14605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Handlers should be used to restart services, reload configuration files, and perform other tasks that need to be executed after a change in the system state.</a:t>
            </a:r>
          </a:p>
          <a:p>
            <a:r>
              <a:t> Handlers should not be used to perform tasks that are idempotent, such as installing packages or creating users.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YAML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The first line of the playbook is a YAML header that specifies the document type and version. In this case, it's a YAML document with no specific version:</a:t>
            </a:r>
          </a:p>
          <a:p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Handlers are tasks that are triggered by notifications. They are used to restart services, reload configuration files, and perform other tasks that need to be executed after a change in the system state.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FADCF-211A-3BCB-AC16-154D60EBE5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E9C74-BEF7-71CB-3F62-9E98FA240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b="1" i="0" u="none" strike="noStrike" dirty="0"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Now Go Hands-On with This Lab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FE69A5-1BAD-4ECA-31FD-20E4564C63B0}"/>
              </a:ext>
            </a:extLst>
          </p:cNvPr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  <a:r>
              <a:t> TODO lab link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631E70-7266-9312-D1A1-4B4EAFB59B4B}"/>
              </a:ext>
            </a:extLst>
          </p:cNvPr>
          <p:cNvSpPr txBox="1"/>
          <p:nvPr/>
        </p:nvSpPr>
        <p:spPr>
          <a:xfrm>
            <a:off x="704088" y="1329531"/>
            <a:ext cx="817321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1200"/>
              </a:spcBef>
              <a:spcAft>
                <a:spcPts val="1200"/>
              </a:spcAft>
            </a:pPr>
            <a:br>
              <a:rPr lang="en-US" sz="2800" b="0" dirty="0">
                <a:effectLst/>
                <a:latin typeface="+mn-lt"/>
              </a:rPr>
            </a:br>
            <a:br>
              <a:rPr lang="en-US" sz="2800" b="0" dirty="0">
                <a:effectLst/>
                <a:latin typeface="+mn-lt"/>
              </a:rPr>
            </a:b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+mn-lt"/>
              </a:rPr>
              <a:t>Let’s put theory into practice!</a:t>
            </a:r>
            <a:endParaRPr lang="en-US" sz="2800" b="0" dirty="0">
              <a:effectLst/>
              <a:latin typeface="+mn-lt"/>
            </a:endParaRPr>
          </a:p>
          <a:p>
            <a:pPr algn="ctr" rtl="0">
              <a:spcBef>
                <a:spcPts val="1200"/>
              </a:spcBef>
              <a:spcAft>
                <a:spcPts val="1200"/>
              </a:spcAft>
            </a:pPr>
            <a:br>
              <a:rPr lang="en-US" sz="2800" b="0" dirty="0">
                <a:effectLst/>
                <a:latin typeface="+mn-lt"/>
              </a:rPr>
            </a:b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+mn-lt"/>
              </a:rPr>
              <a:t>Follow the link below to explore the lab details and start building your hands-on experience:</a:t>
            </a:r>
            <a:endParaRPr lang="en-US" sz="2800" b="0" dirty="0">
              <a:effectLst/>
              <a:latin typeface="+mn-lt"/>
            </a:endParaRPr>
          </a:p>
          <a:p>
            <a:pPr algn="ctr" rtl="0">
              <a:spcBef>
                <a:spcPts val="1200"/>
              </a:spcBef>
              <a:spcAft>
                <a:spcPts val="1200"/>
              </a:spcAft>
            </a:pPr>
            <a:br>
              <a:rPr lang="en-US" sz="2800" b="0" dirty="0">
                <a:effectLst/>
                <a:latin typeface="+mn-lt"/>
              </a:rPr>
            </a:br>
            <a:r>
              <a:rPr lang="en-US" sz="2800" b="1" i="0" u="sng" strike="noStrike" dirty="0">
                <a:solidFill>
                  <a:srgbClr val="FF0000"/>
                </a:solidFill>
                <a:effectLst/>
                <a:latin typeface="+mn-lt"/>
                <a:hlinkClick r:id="rId2" action="ppaction://hlinkfile"/>
              </a:rPr>
              <a:t>Access the Lab Here</a:t>
            </a:r>
            <a:endParaRPr lang="en-US" sz="2800" b="0" dirty="0">
              <a:effectLst/>
              <a:latin typeface="+mn-lt"/>
            </a:endParaRPr>
          </a:p>
          <a:p>
            <a:br>
              <a:rPr lang="en-US" sz="2800" b="0" dirty="0">
                <a:effectLst/>
                <a:latin typeface="+mn-lt"/>
              </a:rPr>
            </a:b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4048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1400"/>
            </a:pPr>
            <a:r>
              <a:t>Lets Discuss Modules
Back to our playbook
Conditionals
Loops
Handlers
</a:t>
            </a:r>
            <a:r>
              <a:rPr b="1"/>
              <a:t>Blocks
</a:t>
            </a:r>
            <a:r>
              <a:t>Templates
Ansible Vault
Plugins
Roles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Blocks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Blocks are used to group tasks together and control the execution of the tasks in the block.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r>
              <a:rPr dirty="0"/>
              <a:t> Let's break down this playbook and explain each part in more detail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2015331"/>
            <a:ext cx="8178800" cy="29083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Task: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dirty="0"/>
          </a:p>
          <a:p>
            <a:endParaRPr dirty="0"/>
          </a:p>
          <a:p>
            <a:r>
              <a:rPr dirty="0"/>
              <a:t> The block module is used to group multiple tasks together as a single block.</a:t>
            </a:r>
          </a:p>
          <a:p>
            <a:r>
              <a:rPr dirty="0"/>
              <a:t> The tasks within the block are executed sequentially, and if any task fails, Ansible will move to the rescue section.</a:t>
            </a:r>
          </a:p>
          <a:p>
            <a:r>
              <a:rPr dirty="0"/>
              <a:t> In this example, the block module is used to create a directory on the target hosts.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085863"/>
            <a:ext cx="5740400" cy="14605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Syntax of Blocks in Ansible Playbook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The syntax for defining a block in an Ansible playbook is as follows:</a:t>
            </a:r>
          </a:p>
          <a:p>
            <a:endParaRPr dirty="0"/>
          </a:p>
          <a:p>
            <a:endParaRPr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dirty="0"/>
          </a:p>
          <a:p>
            <a:endParaRPr dirty="0"/>
          </a:p>
          <a:p>
            <a:r>
              <a:rPr dirty="0"/>
              <a:t> The</a:t>
            </a:r>
            <a:r>
              <a:rPr dirty="0">
                <a:latin typeface="Courier New"/>
              </a:rPr>
              <a:t> block</a:t>
            </a:r>
            <a:r>
              <a:rPr dirty="0"/>
              <a:t> keyword is used to define the set of tasks that should be grouped together</a:t>
            </a:r>
          </a:p>
          <a:p>
            <a:r>
              <a:rPr dirty="0"/>
              <a:t> The</a:t>
            </a:r>
            <a:r>
              <a:rPr dirty="0">
                <a:latin typeface="Courier New"/>
              </a:rPr>
              <a:t> rescue</a:t>
            </a:r>
            <a:r>
              <a:rPr dirty="0"/>
              <a:t> keyword is used to define a set of tasks to be run if any task in the block fails</a:t>
            </a:r>
          </a:p>
          <a:p>
            <a:r>
              <a:rPr dirty="0"/>
              <a:t> The</a:t>
            </a:r>
            <a:r>
              <a:rPr dirty="0">
                <a:latin typeface="Courier New"/>
              </a:rPr>
              <a:t> always</a:t>
            </a:r>
            <a:r>
              <a:rPr dirty="0"/>
              <a:t> keyword is used to define a set of tasks to be run regardless of whether the block succeeds or fails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2015331"/>
            <a:ext cx="2692400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Using blocks in an Ansible playbook can make the playbook more readable and easier to maintain by grouping related tasks together</a:t>
            </a:r>
          </a:p>
          <a:p>
            <a:r>
              <a:t> Blocks can also make it easier to apply conditions, retries, and error handling to a set of tasks as a single unit</a:t>
            </a:r>
          </a:p>
          <a:p>
            <a:r>
              <a:t> Using blocks can help to reduce duplication and make playbooks more modular</a:t>
            </a:r>
          </a:p>
          <a:p>
            <a:r>
              <a:t> By using blocks, it is possible to write more robust and error-tolerant playbooks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1400"/>
            </a:pPr>
            <a:r>
              <a:t>Lets Discuss Modules
Back to our playbook
Conditionals
Loops
Handlers
Blocks
</a:t>
            </a:r>
            <a:r>
              <a:rPr b="1"/>
              <a:t>Templates
</a:t>
            </a:r>
            <a:r>
              <a:t>Ansible Vault
Plugins
Roles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Templates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Using templates in Ansible Playbook is a very powerful feature that allows you to generate configuration files on the target hosts.</a:t>
            </a:r>
          </a:p>
          <a:p>
            <a:endParaRPr dirty="0"/>
          </a:p>
          <a:p>
            <a:endParaRPr dirty="0"/>
          </a:p>
          <a:p>
            <a:endParaRPr dirty="0"/>
          </a:p>
          <a:p>
            <a:endParaRPr lang="en-US" dirty="0"/>
          </a:p>
          <a:p>
            <a:endParaRPr dirty="0"/>
          </a:p>
          <a:p>
            <a:endParaRPr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dirty="0"/>
          </a:p>
          <a:p>
            <a:r>
              <a:rPr dirty="0"/>
              <a:t> Let's break down this playbook and explain each part in more detail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2320131"/>
            <a:ext cx="6959600" cy="2425700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88" y="4989714"/>
            <a:ext cx="5740400" cy="97790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Variable: Define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dirty="0"/>
          </a:p>
          <a:p>
            <a:r>
              <a:rPr dirty="0"/>
              <a:t> Variables can be defined in a playbook using the vars keyword.</a:t>
            </a:r>
          </a:p>
          <a:p>
            <a:r>
              <a:rPr dirty="0"/>
              <a:t> In this example, the </a:t>
            </a:r>
            <a:r>
              <a:rPr dirty="0" err="1"/>
              <a:t>my_var</a:t>
            </a:r>
            <a:r>
              <a:rPr dirty="0"/>
              <a:t> variable is defined as a string that will be used in the template.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253331"/>
            <a:ext cx="4978400" cy="736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</a:t>
            </a:r>
            <a:r>
              <a:rPr i="1"/>
              <a:t> hosts</a:t>
            </a:r>
            <a:r>
              <a:t> and</a:t>
            </a:r>
            <a:r>
              <a:rPr i="1"/>
              <a:t> become</a:t>
            </a:r>
            <a:r>
              <a:t> directives are part of the first play defined in the playbook:</a:t>
            </a:r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2091531"/>
            <a:ext cx="3149600" cy="73660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Task: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dirty="0"/>
          </a:p>
          <a:p>
            <a:endParaRPr dirty="0"/>
          </a:p>
          <a:p>
            <a:r>
              <a:rPr dirty="0"/>
              <a:t> The template task is used to create a file from a Jinja2 template.</a:t>
            </a:r>
          </a:p>
          <a:p>
            <a:r>
              <a:rPr dirty="0"/>
              <a:t> The </a:t>
            </a:r>
            <a:r>
              <a:rPr dirty="0" err="1"/>
              <a:t>src</a:t>
            </a:r>
            <a:r>
              <a:rPr dirty="0"/>
              <a:t> parameter specifies the path to the Jinja2 template file.</a:t>
            </a:r>
          </a:p>
          <a:p>
            <a:r>
              <a:rPr dirty="0"/>
              <a:t> The </a:t>
            </a:r>
            <a:r>
              <a:rPr dirty="0" err="1"/>
              <a:t>dest</a:t>
            </a:r>
            <a:r>
              <a:rPr dirty="0"/>
              <a:t> parameter specifies the path and name of the file to be created on the target host.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253331"/>
            <a:ext cx="6350000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Jinja2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dirty="0"/>
          </a:p>
          <a:p>
            <a:endParaRPr dirty="0"/>
          </a:p>
          <a:p>
            <a:r>
              <a:rPr dirty="0"/>
              <a:t> The Jinja2 template is a text file that contains variables and expressions that are evaluated and replaced with the actual values when the template is rendered.</a:t>
            </a:r>
          </a:p>
          <a:p>
            <a:r>
              <a:rPr dirty="0"/>
              <a:t> In this example, the my_template.j2 file is a Jinja2 template that contains a variable called </a:t>
            </a:r>
            <a:r>
              <a:rPr dirty="0" err="1"/>
              <a:t>my_var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329531"/>
            <a:ext cx="5740400" cy="97790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Using templates in an Ansible playbook can make it easier to create and maintain configuration files on the target hosts.</a:t>
            </a:r>
          </a:p>
          <a:p>
            <a:r>
              <a:t> Templates can also be used to generate configuration files from templates that are stored in a version control system.</a:t>
            </a:r>
          </a:p>
          <a:p>
            <a:r>
              <a:t> Using templates can help to reduce duplication and make playbooks more modular.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Using templates in an Ansible playbook is a very powerful feature that allows you to generate configuration files on the target hosts.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0F0C0-9BC3-D189-8F3C-884E28CDA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87B47-88AB-65AB-0450-745D45DC8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b="1" i="0" u="none" strike="noStrike" dirty="0"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Now Go Hands-On with This Lab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30AC5E-3621-6D81-6E02-1D92DD52995A}"/>
              </a:ext>
            </a:extLst>
          </p:cNvPr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  <a:r>
              <a:t> TODO lab link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42A466-7283-AE88-C5F3-CE3C461914BD}"/>
              </a:ext>
            </a:extLst>
          </p:cNvPr>
          <p:cNvSpPr txBox="1"/>
          <p:nvPr/>
        </p:nvSpPr>
        <p:spPr>
          <a:xfrm>
            <a:off x="704088" y="1329531"/>
            <a:ext cx="817321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1200"/>
              </a:spcBef>
              <a:spcAft>
                <a:spcPts val="1200"/>
              </a:spcAft>
            </a:pPr>
            <a:br>
              <a:rPr lang="en-US" sz="2800" b="0" dirty="0">
                <a:effectLst/>
                <a:latin typeface="+mn-lt"/>
              </a:rPr>
            </a:br>
            <a:br>
              <a:rPr lang="en-US" sz="2800" b="0" dirty="0">
                <a:effectLst/>
                <a:latin typeface="+mn-lt"/>
              </a:rPr>
            </a:b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+mn-lt"/>
              </a:rPr>
              <a:t>Let’s put theory into practice!</a:t>
            </a:r>
            <a:endParaRPr lang="en-US" sz="2800" b="0" dirty="0">
              <a:effectLst/>
              <a:latin typeface="+mn-lt"/>
            </a:endParaRPr>
          </a:p>
          <a:p>
            <a:pPr algn="ctr" rtl="0">
              <a:spcBef>
                <a:spcPts val="1200"/>
              </a:spcBef>
              <a:spcAft>
                <a:spcPts val="1200"/>
              </a:spcAft>
            </a:pPr>
            <a:br>
              <a:rPr lang="en-US" sz="2800" b="0" dirty="0">
                <a:effectLst/>
                <a:latin typeface="+mn-lt"/>
              </a:rPr>
            </a:b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+mn-lt"/>
              </a:rPr>
              <a:t>Follow the link below to explore the lab details and start building your hands-on experience:</a:t>
            </a:r>
            <a:endParaRPr lang="en-US" sz="2800" b="0" dirty="0">
              <a:effectLst/>
              <a:latin typeface="+mn-lt"/>
            </a:endParaRPr>
          </a:p>
          <a:p>
            <a:pPr algn="ctr" rtl="0">
              <a:spcBef>
                <a:spcPts val="1200"/>
              </a:spcBef>
              <a:spcAft>
                <a:spcPts val="1200"/>
              </a:spcAft>
            </a:pPr>
            <a:br>
              <a:rPr lang="en-US" sz="2800" b="0" dirty="0">
                <a:effectLst/>
                <a:latin typeface="+mn-lt"/>
              </a:rPr>
            </a:br>
            <a:r>
              <a:rPr lang="en-US" sz="2800" b="1" i="0" u="sng" strike="noStrike" dirty="0">
                <a:solidFill>
                  <a:srgbClr val="FF0000"/>
                </a:solidFill>
                <a:effectLst/>
                <a:latin typeface="+mn-lt"/>
                <a:hlinkClick r:id="rId2" action="ppaction://hlinkfile"/>
              </a:rPr>
              <a:t>Access the Lab Here</a:t>
            </a:r>
            <a:endParaRPr lang="en-US" sz="2800" b="0" dirty="0">
              <a:effectLst/>
              <a:latin typeface="+mn-lt"/>
            </a:endParaRPr>
          </a:p>
          <a:p>
            <a:br>
              <a:rPr lang="en-US" sz="2800" b="0" dirty="0">
                <a:effectLst/>
                <a:latin typeface="+mn-lt"/>
              </a:rPr>
            </a:b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6419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1400"/>
            </a:pPr>
            <a:r>
              <a:t>Lets Discuss Modules
Back to our playbook
Conditionals
Loops
Handlers
Blocks
Templates
</a:t>
            </a:r>
            <a:r>
              <a:rPr b="1"/>
              <a:t>Ansible Vault
</a:t>
            </a:r>
            <a:r>
              <a:t>Plugins
Roles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Ansible Vault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Ansible Vault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Ansible Vault is a feature that allows you to encrypt sensitive data in Ansible playbooks.</a:t>
            </a:r>
          </a:p>
          <a:p>
            <a:r>
              <a:t> Ansible Vault is a part of Ansible, which means that it is installed by default when you install Ansible.</a:t>
            </a:r>
          </a:p>
          <a:p>
            <a:r>
              <a:t> Ansible Vault is a command line.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3369984"/>
            <a:ext cx="8249412" cy="1557893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Encrypting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endParaRPr lang="en-US" dirty="0"/>
          </a:p>
          <a:p>
            <a:endParaRPr lang="en-US" dirty="0"/>
          </a:p>
          <a:p>
            <a:endParaRPr dirty="0"/>
          </a:p>
          <a:p>
            <a:pPr marL="0" indent="0">
              <a:buNone/>
            </a:pPr>
            <a:endParaRPr dirty="0"/>
          </a:p>
          <a:p>
            <a:r>
              <a:rPr dirty="0"/>
              <a:t> In this example, the </a:t>
            </a:r>
            <a:r>
              <a:rPr dirty="0" err="1"/>
              <a:t>my_secret</a:t>
            </a:r>
            <a:r>
              <a:rPr dirty="0"/>
              <a:t> variable is defined as a sensitive string that has been encrypted using Ansible Vault.</a:t>
            </a:r>
          </a:p>
          <a:p>
            <a:r>
              <a:rPr dirty="0"/>
              <a:t> Important: Ansible can encrypt any variables, files and playbooks, not just strings.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1405731"/>
            <a:ext cx="8296275" cy="1566743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Vault: Basic Vault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create:</a:t>
            </a:r>
            <a:r>
              <a:rPr>
                <a:latin typeface="Courier New"/>
              </a:rPr>
              <a:t> ansible-vault create vault.yml</a:t>
            </a:r>
            <a:r>
              <a:t> =&gt; creates a new vault file</a:t>
            </a:r>
          </a:p>
          <a:p>
            <a:r>
              <a:t> edit:</a:t>
            </a:r>
            <a:r>
              <a:rPr>
                <a:latin typeface="Courier New"/>
              </a:rPr>
              <a:t> ansible-vault edit vault.yml</a:t>
            </a:r>
            <a:r>
              <a:t> =&gt; opens the vault file in an editor</a:t>
            </a:r>
          </a:p>
          <a:p>
            <a:r>
              <a:t> view:</a:t>
            </a:r>
            <a:r>
              <a:rPr>
                <a:latin typeface="Courier New"/>
              </a:rPr>
              <a:t> ansible-vault view vault.yml</a:t>
            </a:r>
            <a:r>
              <a:t> =&gt; displays the contents of the vault file</a:t>
            </a:r>
          </a:p>
          <a:p>
            <a:r>
              <a:t> encrypt:</a:t>
            </a:r>
            <a:r>
              <a:rPr>
                <a:latin typeface="Courier New"/>
              </a:rPr>
              <a:t> ansible-vault encrypt vault.yml</a:t>
            </a:r>
            <a:r>
              <a:t> =&gt; encrypts an existing file</a:t>
            </a:r>
          </a:p>
          <a:p>
            <a:r>
              <a:t> decrypt:</a:t>
            </a:r>
            <a:r>
              <a:rPr>
                <a:latin typeface="Courier New"/>
              </a:rPr>
              <a:t> ansible-vault decrypt vault.yml</a:t>
            </a:r>
            <a:r>
              <a:t> =&gt; decrypts an existing file</a:t>
            </a:r>
          </a:p>
          <a:p>
            <a:r>
              <a:t> rekey:</a:t>
            </a:r>
            <a:r>
              <a:rPr>
                <a:latin typeface="Courier New"/>
              </a:rPr>
              <a:t> ansible-vault rekey vault.yml</a:t>
            </a:r>
            <a:r>
              <a:t> =&gt; rekeys an existing file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Run Playbooks with Vault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atin typeface="Courier New"/>
              </a:rPr>
              <a:t> ansible-playbook playbook.yml --ask-vault-pass</a:t>
            </a:r>
          </a:p>
          <a:p>
            <a:pPr lvl="1"/>
            <a:r>
              <a:t> prompts for the vault password</a:t>
            </a:r>
          </a:p>
          <a:p>
            <a:r>
              <a:rPr>
                <a:latin typeface="Courier New"/>
              </a:rPr>
              <a:t> ansible-playbook playbook.yml --vault-password-file vault_pass.txt</a:t>
            </a:r>
          </a:p>
          <a:p>
            <a:pPr lvl="1"/>
            <a:r>
              <a:t> uses a file to store the vault password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play?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A</a:t>
            </a:r>
            <a:r>
              <a:rPr i="1" dirty="0"/>
              <a:t> play</a:t>
            </a:r>
            <a:r>
              <a:rPr dirty="0"/>
              <a:t> is a set of tasks that run on a specific set of hosts.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dirty="0"/>
          </a:p>
          <a:p>
            <a:r>
              <a:rPr dirty="0"/>
              <a:t> In this case, the play is targeting the</a:t>
            </a:r>
            <a:r>
              <a:rPr dirty="0">
                <a:latin typeface="Courier New"/>
              </a:rPr>
              <a:t> servers</a:t>
            </a:r>
            <a:r>
              <a:rPr dirty="0"/>
              <a:t> group of hosts,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634331"/>
            <a:ext cx="3149600" cy="495300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31668-CF77-7322-29AB-2A7133B94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EB29A-60FA-6C20-47E2-127144B79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b="1" i="0" u="none" strike="noStrike" dirty="0"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Now Go Hands-On with This Lab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A197D4-56AD-C90B-77C7-EB31FCFBF559}"/>
              </a:ext>
            </a:extLst>
          </p:cNvPr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  <a:r>
              <a:t> TODO lab link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2AC3C7-5F72-9E0C-3001-3CE67B82D0CD}"/>
              </a:ext>
            </a:extLst>
          </p:cNvPr>
          <p:cNvSpPr txBox="1"/>
          <p:nvPr/>
        </p:nvSpPr>
        <p:spPr>
          <a:xfrm>
            <a:off x="704088" y="1329531"/>
            <a:ext cx="817321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1200"/>
              </a:spcBef>
              <a:spcAft>
                <a:spcPts val="1200"/>
              </a:spcAft>
            </a:pPr>
            <a:br>
              <a:rPr lang="en-US" sz="2800" b="0" dirty="0">
                <a:effectLst/>
                <a:latin typeface="+mn-lt"/>
              </a:rPr>
            </a:br>
            <a:br>
              <a:rPr lang="en-US" sz="2800" b="0" dirty="0">
                <a:effectLst/>
                <a:latin typeface="+mn-lt"/>
              </a:rPr>
            </a:b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+mn-lt"/>
              </a:rPr>
              <a:t>Let’s put theory into practice!</a:t>
            </a:r>
            <a:endParaRPr lang="en-US" sz="2800" b="0" dirty="0">
              <a:effectLst/>
              <a:latin typeface="+mn-lt"/>
            </a:endParaRPr>
          </a:p>
          <a:p>
            <a:pPr algn="ctr" rtl="0">
              <a:spcBef>
                <a:spcPts val="1200"/>
              </a:spcBef>
              <a:spcAft>
                <a:spcPts val="1200"/>
              </a:spcAft>
            </a:pPr>
            <a:br>
              <a:rPr lang="en-US" sz="2800" b="0" dirty="0">
                <a:effectLst/>
                <a:latin typeface="+mn-lt"/>
              </a:rPr>
            </a:b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+mn-lt"/>
              </a:rPr>
              <a:t>Follow the link below to explore the lab details and start building your hands-on experience:</a:t>
            </a:r>
            <a:endParaRPr lang="en-US" sz="2800" b="0" dirty="0">
              <a:effectLst/>
              <a:latin typeface="+mn-lt"/>
            </a:endParaRPr>
          </a:p>
          <a:p>
            <a:pPr algn="ctr" rtl="0">
              <a:spcBef>
                <a:spcPts val="1200"/>
              </a:spcBef>
              <a:spcAft>
                <a:spcPts val="1200"/>
              </a:spcAft>
            </a:pPr>
            <a:br>
              <a:rPr lang="en-US" sz="2800" b="0" dirty="0">
                <a:effectLst/>
                <a:latin typeface="+mn-lt"/>
              </a:rPr>
            </a:br>
            <a:r>
              <a:rPr lang="en-US" sz="2800" b="1" i="0" u="sng" strike="noStrike" dirty="0">
                <a:solidFill>
                  <a:srgbClr val="FF0000"/>
                </a:solidFill>
                <a:effectLst/>
                <a:latin typeface="+mn-lt"/>
                <a:hlinkClick r:id="rId2" action="ppaction://hlinkfile"/>
              </a:rPr>
              <a:t>Access the Lab Here</a:t>
            </a:r>
            <a:endParaRPr lang="en-US" sz="2800" b="0" dirty="0">
              <a:effectLst/>
              <a:latin typeface="+mn-lt"/>
            </a:endParaRPr>
          </a:p>
          <a:p>
            <a:br>
              <a:rPr lang="en-US" sz="2800" b="0" dirty="0">
                <a:effectLst/>
                <a:latin typeface="+mn-lt"/>
              </a:rPr>
            </a:b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01700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1400"/>
            </a:pPr>
            <a:r>
              <a:t>Lets Discuss Modules
Back to our playbook
Conditionals
Loops
Handlers
Blocks
Templates
Ansible Vault
</a:t>
            </a:r>
            <a:r>
              <a:rPr b="1"/>
              <a:t>Plugins
</a:t>
            </a:r>
            <a:r>
              <a:t>Roles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Plugins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Plugins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Plugins are used to extend Ansible and execute on the Ansible controller before the play starts.</a:t>
            </a:r>
            <a:endParaRPr lang="en-US" dirty="0"/>
          </a:p>
          <a:p>
            <a:endParaRPr lang="en-US"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r>
              <a:rPr dirty="0"/>
              <a:t> Let's break down this playbook and explain each part in more detail.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862931"/>
            <a:ext cx="8483600" cy="2425700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Task: module and plugin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</a:t>
            </a:r>
            <a:r>
              <a:rPr i="1"/>
              <a:t> ansible.windows.win_package</a:t>
            </a:r>
            <a:r>
              <a:t> module is used to manage software packages on Windows hosts.</a:t>
            </a:r>
          </a:p>
          <a:p>
            <a:r>
              <a:t> The</a:t>
            </a:r>
            <a:r>
              <a:rPr i="1"/>
              <a:t> win_chocolatey</a:t>
            </a:r>
            <a:r>
              <a:t> plugin is used to install packages using the Chocolatey package manager.</a:t>
            </a:r>
          </a:p>
          <a:p>
            <a:r>
              <a:t> In this example, the notepadplusplus.install package is installed using Chocolatey.</a:t>
            </a:r>
          </a:p>
          <a:p>
            <a:r>
              <a:t> The choco_path parameter is used to specify the path to the Chocolatey binary on the target host.</a:t>
            </a:r>
          </a:p>
          <a:p>
            <a:r>
              <a:t> The choco_install_args parameter is used to pass additional arguments to the Chocolatey install command.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Plugins: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Action plugins</a:t>
            </a:r>
          </a:p>
          <a:p>
            <a:pPr lvl="1"/>
            <a:r>
              <a:t> used to extend the functionality of modules</a:t>
            </a:r>
          </a:p>
          <a:p>
            <a:r>
              <a:t> Callback plugins</a:t>
            </a:r>
          </a:p>
          <a:p>
            <a:pPr lvl="1"/>
            <a:r>
              <a:t> used to extend the functionality of the output</a:t>
            </a:r>
          </a:p>
          <a:p>
            <a:r>
              <a:t> Connection plugins</a:t>
            </a:r>
          </a:p>
          <a:p>
            <a:pPr lvl="1"/>
            <a:r>
              <a:t> used to extend the functionality of the connection</a:t>
            </a:r>
          </a:p>
          <a:p>
            <a:r>
              <a:t> Filter plugins</a:t>
            </a:r>
          </a:p>
          <a:p>
            <a:pPr lvl="1"/>
            <a:r>
              <a:t> used to extend the functionality of the filters</a:t>
            </a:r>
          </a:p>
          <a:p>
            <a:r>
              <a:t> Inventory plugins</a:t>
            </a:r>
          </a:p>
          <a:p>
            <a:pPr lvl="1"/>
            <a:r>
              <a:t> used to extend the functionality of the inventory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Plugins: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Lookup plugins</a:t>
            </a:r>
          </a:p>
          <a:p>
            <a:pPr lvl="1"/>
            <a:r>
              <a:t> used to extend the functionality of the lookup</a:t>
            </a:r>
          </a:p>
          <a:p>
            <a:r>
              <a:t> Module plugins</a:t>
            </a:r>
          </a:p>
          <a:p>
            <a:pPr lvl="1"/>
            <a:r>
              <a:t> used to extend the functionality of the modules</a:t>
            </a:r>
          </a:p>
          <a:p>
            <a:r>
              <a:t> Strategy plugins</a:t>
            </a:r>
          </a:p>
          <a:p>
            <a:pPr lvl="1"/>
            <a:r>
              <a:t> used to extend the functionality of the strategy</a:t>
            </a:r>
          </a:p>
          <a:p>
            <a:r>
              <a:t> Test plugins</a:t>
            </a:r>
          </a:p>
          <a:p>
            <a:pPr lvl="1"/>
            <a:r>
              <a:t> used to extend the functionality of the tests</a:t>
            </a:r>
          </a:p>
          <a:p>
            <a:r>
              <a:t> Terminal plugins</a:t>
            </a:r>
          </a:p>
          <a:p>
            <a:pPr lvl="1"/>
            <a:r>
              <a:t> used to extend the functionality of the terminal</a:t>
            </a:r>
          </a:p>
          <a:p>
            <a:r>
              <a:t> Var plugins</a:t>
            </a:r>
          </a:p>
          <a:p>
            <a:pPr lvl="1"/>
            <a:r>
              <a:t> used to extend the functionality of the variables</a:t>
            </a:r>
          </a:p>
          <a:p>
            <a:r>
              <a:t> Cache plugins</a:t>
            </a:r>
          </a:p>
          <a:p>
            <a:pPr lvl="1"/>
            <a:r>
              <a:t> used to extend the functionality of the cache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1400"/>
            </a:pPr>
            <a:r>
              <a:t>Lets Discuss Modules
Back to our playbook
Conditionals
Loops
Handlers
Blocks
Templates
Ansible Vault
Plugins
</a:t>
            </a:r>
            <a:r>
              <a:rPr b="1"/>
              <a:t>Roles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Roles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Roles are a way to organize playbooks and make them more modular and reusable. Also, roles encapsulate functionality for specific services or applications.</a:t>
            </a:r>
          </a:p>
          <a:p>
            <a:endParaRPr dirty="0"/>
          </a:p>
          <a:p>
            <a:endParaRPr dirty="0"/>
          </a:p>
          <a:p>
            <a:endParaRPr lang="en-US" dirty="0"/>
          </a:p>
          <a:p>
            <a:endParaRPr lang="en-US" dirty="0"/>
          </a:p>
          <a:p>
            <a:endParaRPr dirty="0"/>
          </a:p>
          <a:p>
            <a:r>
              <a:rPr dirty="0"/>
              <a:t> The roles keyword is used to specify the roles that should be applied to the target hosts.</a:t>
            </a:r>
          </a:p>
          <a:p>
            <a:r>
              <a:rPr dirty="0"/>
              <a:t> Let's break down this playbook and explain each part in more detail.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2320131"/>
            <a:ext cx="3454400" cy="1701800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Role: Define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endParaRPr lang="en-US" dirty="0"/>
          </a:p>
          <a:p>
            <a:endParaRPr lang="en-US" dirty="0"/>
          </a:p>
          <a:p>
            <a:endParaRPr dirty="0"/>
          </a:p>
          <a:p>
            <a:endParaRPr dirty="0"/>
          </a:p>
          <a:p>
            <a:r>
              <a:rPr dirty="0"/>
              <a:t> A role is a collection of tasks, files, templates, and variables that are organized in a specific directory structure.</a:t>
            </a:r>
          </a:p>
          <a:p>
            <a:r>
              <a:rPr dirty="0"/>
              <a:t> The roles keyword in the playbook specifies the role or roles to be applied to the hosts.</a:t>
            </a:r>
          </a:p>
          <a:p>
            <a:r>
              <a:rPr dirty="0"/>
              <a:t> In this example, the webserver role is applied to the web servers in the webservers group.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177131"/>
            <a:ext cx="3454400" cy="1701800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Role: Directory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In order to create a role, you need to create a directory structure that contains the following directories:</a:t>
            </a:r>
          </a:p>
          <a:p>
            <a:endParaRPr dirty="0"/>
          </a:p>
          <a:p>
            <a:endParaRPr dirty="0"/>
          </a:p>
          <a:p>
            <a:endParaRPr lang="en-US" dirty="0"/>
          </a:p>
          <a:p>
            <a:endParaRPr lang="en-US" dirty="0"/>
          </a:p>
          <a:p>
            <a:endParaRPr dirty="0"/>
          </a:p>
          <a:p>
            <a:endParaRPr dirty="0"/>
          </a:p>
          <a:p>
            <a:endParaRPr dirty="0"/>
          </a:p>
          <a:p>
            <a:r>
              <a:rPr dirty="0"/>
              <a:t> Tasks: Define the actions to execute</a:t>
            </a:r>
          </a:p>
          <a:p>
            <a:r>
              <a:rPr dirty="0"/>
              <a:t> Handlers: Manage service restarts or configuration reloads</a:t>
            </a:r>
          </a:p>
          <a:p>
            <a:r>
              <a:rPr dirty="0"/>
              <a:t> Templates: Create dynamic configuration files using Jinja2</a:t>
            </a:r>
          </a:p>
          <a:p>
            <a:r>
              <a:rPr dirty="0"/>
              <a:t> Files: Store static files required by the role</a:t>
            </a:r>
          </a:p>
          <a:p>
            <a:r>
              <a:rPr dirty="0"/>
              <a:t> Vars: Define role-specific variables</a:t>
            </a:r>
          </a:p>
          <a:p>
            <a:r>
              <a:rPr dirty="0"/>
              <a:t> Defaults: Set default variable values that can be overridden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862931"/>
            <a:ext cx="2476500" cy="285596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become?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atin typeface="Courier New"/>
              </a:rPr>
              <a:t> become</a:t>
            </a:r>
            <a:r>
              <a:t> directive tells Ansible to run the tasks with elevated privileges.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75" y="2019504"/>
            <a:ext cx="2540000" cy="495300"/>
          </a:xfrm>
          <a:prstGeom prst="rect">
            <a:avLst/>
          </a:prstGeom>
        </p:spPr>
      </p:pic>
      <p:pic>
        <p:nvPicPr>
          <p:cNvPr id="6" name="Picture 5" descr="roo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75" y="3005931"/>
            <a:ext cx="7943850" cy="3531870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Using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Enhance code reusability and maintainability</a:t>
            </a:r>
          </a:p>
          <a:p>
            <a:r>
              <a:t> Simplify playbook structure</a:t>
            </a:r>
          </a:p>
          <a:p>
            <a:r>
              <a:t> Enable collaboration and sharing via Ansible Galaxy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01ADD5-4E95-E794-47FC-2498590A8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0968-E904-396C-C093-6656473B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b="1" i="0" u="none" strike="noStrike" dirty="0">
                <a:solidFill>
                  <a:srgbClr val="FFFFFF"/>
                </a:solidFill>
                <a:effectLst/>
                <a:latin typeface="Verdana" panose="020B0604030504040204" pitchFamily="34" charset="0"/>
              </a:rPr>
              <a:t>Now Go Hands-On with This Lab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6BE7F-295B-49B8-27DE-EB87F953D1EA}"/>
              </a:ext>
            </a:extLst>
          </p:cNvPr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  <a:r>
              <a:t> TODO lab link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78A03E-5BDA-E3E3-4F99-53EE00FA72D4}"/>
              </a:ext>
            </a:extLst>
          </p:cNvPr>
          <p:cNvSpPr txBox="1"/>
          <p:nvPr/>
        </p:nvSpPr>
        <p:spPr>
          <a:xfrm>
            <a:off x="704088" y="1329531"/>
            <a:ext cx="817321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1200"/>
              </a:spcBef>
              <a:spcAft>
                <a:spcPts val="1200"/>
              </a:spcAft>
            </a:pPr>
            <a:br>
              <a:rPr lang="en-US" sz="2800" b="0" dirty="0">
                <a:effectLst/>
                <a:latin typeface="+mn-lt"/>
              </a:rPr>
            </a:br>
            <a:br>
              <a:rPr lang="en-US" sz="2800" b="0" dirty="0">
                <a:effectLst/>
                <a:latin typeface="+mn-lt"/>
              </a:rPr>
            </a:b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+mn-lt"/>
              </a:rPr>
              <a:t>Let’s put theory into practice!</a:t>
            </a:r>
            <a:endParaRPr lang="en-US" sz="2800" b="0" dirty="0">
              <a:effectLst/>
              <a:latin typeface="+mn-lt"/>
            </a:endParaRPr>
          </a:p>
          <a:p>
            <a:pPr algn="ctr" rtl="0">
              <a:spcBef>
                <a:spcPts val="1200"/>
              </a:spcBef>
              <a:spcAft>
                <a:spcPts val="1200"/>
              </a:spcAft>
            </a:pPr>
            <a:br>
              <a:rPr lang="en-US" sz="2800" b="0" dirty="0">
                <a:effectLst/>
                <a:latin typeface="+mn-lt"/>
              </a:rPr>
            </a:b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+mn-lt"/>
              </a:rPr>
              <a:t>Follow the link below to explore the lab details and start building your hands-on experience:</a:t>
            </a:r>
            <a:endParaRPr lang="en-US" sz="2800" b="0" dirty="0">
              <a:effectLst/>
              <a:latin typeface="+mn-lt"/>
            </a:endParaRPr>
          </a:p>
          <a:p>
            <a:pPr algn="ctr" rtl="0">
              <a:spcBef>
                <a:spcPts val="1200"/>
              </a:spcBef>
              <a:spcAft>
                <a:spcPts val="1200"/>
              </a:spcAft>
            </a:pPr>
            <a:br>
              <a:rPr lang="en-US" sz="2800" b="0" dirty="0">
                <a:effectLst/>
                <a:latin typeface="+mn-lt"/>
              </a:rPr>
            </a:br>
            <a:r>
              <a:rPr lang="en-US" sz="2800" b="1" i="0" u="sng" strike="noStrike" dirty="0">
                <a:solidFill>
                  <a:srgbClr val="FF0000"/>
                </a:solidFill>
                <a:effectLst/>
                <a:latin typeface="+mn-lt"/>
                <a:hlinkClick r:id="rId2" action="ppaction://hlinkfile"/>
              </a:rPr>
              <a:t>Access the Lab Here</a:t>
            </a:r>
            <a:endParaRPr lang="en-US" sz="2800" b="0" dirty="0">
              <a:effectLst/>
              <a:latin typeface="+mn-lt"/>
            </a:endParaRPr>
          </a:p>
          <a:p>
            <a:br>
              <a:rPr lang="en-US" sz="2800" b="0" dirty="0">
                <a:effectLst/>
                <a:latin typeface="+mn-lt"/>
              </a:rPr>
            </a:b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151749"/>
      </p:ext>
    </p:extLst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378321</TotalTime>
  <Words>5260</Words>
  <Application>Microsoft Office PowerPoint</Application>
  <PresentationFormat>Custom</PresentationFormat>
  <Paragraphs>685</Paragraphs>
  <Slides>91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100" baseType="lpstr">
      <vt:lpstr>Arial</vt:lpstr>
      <vt:lpstr>Arial Bold</vt:lpstr>
      <vt:lpstr>Courier New</vt:lpstr>
      <vt:lpstr>Garamond</vt:lpstr>
      <vt:lpstr>Monotype Sorts</vt:lpstr>
      <vt:lpstr>Times New Roman</vt:lpstr>
      <vt:lpstr>Verdana</vt:lpstr>
      <vt:lpstr>Wingdings</vt:lpstr>
      <vt:lpstr>LPc_New</vt:lpstr>
      <vt:lpstr>Ansible Playbook</vt:lpstr>
      <vt:lpstr>What is a Playbook?</vt:lpstr>
      <vt:lpstr>Key Components of a Playbook</vt:lpstr>
      <vt:lpstr>Key Components of a Playbook</vt:lpstr>
      <vt:lpstr>Playbook</vt:lpstr>
      <vt:lpstr>YAML header</vt:lpstr>
      <vt:lpstr>Play</vt:lpstr>
      <vt:lpstr>What is a play?</vt:lpstr>
      <vt:lpstr>What is become?</vt:lpstr>
      <vt:lpstr>Task structure</vt:lpstr>
      <vt:lpstr>Task: Name</vt:lpstr>
      <vt:lpstr>Task: Module</vt:lpstr>
      <vt:lpstr>Lets Discuss Modules</vt:lpstr>
      <vt:lpstr>Task: Modules:  arguments</vt:lpstr>
      <vt:lpstr>Modules: Types</vt:lpstr>
      <vt:lpstr>Modules: Index</vt:lpstr>
      <vt:lpstr>Modules: Documentation</vt:lpstr>
      <vt:lpstr>Back to our playbook</vt:lpstr>
      <vt:lpstr>Playbook: Summary</vt:lpstr>
      <vt:lpstr>Running the playbook</vt:lpstr>
      <vt:lpstr>Variables and Facts</vt:lpstr>
      <vt:lpstr>Variables</vt:lpstr>
      <vt:lpstr>Task: Debug</vt:lpstr>
      <vt:lpstr>Now Go Hands-On with This Lab</vt:lpstr>
      <vt:lpstr>Prompt for input</vt:lpstr>
      <vt:lpstr>Variables: Prompt</vt:lpstr>
      <vt:lpstr>Structure of a prompt</vt:lpstr>
      <vt:lpstr>Variables: File</vt:lpstr>
      <vt:lpstr>Variables: Register</vt:lpstr>
      <vt:lpstr>Variables: Set Fact</vt:lpstr>
      <vt:lpstr>Now Go Hands-On with This Lab</vt:lpstr>
      <vt:lpstr>Ansible Facts</vt:lpstr>
      <vt:lpstr>Play: gather_facts</vt:lpstr>
      <vt:lpstr>Task: Debug</vt:lpstr>
      <vt:lpstr>Now Go Hands-On with This Lab</vt:lpstr>
      <vt:lpstr>Conditionals</vt:lpstr>
      <vt:lpstr>Conditionals</vt:lpstr>
      <vt:lpstr>Variable: Define</vt:lpstr>
      <vt:lpstr>Task: Debug</vt:lpstr>
      <vt:lpstr>Task: When</vt:lpstr>
      <vt:lpstr>Conditions: Operators</vt:lpstr>
      <vt:lpstr>Condition: Expressions</vt:lpstr>
      <vt:lpstr>Conditions: Variables</vt:lpstr>
      <vt:lpstr>Now Go Hands-On with This Lab</vt:lpstr>
      <vt:lpstr>Loops</vt:lpstr>
      <vt:lpstr>Loops</vt:lpstr>
      <vt:lpstr>Variable: Define</vt:lpstr>
      <vt:lpstr>Task: Debug</vt:lpstr>
      <vt:lpstr>Task: With Items</vt:lpstr>
      <vt:lpstr>Loops: </vt:lpstr>
      <vt:lpstr>Using Loops with Conditionals</vt:lpstr>
      <vt:lpstr>The loop_control Keyword</vt:lpstr>
      <vt:lpstr>Conclusion</vt:lpstr>
      <vt:lpstr>Now Go Hands-On with This Lab</vt:lpstr>
      <vt:lpstr>Handlers</vt:lpstr>
      <vt:lpstr>Handlers</vt:lpstr>
      <vt:lpstr>Task: Debug</vt:lpstr>
      <vt:lpstr>Handlers</vt:lpstr>
      <vt:lpstr>Best Practices</vt:lpstr>
      <vt:lpstr>Conclusion</vt:lpstr>
      <vt:lpstr>Now Go Hands-On with This Lab</vt:lpstr>
      <vt:lpstr>Blocks</vt:lpstr>
      <vt:lpstr>Blocks</vt:lpstr>
      <vt:lpstr>Task: Block</vt:lpstr>
      <vt:lpstr>Syntax of Blocks in Ansible Playbook</vt:lpstr>
      <vt:lpstr>Benefits</vt:lpstr>
      <vt:lpstr>Templates</vt:lpstr>
      <vt:lpstr>Templates</vt:lpstr>
      <vt:lpstr>Variable: Define</vt:lpstr>
      <vt:lpstr>Task: Template</vt:lpstr>
      <vt:lpstr>Jinja2 Template</vt:lpstr>
      <vt:lpstr>Benefits</vt:lpstr>
      <vt:lpstr>Conclusion</vt:lpstr>
      <vt:lpstr>Now Go Hands-On with This Lab</vt:lpstr>
      <vt:lpstr>Ansible Vault</vt:lpstr>
      <vt:lpstr>Ansible Vault</vt:lpstr>
      <vt:lpstr>Encrypting Variables</vt:lpstr>
      <vt:lpstr>Vault: Basic Vault Commands</vt:lpstr>
      <vt:lpstr>Run Playbooks with Vault</vt:lpstr>
      <vt:lpstr>Now Go Hands-On with This Lab</vt:lpstr>
      <vt:lpstr>Plugins</vt:lpstr>
      <vt:lpstr>Plugins</vt:lpstr>
      <vt:lpstr>Task: module and plugin</vt:lpstr>
      <vt:lpstr>Plugins: Types</vt:lpstr>
      <vt:lpstr>Plugins: Types</vt:lpstr>
      <vt:lpstr>Roles</vt:lpstr>
      <vt:lpstr>Roles</vt:lpstr>
      <vt:lpstr>Role: Define</vt:lpstr>
      <vt:lpstr>Role: Directory Structure</vt:lpstr>
      <vt:lpstr>Benefits of Using Roles</vt:lpstr>
      <vt:lpstr>Now Go Hands-On with This Lab</vt:lpstr>
    </vt:vector>
  </TitlesOfParts>
  <Company>Elephant Scale LLC &amp; LearningPatterns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Marlon Sanguino</cp:lastModifiedBy>
  <cp:revision>4136</cp:revision>
  <cp:lastPrinted>2010-01-03T02:41:41Z</cp:lastPrinted>
  <dcterms:created xsi:type="dcterms:W3CDTF">2010-07-13T15:22:01Z</dcterms:created>
  <dcterms:modified xsi:type="dcterms:W3CDTF">2025-01-10T16:18:00Z</dcterms:modified>
</cp:coreProperties>
</file>