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2"/>
  </p:notesMasterIdLst>
  <p:handoutMasterIdLst>
    <p:handoutMasterId r:id="rId3"/>
  </p:handout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</p:sldIdLst>
  <p:sldSz cx="9372600" cy="829786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29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69" autoAdjust="0"/>
    <p:restoredTop sz="86012" autoAdjust="0"/>
  </p:normalViewPr>
  <p:slideViewPr>
    <p:cSldViewPr>
      <p:cViewPr varScale="1">
        <p:scale>
          <a:sx n="82" d="100"/>
          <a:sy n="82" d="100"/>
        </p:scale>
        <p:origin x="2920" y="176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" Type="http://schemas.openxmlformats.org/officeDocument/2006/relationships/notesMaster" Target="notesMasters/notesMaster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" Type="http://schemas.openxmlformats.org/officeDocument/2006/relationships/handoutMaster" Target="handoutMasters/handoutMaster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4" Type="http://schemas.openxmlformats.org/officeDocument/2006/relationships/commentAuthors" Target="commentAuthor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openxmlformats.org/officeDocument/2006/relationships/slide" Target="slides/slide1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2800"/>
            </a:pPr>
            <a:r>
              <a:t>Setup</a:t>
            </a:r>
          </a:p>
          <a:p>
            <a:r>
              <a:t>Connecting Your Agent to a CRM</a:t>
            </a:r>
          </a:p>
          <a:p>
            <a:r>
              <a:t>Adding Calculations</a:t>
            </a:r>
          </a:p>
          <a:p>
            <a:r>
              <a:t>Guardrails for Your Agent</a:t>
            </a:r>
          </a:p>
          <a:p>
            <a:r>
              <a:t>Using a Knowledge Base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Your First Agent with Amazon Bedrock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Observing the Agent in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Agents dynamically call functions to retrieve or log data.</a:t>
            </a:r>
          </a:p>
          <a:p>
            <a:r>
              <a:t> Example: Resolve a refund request by combining multiple steps.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Actions expand the agent's utility and connectivity.</a:t>
            </a:r>
          </a:p>
          <a:p>
            <a:r>
              <a:t> Ensure descriptions and parameters align with expected workflows.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2800"/>
            </a:pPr>
            <a:r>
              <a:t>Setup
</a:t>
            </a:r>
            <a:r>
              <a:t>Connecting Your Agent to a CRM
</a:t>
            </a:r>
            <a:r>
              <a:rPr b="1"/>
              <a:t>Adding Calculations
</a:t>
            </a:r>
            <a:r>
              <a:t>Guardrails for Your Agent
</a:t>
            </a:r>
            <a:r>
              <a:t>Using a Knowledge Base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Adding Calculations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Extend the agent's capabilities by enabling code execution for calculations.</a:t>
            </a:r>
          </a:p>
          <a:p>
            <a:r>
              <a:t> Use the ephemeral Code Interpreter feature for precise logic.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Setting Up Code Interpreter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Add a new action group for the Code Interpreter:</a:t>
            </a:r>
          </a:p>
          <a:p/>
          <a:p/>
          <a:p/>
          <a:p>
            <a:r>
              <a:t> Observe the agent write and execute code:</a:t>
            </a:r>
          </a:p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10312400" cy="1854200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08960"/>
            <a:ext cx="8636000" cy="21209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Code Interpreter enables advanced logic within workflows.</a:t>
            </a:r>
          </a:p>
          <a:p>
            <a:r>
              <a:t> Outputs are ephemeral and improve decision-making accuracy.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2800"/>
            </a:pPr>
            <a:r>
              <a:t>Setup
</a:t>
            </a:r>
            <a:r>
              <a:t>Connecting Your Agent to a CRM
</a:t>
            </a:r>
            <a:r>
              <a:t>Adding Calculations
</a:t>
            </a:r>
            <a:r>
              <a:rPr b="1"/>
              <a:t>Guardrails for Your Agent
</a:t>
            </a:r>
            <a:r>
              <a:t>Using a Knowledge Base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Guardrails for Your Agent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Protect your agent from inappropriate behavior and sensitive data leakage.</a:t>
            </a:r>
          </a:p>
          <a:p>
            <a:r>
              <a:t> Implement guardrails as a safety net.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Creating Guardrails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Define topic and content policies:</a:t>
            </a:r>
          </a:p>
          <a:p/>
          <a:p/>
          <a:p/>
          <a:p/>
          <a:p/>
          <a:p/>
          <a:p>
            <a:r>
              <a:t> Connect the guardrail to your agent:</a:t>
            </a:r>
          </a:p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11684000" cy="4521200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25696"/>
            <a:ext cx="7569200" cy="21209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Guardrails act as a last line of defense for agent safety.</a:t>
            </a:r>
          </a:p>
          <a:p>
            <a:r>
              <a:t> Combine with prompt engineering for robust control.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2800"/>
            </a:pPr>
            <a:r>
              <a:rPr b="1"/>
              <a:t>Setup
</a:t>
            </a:r>
            <a:r>
              <a:t>Connecting Your Agent to a CRM
</a:t>
            </a:r>
            <a:r>
              <a:t>Adding Calculations
</a:t>
            </a:r>
            <a:r>
              <a:t>Guardrails for Your Agent
</a:t>
            </a:r>
            <a:r>
              <a:t>Using a Knowledge Base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Setup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2800"/>
            </a:pPr>
            <a:r>
              <a:t>Setup
</a:t>
            </a:r>
            <a:r>
              <a:t>Connecting Your Agent to a CRM
</a:t>
            </a:r>
            <a:r>
              <a:t>Adding Calculations
</a:t>
            </a:r>
            <a:r>
              <a:t>Guardrails for Your Agent
</a:t>
            </a:r>
            <a:r>
              <a:rPr b="1"/>
              <a:t>Using a Knowledge Base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Using a Knowledge Base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Integrate a knowledge base to empower your agent with direct answers.</a:t>
            </a:r>
          </a:p>
          <a:p>
            <a:r>
              <a:t> Allow the agent to handle simple queries autonomously.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Setting Up a Knowledge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Associate a knowledge base with your agent:</a:t>
            </a:r>
          </a:p>
          <a:p/>
          <a:p/>
          <a:p/>
          <a:p>
            <a:r>
              <a:t> Prepare the agent for deployment:</a:t>
            </a:r>
          </a:p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11531600" cy="1854200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08960"/>
            <a:ext cx="8636000" cy="5207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Observing the Agent in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Handle simple issues like "My mug is chipped. What can I do?"</a:t>
            </a:r>
          </a:p>
          <a:p>
            <a:r>
              <a:t> Escalate complex issues like refund requests to human workflows.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Knowledge bases reduce the need for human intervention.</a:t>
            </a:r>
          </a:p>
          <a:p>
            <a:r>
              <a:t> Enable the agent to address FAQs effectively.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Build a simple cloud-based agent with Amazon Bedrock.</a:t>
            </a:r>
          </a:p>
          <a:p>
            <a:r>
              <a:t> Understand agent setup, invocation, and tracing.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Steps to Create an Agent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Import required libraries:</a:t>
            </a:r>
          </a:p>
          <a:p/>
          <a:p/>
          <a:p>
            <a:r>
              <a:t> Create an agent:</a:t>
            </a:r>
          </a:p>
          <a:p/>
          <a:p/>
          <a:p/>
          <a:p>
            <a:r>
              <a:t> Prepare and configure the agent.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10464800" cy="1587500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70048"/>
            <a:ext cx="8915400" cy="122335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Observing the Agent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Transition through states:</a:t>
            </a:r>
            <a:r>
              <a:rPr>
                <a:latin typeface="Courier New"/>
              </a:rPr>
              <a:t> creating</a:t>
            </a:r>
            <a:r>
              <a:t> ,</a:t>
            </a:r>
            <a:r>
              <a:rPr>
                <a:latin typeface="Courier New"/>
              </a:rPr>
              <a:t> not-prepared</a:t>
            </a:r>
            <a:r>
              <a:t> , and</a:t>
            </a:r>
            <a:r>
              <a:rPr>
                <a:latin typeface="Courier New"/>
              </a:rPr>
              <a:t> prepared</a:t>
            </a:r>
            <a:r>
              <a:t> .</a:t>
            </a:r>
          </a:p>
          <a:p>
            <a:r>
              <a:t> Assign an alias to invoke the agent.</a:t>
            </a:r>
          </a:p>
          <a:p>
            <a:r>
              <a:t> Use the runtime client to interact with the agent.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Agents require configuration for production use.</a:t>
            </a:r>
          </a:p>
          <a:p>
            <a:r>
              <a:t> Aliases ensure stability and version control for deployment.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2800"/>
            </a:pPr>
            <a:r>
              <a:t>Setup
</a:t>
            </a:r>
            <a:r>
              <a:rPr b="1"/>
              <a:t>Connecting Your Agent to a CRM
</a:t>
            </a:r>
            <a:r>
              <a:t>Adding Calculations
</a:t>
            </a:r>
            <a:r>
              <a:t>Guardrails for Your Agent
</a:t>
            </a:r>
            <a:r>
              <a:t>Using a Knowledge Base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Connecting Your Agent to a CRM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Enable your agent to integrate with external systems, such as CRMs.</a:t>
            </a:r>
          </a:p>
          <a:p>
            <a:r>
              <a:t> Use Lambda functions to handle customer data and support requests.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Setting Up Actions and Action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Define action groups:</a:t>
            </a:r>
          </a:p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8915400" cy="455865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378292</TotalTime>
  <Words>0</Words>
  <Application>Microsoft Macintosh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9" baseType="lpstr">
      <vt:lpstr>ＭＳ Ｐゴシック</vt:lpstr>
      <vt:lpstr>Arial</vt:lpstr>
      <vt:lpstr>Arial Bold</vt:lpstr>
      <vt:lpstr>Garamond</vt:lpstr>
      <vt:lpstr>Monotype Sorts</vt:lpstr>
      <vt:lpstr>Times New Roman</vt:lpstr>
      <vt:lpstr>Verdana</vt:lpstr>
      <vt:lpstr>Wingdings</vt:lpstr>
      <vt:lpstr>LPc_New</vt:lpstr>
    </vt:vector>
  </TitlesOfParts>
  <Company>Elephant Scale LLC &amp; LearningPatterns Inc.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fateme</cp:lastModifiedBy>
  <cp:revision>4135</cp:revision>
  <cp:lastPrinted>2010-01-03T02:41:41Z</cp:lastPrinted>
  <dcterms:created xsi:type="dcterms:W3CDTF">2010-07-13T15:22:01Z</dcterms:created>
  <dcterms:modified xsi:type="dcterms:W3CDTF">2019-10-02T11:26:38Z</dcterms:modified>
</cp:coreProperties>
</file>