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Painting: Democritus by Hendrick ter Brugghen, 1628.</a:t>
            </a:r>
          </a:p>
          <a:p>
            <a:r>
              <a:t> Some philosophers consider happiness the goal of people's life</a:t>
            </a:r>
          </a:p>
          <a:p>
            <a:pPr lvl="1"/>
            <a:r>
              <a:t> Democritus</a:t>
            </a:r>
          </a:p>
          <a:p>
            <a:pPr lvl="2"/>
            <a:r>
              <a:t> Democritus (c. 460 – c. 370 BC) is known as the 'laughing philosopher' because of his emphasis on the value of 'cheerfulness'.</a:t>
            </a:r>
          </a:p>
          <a:p>
            <a:r>
              <a:t> Plato</a:t>
            </a:r>
          </a:p>
          <a:p>
            <a:pPr lvl="1"/>
            <a:r>
              <a:t> Sees a type of happiness stemming from social justice through fulfilling one's social function</a:t>
            </a:r>
          </a:p>
          <a:p>
            <a:r>
              <a:t> Aristotle</a:t>
            </a:r>
          </a:p>
          <a:p>
            <a:pPr lvl="1"/>
            <a:r>
              <a:t> described eudaimonia (Greek: εὐδαιμονία) as the goal of human thought and action. Eudaimonia is often translated to mean happiness</a:t>
            </a:r>
          </a:p>
          <a:p>
            <a:r>
              <a:t> Cynicism (Antisthenes)</a:t>
            </a:r>
          </a:p>
          <a:p>
            <a:pPr lvl="1"/>
            <a:r>
              <a:t> rejected any conventional notions of happiness involving money, power, and fame, to lead entirely virtuous, and thus happy, lives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Source: 2016 State of DevOps Report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Source: The book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notesSlide" Target="../notesSlides/notesSlide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83757158_ResearchOps_The_case_for_DevOps_in_scientific_applications" TargetMode="External"/><Relationship Id="rId3" Type="http://schemas.openxmlformats.org/officeDocument/2006/relationships/notesSlide" Target="../notesSlides/notesSlide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83757158_ResearchOps_The_case_for_DevOps_in_scientific_applications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Terraform -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 Hoc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d-hoc-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30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Chef, Puppet, Ansible, and SaltStack</a:t>
            </a:r>
          </a:p>
          <a:p>
            <a:r>
              <a:t> Example of Ansible script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s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137283" cy="5065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Templating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Docker, Packer, and Vagrant.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acker-scri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96457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ages-contain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44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Machines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Virtual machines</a:t>
            </a:r>
          </a:p>
          <a:p>
            <a:pPr lvl="1"/>
            <a:r>
              <a:t> A virtual machine (VM) emulates an entire computer system, including the hardware. You run a hypervisor, such as VMWare, VirtualBox, or Parallels, to virtualize (i.e., simulate) the underlying CPU, memory, hard drive, and networking.</a:t>
            </a:r>
          </a:p>
          <a:p>
            <a:pPr lvl="1"/>
            <a:r>
              <a:t> Benefit: complete isolation</a:t>
            </a:r>
          </a:p>
          <a:p>
            <a:pPr lvl="1"/>
            <a:r>
              <a:t> Drawback: waste of resources</a:t>
            </a:r>
          </a:p>
          <a:p>
            <a:pPr lvl="1"/>
            <a:r>
              <a:t> You can define VM images as code using tools such as Packer and Vagrant.</a:t>
            </a:r>
          </a:p>
          <a:p>
            <a:r>
              <a:t> Containers</a:t>
            </a:r>
          </a:p>
          <a:p>
            <a:pPr lvl="1"/>
            <a:r>
              <a:t> A container emulates the user space of an OS. You run a container engine, such as Docker, CoreOS rkt, or cri-o, to create isolated processes, memory, mount points, and networking.</a:t>
            </a:r>
          </a:p>
          <a:p>
            <a:pPr lvl="1"/>
            <a:r>
              <a:t> Benefit: you run on top of the container engine can see only its own user space</a:t>
            </a:r>
          </a:p>
          <a:p>
            <a:pPr lvl="1"/>
            <a:r>
              <a:t> Benefit: of the containers running on a single server share, milliseconds boot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Happiness with 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Happiness</a:t>
            </a:r>
          </a:p>
          <a:p>
            <a:pPr lvl="1"/>
            <a:r>
              <a:t> Deploying code and managing infrastructure manually is repetitive and tedious</a:t>
            </a:r>
          </a:p>
          <a:p>
            <a:pPr lvl="1"/>
            <a:r>
              <a:t> No one will take notice—until that one day when you mess it up</a:t>
            </a:r>
          </a:p>
          <a:p>
            <a:pPr lvl="1"/>
            <a:r>
              <a:t> That creates a stressful and unpleasant environment</a:t>
            </a:r>
          </a:p>
          <a:p>
            <a:pPr lvl="1"/>
            <a:r>
              <a:t> Here is a painting of a happy man (see notes)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800px-Hendrik_ter_Brugghen_-_Democri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2317833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Infrastructure as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Q: With all the different flavors of IaC why bother IaC (i.e. Terraform)?</a:t>
            </a:r>
          </a:p>
          <a:p>
            <a:pPr lvl="1"/>
            <a:r>
              <a:t> Why learn a bunch of new languages and tools and encumber yourself with yet more code to manage?</a:t>
            </a:r>
          </a:p>
          <a:p>
            <a:r>
              <a:t> A: Code is powerful</a:t>
            </a:r>
          </a:p>
          <a:p>
            <a:pPr lvl="1"/>
            <a:r>
              <a:t> you get dramatic improvements in your ability to deliver software</a:t>
            </a:r>
          </a:p>
          <a:p>
            <a:pPr lvl="1"/>
            <a:r>
              <a:t> organizations that use DevOps practices, such as IaC</a:t>
            </a:r>
          </a:p>
          <a:p>
            <a:pPr lvl="2"/>
            <a:r>
              <a:t> deploy 200 times more frequently</a:t>
            </a:r>
          </a:p>
          <a:p>
            <a:pPr lvl="2"/>
            <a:r>
              <a:t> recover from failures 24 times faster</a:t>
            </a:r>
          </a:p>
          <a:p>
            <a:pPr lvl="2"/>
            <a:r>
              <a:t> have lead times that are 2,555 times lower.</a:t>
            </a:r>
          </a:p>
          <a:p>
            <a:r>
              <a:t> D: Discuss</a:t>
            </a:r>
          </a:p>
          <a:p>
            <a:pPr lvl="1"/>
            <a:r>
              <a:t> How much does this apply to your use cases?</a:t>
            </a:r>
          </a:p>
          <a:p>
            <a:pPr lvl="1"/>
            <a:r>
              <a:t> Say you are a researcher who seldom uses dev and prod environment. Do you still see the benefits of IaC? Where?</a:t>
            </a:r>
          </a:p>
          <a:p>
            <a:pPr lvl="1"/>
            <a:r>
              <a:t> Again,</a:t>
            </a:r>
            <a:r>
              <a:rPr>
                <a:hlinkClick r:id="rId2"/>
              </a:rPr>
              <a:t> ResearchOps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Benefits of 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Self-service</a:t>
            </a:r>
          </a:p>
          <a:p>
            <a:pPr lvl="1"/>
            <a:r>
              <a:t> Infrastructure deployment with the scripts, not your admin</a:t>
            </a:r>
          </a:p>
          <a:p>
            <a:r>
              <a:t> Speed and safety</a:t>
            </a:r>
          </a:p>
          <a:p>
            <a:pPr lvl="1"/>
            <a:r>
              <a:t> The computer will do a deployment faster and with less errors</a:t>
            </a:r>
          </a:p>
          <a:p>
            <a:r>
              <a:t> Documentation</a:t>
            </a:r>
          </a:p>
          <a:p>
            <a:pPr lvl="1"/>
            <a:r>
              <a:t> You can represent the state of your infrastructure in source files</a:t>
            </a:r>
          </a:p>
          <a:p>
            <a:r>
              <a:t> Version control</a:t>
            </a:r>
          </a:p>
          <a:p>
            <a:pPr lvl="1"/>
            <a:r>
              <a:t> You can store your IaC source files in version control</a:t>
            </a:r>
          </a:p>
          <a:p>
            <a:r>
              <a:t> Validation</a:t>
            </a:r>
          </a:p>
          <a:p>
            <a:pPr lvl="1"/>
            <a:r>
              <a:t> For every single change, you can perform a code review</a:t>
            </a:r>
          </a:p>
          <a:p>
            <a:r>
              <a:t> Reuse</a:t>
            </a:r>
          </a:p>
          <a:p>
            <a:pPr lvl="1"/>
            <a:r>
              <a:t> You can build on top of known, documented pieces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Terraform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is an open source tool created by HashiCorp and written in the Go programming language</a:t>
            </a:r>
          </a:p>
          <a:p>
            <a:r>
              <a:t> The Go code compiles down into a single binary called</a:t>
            </a:r>
            <a:r>
              <a:rPr>
                <a:latin typeface="Courier New"/>
              </a:rPr>
              <a:t> terraform</a:t>
            </a:r>
          </a:p>
          <a:p>
            <a:r>
              <a:t> You can use this binary to deploy infrastructure from your laptop or a build server</a:t>
            </a:r>
          </a:p>
          <a:p>
            <a:pPr lvl="1"/>
            <a:r>
              <a:t> You don’t need to run any extra infrastructure to make that happen</a:t>
            </a:r>
          </a:p>
          <a:p>
            <a:r>
              <a:t> The</a:t>
            </a:r>
            <a:r>
              <a:rPr>
                <a:latin typeface="Courier New"/>
              </a:rPr>
              <a:t> terraform</a:t>
            </a:r>
            <a:r>
              <a:t> binary makes API calls on your behalf to one or more providers</a:t>
            </a:r>
          </a:p>
          <a:p>
            <a:pPr lvl="1"/>
            <a:r>
              <a:t> AWS</a:t>
            </a:r>
          </a:p>
          <a:p>
            <a:pPr lvl="1"/>
            <a:r>
              <a:t> Azure</a:t>
            </a:r>
          </a:p>
          <a:p>
            <a:pPr lvl="1"/>
            <a:r>
              <a:t> Google Cloud</a:t>
            </a:r>
          </a:p>
          <a:p>
            <a:pPr lvl="1"/>
            <a:r>
              <a:t> DigitalOcean</a:t>
            </a:r>
          </a:p>
          <a:p>
            <a:pPr lvl="1"/>
            <a:r>
              <a:t> OpenStack, and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erraform-and-other-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2063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IaC</a:t>
            </a:r>
            <a:r>
              <a:t> (Infrastructure as Code) is one of the most important developments in application</a:t>
            </a:r>
            <a:r>
              <a:t> deployment in many years.</a:t>
            </a:r>
          </a:p>
          <a:p>
            <a:r>
              <a:t> Terraform is a</a:t>
            </a:r>
            <a:r>
              <a:rPr b="1"/>
              <a:t> maverick</a:t>
            </a:r>
            <a:r>
              <a:t> who appeared on the scene a few years ago and</a:t>
            </a:r>
            <a:r>
              <a:t> became more popular than all other IaC implementations</a:t>
            </a:r>
          </a:p>
          <a:p>
            <a:r>
              <a:t> Terraform is</a:t>
            </a:r>
            <a:r>
              <a:rPr b="1"/>
              <a:t> open source</a:t>
            </a:r>
            <a:r>
              <a:t> and can be used with any cloud provider,</a:t>
            </a:r>
            <a:r>
              <a:t> such as Amazon Web Services, IBM Cloud, Google Cloud Platform, Microsoft Azure, etc.</a:t>
            </a:r>
          </a:p>
          <a:p>
            <a:r>
              <a:t> Terraform is</a:t>
            </a:r>
            <a:r>
              <a:rPr b="1"/>
              <a:t> declarative</a:t>
            </a:r>
            <a:r>
              <a:t> and</a:t>
            </a:r>
            <a:r>
              <a:rPr b="1"/>
              <a:t> idempotent</a:t>
            </a:r>
            <a:r>
              <a:t> . These are good design principles,</a:t>
            </a:r>
            <a:r>
              <a:t> and many competitors have also implemented Terraform ideas, making Terraform</a:t>
            </a:r>
            <a:r>
              <a:t> a de facto standard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erraform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952744"/>
            <a:ext cx="4416552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- Bird's Eye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Terraform?</a:t>
            </a:r>
          </a:p>
          <a:p>
            <a:r>
              <a:t> How does it compare to other similar tools?</a:t>
            </a:r>
          </a:p>
          <a:p>
            <a:r>
              <a:t> What is its place in the IaC ecosystem</a:t>
            </a:r>
          </a:p>
          <a:p>
            <a:pPr lvl="1"/>
            <a:r>
              <a:t> IaC = Infrastructure as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rise of DevOps</a:t>
            </a:r>
          </a:p>
          <a:p>
            <a:r>
              <a:t> What is infrastructure as code?</a:t>
            </a:r>
          </a:p>
          <a:p>
            <a:r>
              <a:t> The benefits of infrastructure as code</a:t>
            </a:r>
          </a:p>
          <a:p>
            <a:r>
              <a:t> How Terraform works</a:t>
            </a:r>
          </a:p>
          <a:p>
            <a:r>
              <a:t> How Terraform compares to other infrastructure as code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DevOps -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build a software company</a:t>
            </a:r>
          </a:p>
          <a:p>
            <a:r>
              <a:t> Set up cabinets and racks</a:t>
            </a:r>
          </a:p>
          <a:p>
            <a:r>
              <a:t> Load them up with servers, etc.</a:t>
            </a:r>
          </a:p>
          <a:p>
            <a:r>
              <a:t> Set up "Devs" team, set up "Ops" team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mputer-rack-pexels-photo-44215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68496"/>
            <a:ext cx="3319272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Rise of DevOps -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AWS, Azure, GCP, etc.</a:t>
            </a:r>
          </a:p>
          <a:p>
            <a:r>
              <a:t> There are Chef, Puppet, Terraform, and Docker</a:t>
            </a:r>
          </a:p>
          <a:p>
            <a:pPr lvl="1"/>
            <a:r>
              <a:t> Sysadmins write code</a:t>
            </a:r>
          </a:p>
          <a:p>
            <a:pPr lvl="1"/>
            <a:r>
              <a:t> Devs write code</a:t>
            </a:r>
          </a:p>
          <a:p>
            <a:pPr lvl="1"/>
            <a:r>
              <a:t> Ops write code - so DevOps is born</a:t>
            </a:r>
          </a:p>
          <a:p>
            <a:pPr lvl="1"/>
            <a:r>
              <a:t> The goal of DevOps is to make software delivery vastly more efficient</a:t>
            </a:r>
          </a:p>
          <a:p>
            <a:r>
              <a:t> What if I do not have teams of admins, devs, ops?</a:t>
            </a:r>
          </a:p>
          <a:p>
            <a:r>
              <a:t> Say, my team is a multi-skilled group at a university?</a:t>
            </a:r>
          </a:p>
          <a:p>
            <a:pPr lvl="1"/>
            <a:r>
              <a:t> DevOps as a movement is popular here as well, if not more</a:t>
            </a:r>
          </a:p>
          <a:p>
            <a:pPr lvl="1"/>
            <a:r>
              <a:t> Borrowing on the ideas from the enterprise folks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Nordstrom</a:t>
            </a:r>
          </a:p>
          <a:p>
            <a:pPr lvl="1"/>
            <a:r>
              <a:t> number of features it delivered per month +100%</a:t>
            </a:r>
          </a:p>
          <a:p>
            <a:pPr lvl="1"/>
            <a:r>
              <a:t> reduce defects by 50%</a:t>
            </a:r>
          </a:p>
          <a:p>
            <a:pPr lvl="1"/>
            <a:r>
              <a:t> reduce lead times by 60%</a:t>
            </a:r>
          </a:p>
          <a:p>
            <a:r>
              <a:t> HP’s LaserJet Firmware</a:t>
            </a:r>
          </a:p>
          <a:p>
            <a:pPr lvl="1"/>
            <a:r>
              <a:t> time its developers spent on developing new features went from 5% to 40%</a:t>
            </a:r>
          </a:p>
          <a:p>
            <a:pPr lvl="1"/>
            <a:r>
              <a:t> overall development costs were reduced by 40%</a:t>
            </a:r>
          </a:p>
          <a:p>
            <a:r>
              <a:t> Four core values in the DevOps movement</a:t>
            </a:r>
          </a:p>
          <a:p>
            <a:pPr lvl="1"/>
            <a:r>
              <a:t> culture, automation, measurement, and sharing (CAMS)</a:t>
            </a:r>
          </a:p>
          <a:p>
            <a:r>
              <a:t> DevOps is now a</a:t>
            </a:r>
            <a:r>
              <a:rPr b="1"/>
              <a:t> lifestyle</a:t>
            </a:r>
          </a:p>
          <a:p>
            <a:r>
              <a:t> In research - ResearchOps in next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IBM paper</a:t>
            </a:r>
          </a:p>
          <a:p>
            <a:pPr lvl="1"/>
            <a:r>
              <a:t> "ResearchOps: The case for DevOps in scientific applications"</a:t>
            </a:r>
          </a:p>
          <a:p>
            <a:pPr lvl="1"/>
            <a:r>
              <a:t> Real-life projects at the IBM Research Brazil Lab</a:t>
            </a:r>
          </a:p>
          <a:p>
            <a:pPr lvl="1"/>
            <a:r>
              <a:t> May just as well apply to other research institutions</a:t>
            </a:r>
          </a:p>
          <a:p>
            <a:pPr lvl="1"/>
            <a:r>
              <a:rPr>
                <a:hlinkClick r:id="rId2"/>
              </a:rPr>
              <a:t> Paper link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Infrastructure as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five broad categories of IAC tools:</a:t>
            </a:r>
          </a:p>
          <a:p>
            <a:pPr lvl="1"/>
            <a:r>
              <a:t> Ad hoc scripts</a:t>
            </a:r>
          </a:p>
          <a:p>
            <a:pPr lvl="1"/>
            <a:r>
              <a:t> Configuration management tools</a:t>
            </a:r>
          </a:p>
          <a:p>
            <a:pPr lvl="1"/>
            <a:r>
              <a:t> Server templating tools</a:t>
            </a:r>
          </a:p>
          <a:p>
            <a:pPr lvl="1"/>
            <a:r>
              <a:t> Orchestration tools</a:t>
            </a:r>
          </a:p>
          <a:p>
            <a:pPr lvl="1"/>
            <a:r>
              <a:t> Provisioning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