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69" autoAdjust="0"/>
    <p:restoredTop sz="86012" autoAdjust="0"/>
  </p:normalViewPr>
  <p:slideViewPr>
    <p:cSldViewPr>
      <p:cViewPr varScale="1">
        <p:scale>
          <a:sx n="68" d="100"/>
          <a:sy n="68" d="100"/>
        </p:scale>
        <p:origin x="2232" y="62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800"/>
            </a:pPr>
            <a:r>
              <a:t>Setup</a:t>
            </a:r>
          </a:p>
          <a:p>
            <a:r>
              <a:t>Manipulating CSV Files</a:t>
            </a:r>
          </a:p>
          <a:p>
            <a:r>
              <a:t>Working with SQL Databases</a:t>
            </a:r>
          </a:p>
          <a:p>
            <a:r>
              <a:t>Integrating Azure OpenAI</a:t>
            </a:r>
          </a:p>
          <a:p>
            <a:r>
              <a:t>Enhancing SQL Interactions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Your First AI Database Agent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Learn how to interact with CSV data files using Python.</a:t>
            </a:r>
          </a:p>
          <a:p>
            <a:r>
              <a:t> Key steps covered:</a:t>
            </a:r>
          </a:p>
          <a:p>
            <a:pPr lvl="1"/>
            <a:r>
              <a:t> Reading CSV files into Python.</a:t>
            </a:r>
          </a:p>
          <a:p>
            <a:pPr lvl="1"/>
            <a:r>
              <a:t> Manipulating data using pandas.</a:t>
            </a:r>
          </a:p>
          <a:p>
            <a:pPr lvl="1"/>
            <a:r>
              <a:t> Writing processed data back to a CSV file.</a:t>
            </a:r>
          </a:p>
          <a:p>
            <a:pPr lvl="1"/>
            <a:r>
              <a:t> Handling edge cases such as missing or malformed data.</a:t>
            </a:r>
          </a:p>
          <a:p>
            <a:r>
              <a:rPr b="1"/>
              <a:t> Why CSV manipulation is essential</a:t>
            </a:r>
            <a:r>
              <a:t> :</a:t>
            </a:r>
          </a:p>
          <a:p>
            <a:pPr lvl="1"/>
            <a:r>
              <a:t> CSV files are a common format for data exchange in analytics, making this a vital skill.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Import necessary libraries:</a:t>
            </a:r>
          </a:p>
          <a:p>
            <a:endParaRPr dirty="0"/>
          </a:p>
          <a:p>
            <a:endParaRPr lang="en-US" dirty="0"/>
          </a:p>
          <a:p>
            <a:endParaRPr dirty="0"/>
          </a:p>
          <a:p>
            <a:r>
              <a:rPr b="1" dirty="0"/>
              <a:t> Why pandas</a:t>
            </a:r>
            <a:r>
              <a:rPr dirty="0"/>
              <a:t> :</a:t>
            </a:r>
          </a:p>
          <a:p>
            <a:pPr lvl="1"/>
            <a:r>
              <a:rPr dirty="0"/>
              <a:t> Pandas simplifies reading, processing, and analyzing structured data efficiently.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558131"/>
            <a:ext cx="5892800" cy="977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Reading a CSV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b="1" dirty="0"/>
              <a:t> Why this is critical</a:t>
            </a:r>
            <a:r>
              <a:rPr dirty="0"/>
              <a:t> :</a:t>
            </a:r>
          </a:p>
          <a:p>
            <a:pPr lvl="1"/>
            <a:r>
              <a:rPr dirty="0"/>
              <a:t> Ensures your program handles unexpected scenarios gracefully, improving reliability.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32" y="1031929"/>
            <a:ext cx="8337550" cy="20521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Manipulating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Example: Filter rows where the "Age" column is greater than 30.</a:t>
            </a:r>
            <a:endParaRPr lang="en-US" dirty="0"/>
          </a:p>
          <a:p>
            <a:endParaRPr dirty="0"/>
          </a:p>
          <a:p>
            <a:endParaRPr dirty="0"/>
          </a:p>
          <a:p>
            <a:r>
              <a:rPr b="1" dirty="0"/>
              <a:t> Additional operations</a:t>
            </a:r>
            <a:r>
              <a:rPr dirty="0"/>
              <a:t> :</a:t>
            </a:r>
          </a:p>
          <a:p>
            <a:pPr lvl="1"/>
            <a:r>
              <a:rPr dirty="0"/>
              <a:t> Renaming columns: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 Adding new columns:</a:t>
            </a:r>
          </a:p>
          <a:p>
            <a:endParaRPr lang="en-US" dirty="0"/>
          </a:p>
          <a:p>
            <a:endParaRPr dirty="0"/>
          </a:p>
          <a:p>
            <a:r>
              <a:rPr b="1" dirty="0"/>
              <a:t> Key takeaway</a:t>
            </a:r>
            <a:r>
              <a:rPr dirty="0"/>
              <a:t> :</a:t>
            </a:r>
          </a:p>
          <a:p>
            <a:pPr lvl="1"/>
            <a:r>
              <a:rPr dirty="0"/>
              <a:t> Data manipulation allows for creating more meaningful datasets tailored to specific use cases.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55" y="1848460"/>
            <a:ext cx="5588000" cy="73660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855" y="3527720"/>
            <a:ext cx="8261350" cy="408874"/>
          </a:xfrm>
          <a:prstGeom prst="rect">
            <a:avLst/>
          </a:prstGeom>
        </p:spPr>
      </p:pic>
      <p:pic>
        <p:nvPicPr>
          <p:cNvPr id="7" name="Picture 6" descr="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855" y="4671948"/>
            <a:ext cx="619760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Writing to a New CSV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Save processed data to a new CSV file:</a:t>
            </a:r>
          </a:p>
          <a:p>
            <a:endParaRPr dirty="0"/>
          </a:p>
          <a:p>
            <a:r>
              <a:rPr dirty="0"/>
              <a:t> Ensure UTF-8 encoding for compatibility:</a:t>
            </a:r>
          </a:p>
          <a:p>
            <a:endParaRPr dirty="0"/>
          </a:p>
          <a:p>
            <a:pPr marL="0" indent="0">
              <a:buNone/>
            </a:pPr>
            <a:endParaRPr lang="en-US" b="1" dirty="0"/>
          </a:p>
          <a:p>
            <a:r>
              <a:rPr b="1" dirty="0"/>
              <a:t>Why this is important</a:t>
            </a:r>
            <a:r>
              <a:rPr dirty="0"/>
              <a:t> :</a:t>
            </a:r>
          </a:p>
          <a:p>
            <a:pPr lvl="1"/>
            <a:r>
              <a:rPr dirty="0"/>
              <a:t> Exporting clean, processed data ensures compatibility and usability in downstream applications.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417204"/>
            <a:ext cx="7944612" cy="455647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8" y="2361639"/>
            <a:ext cx="8554212" cy="41625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Experiment with additional operations:</a:t>
            </a:r>
          </a:p>
          <a:p>
            <a:pPr lvl="1"/>
            <a:r>
              <a:t> Data aggregation (e.g., group by categories).</a:t>
            </a:r>
          </a:p>
          <a:p>
            <a:pPr lvl="1"/>
            <a:r>
              <a:t> Sorting, ranking, and deduplication.</a:t>
            </a:r>
          </a:p>
          <a:p>
            <a:r>
              <a:t> Automate CSV processing in workflows using Python scripts or cron jobs.</a:t>
            </a:r>
          </a:p>
          <a:p>
            <a:r>
              <a:t> Visualize data trends using libraries like Matplotlib or Seaborn.</a:t>
            </a:r>
          </a:p>
          <a:p>
            <a:r>
              <a:rPr b="1"/>
              <a:t> Why it matters</a:t>
            </a:r>
            <a:r>
              <a:t> :</a:t>
            </a:r>
          </a:p>
          <a:p>
            <a:pPr lvl="1"/>
            <a:r>
              <a:t> Automating and visualizing data insights drives efficiency and informed decision-making.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800"/>
            </a:pPr>
            <a:r>
              <a:t>Setup
Manipulating CSV Files
</a:t>
            </a:r>
            <a:r>
              <a:rPr b="1"/>
              <a:t>Working with SQL Databases
</a:t>
            </a:r>
            <a:r>
              <a:t>Integrating Azure OpenAI
Enhancing SQL Interactions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Working with SQL Databases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Learn how to connect and interact with SQL databases using Python.</a:t>
            </a:r>
          </a:p>
          <a:p>
            <a:r>
              <a:t> Key steps covered:</a:t>
            </a:r>
          </a:p>
          <a:p>
            <a:pPr lvl="1"/>
            <a:r>
              <a:t> Setting up a connection to a SQL database.</a:t>
            </a:r>
          </a:p>
          <a:p>
            <a:pPr lvl="1"/>
            <a:r>
              <a:t> Executing queries to retrieve and manipulate data.</a:t>
            </a:r>
          </a:p>
          <a:p>
            <a:pPr lvl="1"/>
            <a:r>
              <a:t> Using pandas for data analysis with SQL results.</a:t>
            </a:r>
          </a:p>
          <a:p>
            <a:r>
              <a:rPr b="1"/>
              <a:t> Why SQL is foundational</a:t>
            </a:r>
            <a:r>
              <a:t> :</a:t>
            </a:r>
          </a:p>
          <a:p>
            <a:pPr lvl="1"/>
            <a:r>
              <a:t> SQL is critical for managing and querying structured data in most real-world applications.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Import necessary libraries:</a:t>
            </a:r>
          </a:p>
          <a:p>
            <a:endParaRPr lang="en-US" dirty="0"/>
          </a:p>
          <a:p>
            <a:endParaRPr dirty="0"/>
          </a:p>
          <a:p>
            <a:r>
              <a:rPr b="1" dirty="0"/>
              <a:t> What this enables</a:t>
            </a:r>
            <a:r>
              <a:rPr dirty="0"/>
              <a:t> :</a:t>
            </a:r>
          </a:p>
          <a:p>
            <a:pPr lvl="1"/>
            <a:r>
              <a:rPr dirty="0"/>
              <a:t> Combines database interactions with data manipulation for end-to-end analytics.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481931"/>
            <a:ext cx="4216400" cy="736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Connecting to the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lang="en-US" dirty="0"/>
          </a:p>
          <a:p>
            <a:endParaRPr lang="en-US" dirty="0"/>
          </a:p>
          <a:p>
            <a:endParaRPr dirty="0"/>
          </a:p>
          <a:p>
            <a:r>
              <a:rPr b="1" dirty="0"/>
              <a:t> Key insight</a:t>
            </a:r>
            <a:r>
              <a:rPr dirty="0"/>
              <a:t> :</a:t>
            </a:r>
          </a:p>
          <a:p>
            <a:pPr lvl="1"/>
            <a:r>
              <a:rPr dirty="0"/>
              <a:t> Connections form the bridge between Python and your database for seamless interaction.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253331"/>
            <a:ext cx="81788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800"/>
            </a:pPr>
            <a:r>
              <a:rPr b="1"/>
              <a:t>Setup
</a:t>
            </a:r>
            <a:r>
              <a:t>Manipulating CSV Files
Working with SQL Databases
Integrating Azure OpenAI
Enhancing SQL Interactions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Setup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endParaRPr dirty="0"/>
          </a:p>
          <a:p>
            <a:endParaRPr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b="1" dirty="0"/>
              <a:t> Why this matters</a:t>
            </a:r>
            <a:r>
              <a:rPr dirty="0"/>
              <a:t> :</a:t>
            </a:r>
          </a:p>
          <a:p>
            <a:pPr lvl="1"/>
            <a:r>
              <a:rPr dirty="0"/>
              <a:t> Structuring data in tables is the backbone of relational database design.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077132"/>
            <a:ext cx="7112000" cy="24257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Inserting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Insert rows into the</a:t>
            </a:r>
            <a:r>
              <a:rPr dirty="0">
                <a:latin typeface="Courier New"/>
              </a:rPr>
              <a:t> users</a:t>
            </a:r>
            <a:r>
              <a:rPr dirty="0"/>
              <a:t> table:</a:t>
            </a:r>
          </a:p>
          <a:p>
            <a:endParaRPr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b="1" dirty="0"/>
              <a:t> Why it’s useful</a:t>
            </a:r>
            <a:r>
              <a:rPr dirty="0"/>
              <a:t> :</a:t>
            </a:r>
          </a:p>
          <a:p>
            <a:pPr lvl="1"/>
            <a:r>
              <a:rPr dirty="0"/>
              <a:t> Populating tables with data enables queries and analytics on real-world datasets.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634331"/>
            <a:ext cx="8020812" cy="122658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Querying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Retrieve data from the table:</a:t>
            </a:r>
            <a:endParaRPr lang="en-US" dirty="0"/>
          </a:p>
          <a:p>
            <a:endParaRPr dirty="0"/>
          </a:p>
          <a:p>
            <a:endParaRPr dirty="0"/>
          </a:p>
          <a:p>
            <a:r>
              <a:rPr b="1" dirty="0"/>
              <a:t> Key takeaway</a:t>
            </a:r>
            <a:r>
              <a:rPr dirty="0"/>
              <a:t> :</a:t>
            </a:r>
          </a:p>
          <a:p>
            <a:pPr lvl="1"/>
            <a:r>
              <a:rPr dirty="0"/>
              <a:t> Querying allows extracting meaningful insights from your database efficiently.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481931"/>
            <a:ext cx="8097012" cy="63463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pandas for SQL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Read SQL query results into a pandas </a:t>
            </a:r>
            <a:r>
              <a:rPr dirty="0" err="1"/>
              <a:t>DataFrame</a:t>
            </a:r>
            <a:r>
              <a:rPr dirty="0"/>
              <a:t>:</a:t>
            </a:r>
            <a:endParaRPr lang="en-US" dirty="0"/>
          </a:p>
          <a:p>
            <a:endParaRPr dirty="0"/>
          </a:p>
          <a:p>
            <a:endParaRPr dirty="0"/>
          </a:p>
          <a:p>
            <a:r>
              <a:rPr dirty="0"/>
              <a:t> Perform pandas operations on the retrieved data:</a:t>
            </a:r>
            <a:endParaRPr lang="en-US" dirty="0"/>
          </a:p>
          <a:p>
            <a:endParaRPr dirty="0"/>
          </a:p>
          <a:p>
            <a:endParaRPr dirty="0"/>
          </a:p>
          <a:p>
            <a:r>
              <a:rPr b="1" dirty="0"/>
              <a:t> Why combine SQL and pandas</a:t>
            </a:r>
            <a:r>
              <a:rPr dirty="0"/>
              <a:t> :</a:t>
            </a:r>
          </a:p>
          <a:p>
            <a:pPr lvl="1"/>
            <a:r>
              <a:rPr dirty="0"/>
              <a:t> It bridges structured database storage with powerful Python-based data analytics.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528667"/>
            <a:ext cx="8433562" cy="661009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8" y="2853531"/>
            <a:ext cx="5435600" cy="736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Closing the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Close the database connection to free resources:</a:t>
            </a:r>
          </a:p>
          <a:p>
            <a:endParaRPr lang="en-US" dirty="0"/>
          </a:p>
          <a:p>
            <a:endParaRPr dirty="0"/>
          </a:p>
          <a:p>
            <a:r>
              <a:rPr b="1" dirty="0"/>
              <a:t> Best practice</a:t>
            </a:r>
            <a:r>
              <a:rPr dirty="0"/>
              <a:t> :</a:t>
            </a:r>
          </a:p>
          <a:p>
            <a:pPr lvl="1"/>
            <a:r>
              <a:rPr dirty="0"/>
              <a:t> Always release database connections to prevent resource leaks and ensure system stability.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558131"/>
            <a:ext cx="345440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Explore advanced SQL operations:</a:t>
            </a:r>
          </a:p>
          <a:p>
            <a:pPr lvl="1"/>
            <a:r>
              <a:t> Joins, nested queries, and window functions.</a:t>
            </a:r>
          </a:p>
          <a:p>
            <a:pPr lvl="1"/>
            <a:r>
              <a:t> Using ORMs like SQLAlchemy for complex applications.</a:t>
            </a:r>
          </a:p>
          <a:p>
            <a:r>
              <a:t> Optimize database performance:</a:t>
            </a:r>
          </a:p>
          <a:p>
            <a:pPr lvl="1"/>
            <a:r>
              <a:t> Indexing and query optimization.</a:t>
            </a:r>
          </a:p>
          <a:p>
            <a:r>
              <a:rPr b="1"/>
              <a:t> Why it matters</a:t>
            </a:r>
            <a:r>
              <a:t> :</a:t>
            </a:r>
          </a:p>
          <a:p>
            <a:pPr lvl="1"/>
            <a:r>
              <a:t> Mastery of SQL and database management is essential for scalable and efficient applications.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800"/>
            </a:pPr>
            <a:r>
              <a:t>Setup
Manipulating CSV Files
Working with SQL Databases
</a:t>
            </a:r>
            <a:r>
              <a:rPr b="1"/>
              <a:t>Integrating Azure OpenAI
</a:t>
            </a:r>
            <a:r>
              <a:t>Enhancing SQL Interactions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Integrating Azure OpenAI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Learn how to use the Azure OpenAI Function Calling feature.</a:t>
            </a:r>
          </a:p>
          <a:p>
            <a:r>
              <a:t> Key steps covered:</a:t>
            </a:r>
          </a:p>
          <a:p>
            <a:pPr lvl="1"/>
            <a:r>
              <a:t> Setting up an Azure OpenAI environment.</a:t>
            </a:r>
          </a:p>
          <a:p>
            <a:pPr lvl="1"/>
            <a:r>
              <a:t> Registering and invoking serverless functions.</a:t>
            </a:r>
          </a:p>
          <a:p>
            <a:pPr lvl="1"/>
            <a:r>
              <a:t> Integrating with external APIs and services.</a:t>
            </a:r>
          </a:p>
          <a:p>
            <a:r>
              <a:rPr b="1"/>
              <a:t> Why use function calling</a:t>
            </a:r>
            <a:r>
              <a:t> :</a:t>
            </a:r>
          </a:p>
          <a:p>
            <a:pPr lvl="1"/>
            <a:r>
              <a:t> Enables automation of workflows and seamless integration with external systems.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Import required libraries:</a:t>
            </a:r>
          </a:p>
          <a:p>
            <a:r>
              <a:t> Load environment variables securely using dotenv:</a:t>
            </a:r>
          </a:p>
          <a:p>
            <a:r>
              <a:t> Set up Azure credentials: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2472531"/>
            <a:ext cx="8097012" cy="223486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Connecting to Azure OpenAI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Initialize the OpenAI client:</a:t>
            </a:r>
          </a:p>
          <a:p>
            <a:endParaRPr dirty="0"/>
          </a:p>
          <a:p>
            <a:pPr marL="0" indent="0">
              <a:buNone/>
            </a:pPr>
            <a:endParaRPr lang="en-US" b="1" dirty="0"/>
          </a:p>
          <a:p>
            <a:r>
              <a:rPr b="1" dirty="0"/>
              <a:t>What this does</a:t>
            </a:r>
            <a:r>
              <a:rPr dirty="0"/>
              <a:t> :</a:t>
            </a:r>
          </a:p>
          <a:p>
            <a:pPr lvl="1"/>
            <a:r>
              <a:rPr dirty="0"/>
              <a:t> Sets up your application to interact with Azure OpenAI services programmatically.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710531"/>
            <a:ext cx="8433562" cy="4050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Learn how to build and interact with an AI agent using LangChain.</a:t>
            </a:r>
          </a:p>
          <a:p>
            <a:r>
              <a:t> Key steps covered:</a:t>
            </a:r>
          </a:p>
          <a:p>
            <a:pPr lvl="1"/>
            <a:r>
              <a:t> Connecting to the Azure OpenAI endpoint.</a:t>
            </a:r>
          </a:p>
          <a:p>
            <a:pPr lvl="1"/>
            <a:r>
              <a:t> Preparing prompts for interaction.</a:t>
            </a:r>
          </a:p>
          <a:p>
            <a:pPr lvl="1"/>
            <a:r>
              <a:t> Receiving and processing model responses.</a:t>
            </a:r>
          </a:p>
          <a:p>
            <a:r>
              <a:rPr b="1"/>
              <a:t> Why this is important</a:t>
            </a:r>
            <a:r>
              <a:t> :</a:t>
            </a:r>
          </a:p>
          <a:p>
            <a:pPr lvl="1"/>
            <a:r>
              <a:t> AI agents automate repetitive tasks and improve efficiency in real-world applications like translation and summarization.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Define a function for specific tasks:</a:t>
            </a:r>
            <a:endParaRPr lang="en-US" dirty="0"/>
          </a:p>
          <a:p>
            <a:endParaRPr dirty="0"/>
          </a:p>
          <a:p>
            <a:endParaRPr dirty="0"/>
          </a:p>
          <a:p>
            <a:r>
              <a:rPr b="1" dirty="0"/>
              <a:t> Key insight</a:t>
            </a:r>
            <a:r>
              <a:rPr dirty="0"/>
              <a:t> :</a:t>
            </a:r>
          </a:p>
          <a:p>
            <a:pPr lvl="1"/>
            <a:r>
              <a:rPr dirty="0"/>
              <a:t> Custom functions enable modular, reusable components in larger workflows.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55" y="1481931"/>
            <a:ext cx="8025045" cy="66115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Registering the Function with Azure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Register the function:</a:t>
            </a:r>
            <a:endParaRPr lang="en-US" dirty="0"/>
          </a:p>
          <a:p>
            <a:endParaRPr dirty="0"/>
          </a:p>
          <a:p>
            <a:endParaRPr dirty="0"/>
          </a:p>
          <a:p>
            <a:r>
              <a:rPr b="1" dirty="0"/>
              <a:t> Why register functions</a:t>
            </a:r>
            <a:r>
              <a:rPr dirty="0"/>
              <a:t> :</a:t>
            </a:r>
          </a:p>
          <a:p>
            <a:pPr lvl="1"/>
            <a:r>
              <a:rPr dirty="0"/>
              <a:t> It provides a structured way to integrate external logic into Azure workflows.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44" y="1634331"/>
            <a:ext cx="817880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Invoking the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Call the registered function:</a:t>
            </a:r>
          </a:p>
          <a:p>
            <a:endParaRPr/>
          </a:p>
          <a:p>
            <a:endParaRPr/>
          </a:p>
          <a:p>
            <a:r>
              <a:rPr b="1"/>
              <a:t> Why this matters</a:t>
            </a:r>
            <a:r>
              <a:t> :</a:t>
            </a:r>
          </a:p>
          <a:p>
            <a:pPr lvl="1"/>
            <a:r>
              <a:t> Function calling automates repetitive tasks, enabling efficient processing at scale.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558131"/>
            <a:ext cx="7944612" cy="64802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Extend Azure Function capabilities:</a:t>
            </a:r>
          </a:p>
          <a:p>
            <a:pPr lvl="1"/>
            <a:r>
              <a:t> Register advanced functions for data analysis and transformation.</a:t>
            </a:r>
          </a:p>
          <a:p>
            <a:pPr lvl="1"/>
            <a:r>
              <a:t> Integrate with cloud-hosted databases and APIs.</a:t>
            </a:r>
          </a:p>
          <a:p>
            <a:r>
              <a:t> Build end-to-end workflows with serverless architecture.</a:t>
            </a:r>
          </a:p>
          <a:p>
            <a:r>
              <a:rPr b="1"/>
              <a:t> Real-world impact</a:t>
            </a:r>
            <a:r>
              <a:t> :</a:t>
            </a:r>
          </a:p>
          <a:p>
            <a:pPr lvl="1"/>
            <a:r>
              <a:t> Azure Function Calling unlocks scalable, real-time automation for enterprise applications.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800"/>
            </a:pPr>
            <a:r>
              <a:t>Setup
Manipulating CSV Files
Working with SQL Databases
Integrating Azure OpenAI
</a:t>
            </a:r>
            <a:r>
              <a:rPr b="1"/>
              <a:t>Enhancing SQL Interactions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Enhancing SQL Interactions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Learn how to use Assistant APIs to interact with SQL databases efficiently.</a:t>
            </a:r>
          </a:p>
          <a:p>
            <a:r>
              <a:t> Key steps covered:</a:t>
            </a:r>
          </a:p>
          <a:p>
            <a:pPr lvl="1"/>
            <a:r>
              <a:t> Setting up and authenticating the Assistant API.</a:t>
            </a:r>
          </a:p>
          <a:p>
            <a:pPr lvl="1"/>
            <a:r>
              <a:t> Querying SQL databases using natural language.</a:t>
            </a:r>
          </a:p>
          <a:p>
            <a:pPr lvl="1"/>
            <a:r>
              <a:t> Automating data retrieval and updates with API workflows.</a:t>
            </a:r>
          </a:p>
          <a:p>
            <a:r>
              <a:rPr b="1"/>
              <a:t> Why it matters</a:t>
            </a:r>
            <a:r>
              <a:t> :</a:t>
            </a:r>
          </a:p>
          <a:p>
            <a:pPr lvl="1"/>
            <a:r>
              <a:t> Natural language interfaces simplify complex database interactions for non-technical users.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Import necessary libraries:</a:t>
            </a:r>
          </a:p>
          <a:p>
            <a:endParaRPr dirty="0"/>
          </a:p>
          <a:p>
            <a:endParaRPr lang="en-US" dirty="0"/>
          </a:p>
          <a:p>
            <a:endParaRPr lang="en-US" dirty="0"/>
          </a:p>
          <a:p>
            <a:endParaRPr dirty="0"/>
          </a:p>
          <a:p>
            <a:r>
              <a:rPr b="1" dirty="0"/>
              <a:t> What this does</a:t>
            </a:r>
            <a:r>
              <a:rPr dirty="0"/>
              <a:t> :</a:t>
            </a:r>
          </a:p>
          <a:p>
            <a:pPr lvl="1"/>
            <a:r>
              <a:rPr dirty="0"/>
              <a:t> Ensures secure configuration for API-based SQL interactions.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634331"/>
            <a:ext cx="5892800" cy="14605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Authenticating the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Authenticate with the Assistant API using API keys:</a:t>
            </a:r>
          </a:p>
          <a:p>
            <a:endParaRPr dirty="0"/>
          </a:p>
          <a:p>
            <a:endParaRPr lang="en-US" dirty="0"/>
          </a:p>
          <a:p>
            <a:endParaRPr dirty="0"/>
          </a:p>
          <a:p>
            <a:r>
              <a:rPr b="1" dirty="0"/>
              <a:t> Why authentication</a:t>
            </a:r>
            <a:r>
              <a:rPr dirty="0"/>
              <a:t> :</a:t>
            </a:r>
          </a:p>
          <a:p>
            <a:pPr lvl="1"/>
            <a:r>
              <a:rPr dirty="0"/>
              <a:t> Secures access to the API, ensuring only authorized users can interact with your database.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634331"/>
            <a:ext cx="8249412" cy="93412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Sending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Send a SQL query to the Assistant API: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b="1" dirty="0"/>
              <a:t> Key insight</a:t>
            </a:r>
            <a:r>
              <a:rPr dirty="0"/>
              <a:t> :</a:t>
            </a:r>
          </a:p>
          <a:p>
            <a:pPr lvl="1"/>
            <a:r>
              <a:rPr dirty="0"/>
              <a:t> The API enables seamless execution of complex SQL queries with minimal code.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558132"/>
            <a:ext cx="7868412" cy="71803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Automating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Automate SQL queries with natural language inputs:</a:t>
            </a:r>
          </a:p>
          <a:p>
            <a:endParaRPr/>
          </a:p>
          <a:p>
            <a:endParaRPr/>
          </a:p>
          <a:p>
            <a:r>
              <a:rPr b="1"/>
              <a:t> Why this is valuable</a:t>
            </a:r>
            <a:r>
              <a:t> :</a:t>
            </a:r>
          </a:p>
          <a:p>
            <a:pPr lvl="1"/>
            <a:r>
              <a:t> Automating query workflows reduces manual effort and accelerates data analysis.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558131"/>
            <a:ext cx="8173212" cy="5108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Import necessary libraries:</a:t>
            </a:r>
          </a:p>
          <a:p>
            <a:endParaRPr dirty="0"/>
          </a:p>
          <a:p>
            <a:endParaRPr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r>
              <a:rPr b="1" dirty="0"/>
              <a:t>What you’ll learn</a:t>
            </a:r>
            <a:r>
              <a:rPr dirty="0"/>
              <a:t> :</a:t>
            </a:r>
          </a:p>
          <a:p>
            <a:pPr lvl="1"/>
            <a:r>
              <a:rPr dirty="0"/>
              <a:t> How to set up your Python environment to interact with Azure OpenAI using </a:t>
            </a:r>
            <a:r>
              <a:rPr dirty="0" err="1"/>
              <a:t>LangChain</a:t>
            </a:r>
            <a:r>
              <a:rPr dirty="0"/>
              <a:t>.</a:t>
            </a:r>
          </a:p>
          <a:p>
            <a:pPr lvl="1"/>
            <a:r>
              <a:rPr dirty="0"/>
              <a:t> Securely manage sensitive data like API keys and credentials without hardcoding them in your scripts.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21" y="1481931"/>
            <a:ext cx="7727950" cy="1638521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Expand capabilities with advanced features:</a:t>
            </a:r>
          </a:p>
          <a:p>
            <a:pPr lvl="1"/>
            <a:r>
              <a:t> Automate data pipelines using API queries.</a:t>
            </a:r>
          </a:p>
          <a:p>
            <a:pPr lvl="1"/>
            <a:r>
              <a:t> Build dashboards to visualize query results in real time.</a:t>
            </a:r>
          </a:p>
          <a:p>
            <a:r>
              <a:t> Ensure secure database operations:</a:t>
            </a:r>
          </a:p>
          <a:p>
            <a:pPr lvl="1"/>
            <a:r>
              <a:t> Validate queries to prevent injection attacks.</a:t>
            </a:r>
          </a:p>
          <a:p>
            <a:pPr lvl="1"/>
            <a:r>
              <a:t> Use role-based access control.</a:t>
            </a:r>
          </a:p>
          <a:p>
            <a:r>
              <a:rPr b="1"/>
              <a:t> Why it’s critical</a:t>
            </a:r>
            <a:r>
              <a:t> :</a:t>
            </a:r>
          </a:p>
          <a:p>
            <a:pPr lvl="1"/>
            <a:r>
              <a:t> Secure, automated SQL workflows empower businesses to derive insights efficiently and safely.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Connecting to Azure OpenAI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Initialize the Azure OpenAI model:</a:t>
            </a:r>
          </a:p>
          <a:p>
            <a:endParaRPr dirty="0"/>
          </a:p>
          <a:p>
            <a:endParaRPr dirty="0"/>
          </a:p>
          <a:p>
            <a:endParaRPr lang="en-US" dirty="0"/>
          </a:p>
          <a:p>
            <a:endParaRPr dirty="0"/>
          </a:p>
          <a:p>
            <a:r>
              <a:rPr b="1" dirty="0"/>
              <a:t> Key concept</a:t>
            </a:r>
            <a:r>
              <a:rPr dirty="0"/>
              <a:t> :</a:t>
            </a:r>
          </a:p>
          <a:p>
            <a:pPr lvl="1"/>
            <a:r>
              <a:rPr dirty="0"/>
              <a:t> Establishing a connection is the first step to leveraging the power of Azure OpenAI for building AI agents.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558131"/>
            <a:ext cx="8249412" cy="14468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Preparing your prompt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Define your input message:</a:t>
            </a:r>
          </a:p>
          <a:p>
            <a:endParaRPr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b="1" dirty="0"/>
              <a:t> Why prompts matter</a:t>
            </a:r>
            <a:r>
              <a:rPr dirty="0"/>
              <a:t> :</a:t>
            </a:r>
          </a:p>
          <a:p>
            <a:pPr lvl="1"/>
            <a:r>
              <a:rPr dirty="0"/>
              <a:t> Clear and specific prompts help AI agents deliver accurate and contextually relevant outputs.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481931"/>
            <a:ext cx="7956550" cy="11611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Engaging the model to receive a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Invoke the model with your prompt:</a:t>
            </a:r>
          </a:p>
          <a:p>
            <a:endParaRPr lang="en-US" dirty="0"/>
          </a:p>
          <a:p>
            <a:endParaRPr dirty="0"/>
          </a:p>
          <a:p>
            <a:r>
              <a:rPr b="1" dirty="0"/>
              <a:t> What happens here</a:t>
            </a:r>
            <a:r>
              <a:rPr dirty="0"/>
              <a:t> :</a:t>
            </a:r>
          </a:p>
          <a:p>
            <a:pPr lvl="1"/>
            <a:r>
              <a:rPr dirty="0"/>
              <a:t> The AI model processes your input prompt and generates responses in both French and Spanish.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481931"/>
            <a:ext cx="5892800" cy="736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Experiment with different prompts:</a:t>
            </a:r>
          </a:p>
          <a:p>
            <a:pPr lvl="1"/>
            <a:r>
              <a:t> Translation</a:t>
            </a:r>
          </a:p>
          <a:p>
            <a:pPr lvl="1"/>
            <a:r>
              <a:t> Summarization</a:t>
            </a:r>
          </a:p>
          <a:p>
            <a:pPr lvl="1"/>
            <a:r>
              <a:t> Creative writing</a:t>
            </a:r>
          </a:p>
          <a:p>
            <a:r>
              <a:t> Extend the agent’s functionality:</a:t>
            </a:r>
          </a:p>
          <a:p>
            <a:pPr lvl="1"/>
            <a:r>
              <a:t> Connect to APIs for real-world applications.</a:t>
            </a:r>
          </a:p>
          <a:p>
            <a:pPr lvl="1"/>
            <a:r>
              <a:t> Incorporate context-based interactions using LangChain tools.</a:t>
            </a:r>
          </a:p>
          <a:p>
            <a:r>
              <a:rPr b="1"/>
              <a:t> Why it matters</a:t>
            </a:r>
            <a:r>
              <a:t> :</a:t>
            </a:r>
          </a:p>
          <a:p>
            <a:pPr lvl="1"/>
            <a:r>
              <a:t> Expanding functionality enhances your AI agent’s adaptability for diverse tasks.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800"/>
            </a:pPr>
            <a:r>
              <a:t>Setup
</a:t>
            </a:r>
            <a:r>
              <a:rPr b="1"/>
              <a:t>Manipulating CSV Files
</a:t>
            </a:r>
            <a:r>
              <a:t>Working with SQL Databases
Integrating Azure OpenAI
Enhancing SQL Interactions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Manipulating CSV Files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378301</TotalTime>
  <Words>1877</Words>
  <Application>Microsoft Office PowerPoint</Application>
  <PresentationFormat>Custom</PresentationFormat>
  <Paragraphs>313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Arial Bold</vt:lpstr>
      <vt:lpstr>Courier New</vt:lpstr>
      <vt:lpstr>Garamond</vt:lpstr>
      <vt:lpstr>Monotype Sorts</vt:lpstr>
      <vt:lpstr>Times New Roman</vt:lpstr>
      <vt:lpstr>Verdana</vt:lpstr>
      <vt:lpstr>Wingdings</vt:lpstr>
      <vt:lpstr>LPc_New</vt:lpstr>
      <vt:lpstr>Your First AI Database Agent</vt:lpstr>
      <vt:lpstr>Setup</vt:lpstr>
      <vt:lpstr>Introduction</vt:lpstr>
      <vt:lpstr>Setup</vt:lpstr>
      <vt:lpstr>Connecting to Azure OpenAI</vt:lpstr>
      <vt:lpstr>Preparing your prompt</vt:lpstr>
      <vt:lpstr>Engaging the model to receive a response</vt:lpstr>
      <vt:lpstr>Next Steps</vt:lpstr>
      <vt:lpstr>Manipulating CSV Files</vt:lpstr>
      <vt:lpstr>Introduction</vt:lpstr>
      <vt:lpstr>Setup</vt:lpstr>
      <vt:lpstr>Reading a CSV File</vt:lpstr>
      <vt:lpstr>Manipulating Data</vt:lpstr>
      <vt:lpstr>Writing to a New CSV File</vt:lpstr>
      <vt:lpstr>Next Steps</vt:lpstr>
      <vt:lpstr>Working with SQL Databases</vt:lpstr>
      <vt:lpstr>Introduction</vt:lpstr>
      <vt:lpstr>Setup</vt:lpstr>
      <vt:lpstr>Connecting to the Database</vt:lpstr>
      <vt:lpstr>Creating a Table</vt:lpstr>
      <vt:lpstr>Inserting Data</vt:lpstr>
      <vt:lpstr>Querying Data</vt:lpstr>
      <vt:lpstr>Using pandas for SQL Queries</vt:lpstr>
      <vt:lpstr>Closing the Connection</vt:lpstr>
      <vt:lpstr>Next Steps</vt:lpstr>
      <vt:lpstr>Integrating Azure OpenAI</vt:lpstr>
      <vt:lpstr>Introduction</vt:lpstr>
      <vt:lpstr>Setup</vt:lpstr>
      <vt:lpstr>Connecting to Azure OpenAI</vt:lpstr>
      <vt:lpstr>Defining a Function</vt:lpstr>
      <vt:lpstr>Registering the Function with Azure</vt:lpstr>
      <vt:lpstr>Invoking the Function</vt:lpstr>
      <vt:lpstr>Next Steps</vt:lpstr>
      <vt:lpstr>Enhancing SQL Interactions</vt:lpstr>
      <vt:lpstr>Introduction</vt:lpstr>
      <vt:lpstr>Setup</vt:lpstr>
      <vt:lpstr>Authenticating the API</vt:lpstr>
      <vt:lpstr>Sending a Query</vt:lpstr>
      <vt:lpstr>Automating Queries</vt:lpstr>
      <vt:lpstr>Next Steps</vt:lpstr>
    </vt:vector>
  </TitlesOfParts>
  <Company>Elephant Scale LLC &amp; LearningPatterns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Marlon Sanguino</cp:lastModifiedBy>
  <cp:revision>4136</cp:revision>
  <cp:lastPrinted>2010-01-03T02:41:41Z</cp:lastPrinted>
  <dcterms:created xsi:type="dcterms:W3CDTF">2010-07-13T15:22:01Z</dcterms:created>
  <dcterms:modified xsi:type="dcterms:W3CDTF">2024-12-02T22:23:26Z</dcterms:modified>
</cp:coreProperties>
</file>