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</a:t>
            </a:r>
          </a:p>
          <a:p>
            <a:r>
              <a:t>LCEL</a:t>
            </a:r>
          </a:p>
          <a:p>
            <a:r>
              <a:t>OpenAI Function with LangChain</a:t>
            </a:r>
          </a:p>
          <a:p>
            <a:r>
              <a:t>Tagging and Extraction Using OpenAI</a:t>
            </a:r>
          </a:p>
          <a:p>
            <a:r>
              <a:t>Tools and Routing</a:t>
            </a:r>
          </a:p>
          <a:p>
            <a:r>
              <a:t>Conversational Agent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this workflow by:</a:t>
            </a:r>
          </a:p>
          <a:p>
            <a:pPr lvl="1"/>
            <a:r>
              <a:t> Adding more complex functions and schemas.</a:t>
            </a:r>
          </a:p>
          <a:p>
            <a:pPr lvl="1"/>
            <a:r>
              <a:t> Integrating with real-world APIs for dynamic data.</a:t>
            </a:r>
          </a:p>
          <a:p>
            <a:r>
              <a:t> Why it’s important:</a:t>
            </a:r>
          </a:p>
          <a:p>
            <a:pPr lvl="1"/>
            <a:r>
              <a:t> Leveraging OpenAI’s function calling enhances AI's ability to operate as an intelligent assistant in diverse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rPr b="1"/>
              <a:t>LCEL
</a:t>
            </a:r>
            <a:r>
              <a:t>OpenAI Function with LangChain
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understanding and implementing LCEL techniques.</a:t>
            </a:r>
          </a:p>
          <a:p>
            <a:r>
              <a:t> Key objectives:</a:t>
            </a:r>
          </a:p>
          <a:p>
            <a:pPr lvl="1"/>
            <a:r>
              <a:t> Exploring the fundamental concepts.</a:t>
            </a:r>
          </a:p>
          <a:p>
            <a:pPr lvl="1"/>
            <a:r>
              <a:t> Hands-on coding to demonstrate LCEL principles.</a:t>
            </a:r>
          </a:p>
          <a:p>
            <a:pPr lvl="1"/>
            <a:r>
              <a:t> Practical applications for real-world scenarios.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Ensure your environment is configured with all dependencies.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868412" cy="973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Basic LCEL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Here’s an example of LCEL in action: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7216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Apply LCEL concepts to more complex scenarios.</a:t>
            </a:r>
          </a:p>
          <a:p>
            <a:r>
              <a:t> Experiment with additional libraries and techniques.</a:t>
            </a:r>
          </a:p>
          <a:p>
            <a:r>
              <a:t> Analyze results to refine your understanding of LCEL.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</a:t>
            </a:r>
            <a:r>
              <a:rPr b="1"/>
              <a:t>OpenAI Function with LangChain
</a:t>
            </a:r>
            <a:r>
              <a:t>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with LangChain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integrates OpenAI’s function calling capabilities with LangChain.</a:t>
            </a:r>
          </a:p>
          <a:p>
            <a:r>
              <a:t> Key steps covered:</a:t>
            </a:r>
          </a:p>
          <a:p>
            <a:pPr lvl="1"/>
            <a:r>
              <a:t> Setting up LangChain to work with OpenAI APIs.</a:t>
            </a:r>
          </a:p>
          <a:p>
            <a:pPr lvl="1"/>
            <a:r>
              <a:t> Defining and invoking functions using LangChain workflows.</a:t>
            </a:r>
          </a:p>
          <a:p>
            <a:pPr lvl="1"/>
            <a:r>
              <a:t> Demonstrating use cases for enhanced automation and efficiency.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LangChain extends OpenAI’s function calling by providing a structured framework for building intelligent workflows, enabling scalability and customization.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Ensures secure configuration for OpenAI and </a:t>
            </a:r>
            <a:r>
              <a:rPr dirty="0" err="1"/>
              <a:t>LangChain</a:t>
            </a:r>
            <a:r>
              <a:rPr dirty="0"/>
              <a:t> integration by loading API keys and environment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710311" cy="15193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Initialize the OpenAI model with </a:t>
            </a:r>
            <a:r>
              <a:rPr dirty="0" err="1"/>
              <a:t>LangChain</a:t>
            </a:r>
            <a:r>
              <a:rPr dirty="0"/>
              <a:t>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Establishing this connection allows </a:t>
            </a:r>
            <a:r>
              <a:rPr dirty="0" err="1"/>
              <a:t>LangChain</a:t>
            </a:r>
            <a:r>
              <a:rPr dirty="0"/>
              <a:t> to leverage OpenAI’s capabilities for building conversational AI agents and automation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1" y="1634331"/>
            <a:ext cx="7940379" cy="1486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Setup
</a:t>
            </a:r>
            <a:r>
              <a:t>LCEL
OpenAI Function with LangChain
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a function schema in </a:t>
            </a:r>
            <a:r>
              <a:rPr dirty="0" err="1"/>
              <a:t>LangChain</a:t>
            </a:r>
            <a:r>
              <a:rPr dirty="0"/>
              <a:t> for OpenAI: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Defining function schemas ensures that OpenAI can correctly interpret and execute tasks according to your specifications.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2"/>
            <a:ext cx="7868412" cy="17325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a User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user message:</a:t>
            </a:r>
            <a:endParaRPr lang="en-US"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user’s input is structured into a message object that </a:t>
            </a:r>
            <a:r>
              <a:rPr dirty="0" err="1"/>
              <a:t>LangChain</a:t>
            </a:r>
            <a:r>
              <a:rPr dirty="0"/>
              <a:t> can process and pass to OpenAI for further 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3212" cy="5262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Invocation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Execute the function call and handle the response: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Understanding the response</a:t>
            </a:r>
            <a:r>
              <a:rPr dirty="0"/>
              <a:t> :</a:t>
            </a:r>
          </a:p>
          <a:p>
            <a:pPr lvl="1"/>
            <a:r>
              <a:rPr dirty="0"/>
              <a:t> The output includes both the user’s original message and the response generated by the function, providing a complete interaction log.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433562" cy="6948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Advanced Example: Weather Function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 Integrate a weather function using </a:t>
            </a:r>
            <a:r>
              <a:rPr dirty="0" err="1"/>
              <a:t>LangChain</a:t>
            </a:r>
            <a:r>
              <a:rPr dirty="0"/>
              <a:t>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Key takeaway</a:t>
            </a:r>
            <a:r>
              <a:rPr dirty="0"/>
              <a:t> :</a:t>
            </a:r>
          </a:p>
          <a:p>
            <a:pPr lvl="1"/>
            <a:r>
              <a:rPr dirty="0"/>
              <a:t> This example demonstrates how to integrate external logic (e.g., weather data) into </a:t>
            </a:r>
            <a:r>
              <a:rPr dirty="0" err="1"/>
              <a:t>LangChain</a:t>
            </a:r>
            <a:r>
              <a:rPr dirty="0"/>
              <a:t> workflows using OpenAI’s function calling.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2"/>
            <a:ext cx="8299199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Log function calls for debugging and transparency: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Debugging ensures that your workflows are functioning as expected and helps identify any issues in function invocation.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249412" cy="7598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and testing more complex functions.</a:t>
            </a:r>
          </a:p>
          <a:p>
            <a:pPr lvl="1"/>
            <a:r>
              <a:t> Integrating APIs for dynamic data retrieval and processing.</a:t>
            </a:r>
          </a:p>
          <a:p>
            <a:r>
              <a:t> Build workflows for:</a:t>
            </a:r>
          </a:p>
          <a:p>
            <a:pPr lvl="1"/>
            <a:r>
              <a:t> Conversational agents.</a:t>
            </a:r>
          </a:p>
          <a:p>
            <a:pPr lvl="1"/>
            <a:r>
              <a:t> Task automation.</a:t>
            </a:r>
          </a:p>
          <a:p>
            <a:pPr lvl="1"/>
            <a:r>
              <a:t> Data analysis pipelines.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Combining LangChain with OpenAI’s function calling unlocks powerful possibilities for building adaptive, intelligent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</a:t>
            </a:r>
            <a:r>
              <a:rPr b="1"/>
              <a:t>Tagging and Extraction Using OpenAI
</a:t>
            </a:r>
            <a:r>
              <a:t>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Tagging and Extraction Using OpenAI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how to use OpenAI functions for tagging and information extraction.</a:t>
            </a:r>
          </a:p>
          <a:p>
            <a:r>
              <a:t> Key objectives:</a:t>
            </a:r>
          </a:p>
          <a:p>
            <a:pPr lvl="1"/>
            <a:r>
              <a:t> Understand tagging and its applications in data categorization.</a:t>
            </a:r>
          </a:p>
          <a:p>
            <a:pPr lvl="1"/>
            <a:r>
              <a:t> Implement information extraction using function calling.</a:t>
            </a:r>
          </a:p>
          <a:p>
            <a:pPr lvl="1"/>
            <a:r>
              <a:t> Automate structured data generation from unstructured text.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Automating tagging and data extraction saves time and reduces errors in information processing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Ensures secure and seamless configuration for accessing OpenAI’s API.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74168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 for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tagging function schema: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305462" cy="1828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OpenAI’s function calling feature.</a:t>
            </a:r>
          </a:p>
          <a:p>
            <a:r>
              <a:t> Key steps covered:</a:t>
            </a:r>
          </a:p>
          <a:p>
            <a:pPr lvl="1"/>
            <a:r>
              <a:t> Setting up your environment to interact with OpenAI APIs.</a:t>
            </a:r>
          </a:p>
          <a:p>
            <a:pPr lvl="1"/>
            <a:r>
              <a:t> Defining and using custom functions to enhance AI interactions.</a:t>
            </a:r>
          </a:p>
          <a:p>
            <a:pPr lvl="1"/>
            <a:r>
              <a:t> Understanding and handling function calls in AI workflows.</a:t>
            </a:r>
          </a:p>
          <a:p>
            <a:r>
              <a:t> Why this is important:</a:t>
            </a:r>
          </a:p>
          <a:p>
            <a:pPr lvl="1"/>
            <a:r>
              <a:t> Function calling enables structured and programmatic AI interactions, expanding the possibilities of automation and integration.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Provide input for tagging:</a:t>
            </a:r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Use OpenAI to call the tagging function: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Expected output</a:t>
            </a:r>
            <a:r>
              <a:rPr dirty="0"/>
              <a:t> :</a:t>
            </a:r>
          </a:p>
          <a:p>
            <a:pPr lvl="1"/>
            <a:r>
              <a:rPr dirty="0"/>
              <a:t> Extracted tags such as</a:t>
            </a:r>
            <a:r>
              <a:rPr dirty="0">
                <a:latin typeface="Courier New"/>
              </a:rPr>
              <a:t> ["AI", "automation"]</a:t>
            </a:r>
            <a:r>
              <a:rPr dirty="0"/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929731"/>
            <a:ext cx="6807200" cy="1701800"/>
          </a:xfrm>
          <a:prstGeom prst="rect">
            <a:avLst/>
          </a:prstGeom>
        </p:spPr>
      </p:pic>
      <p:pic>
        <p:nvPicPr>
          <p:cNvPr id="6" name="Picture 5" descr="1.png">
            <a:extLst>
              <a:ext uri="{FF2B5EF4-FFF2-40B4-BE49-F238E27FC236}">
                <a16:creationId xmlns:a16="http://schemas.microsoft.com/office/drawing/2014/main" id="{181201A2-E601-6F11-21C2-6E31D1F6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1634332"/>
            <a:ext cx="8325612" cy="47841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Extracting Specific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 Create a schema for extracting structured data: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Enables precise and automated extraction of structured data from natural language inputs.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69650"/>
            <a:ext cx="8249412" cy="266544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Log and validate function outputs for correctness: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Validation ensures that the extracted data meets the expected criteria, reducing errors in automated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10531"/>
            <a:ext cx="8433562" cy="776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Tagging and Extraction Using OpenAI
</a:t>
            </a:r>
            <a:r>
              <a:rPr b="1"/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Tools and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demonstrates how to use tools and routing in AI workflows.</a:t>
            </a:r>
          </a:p>
          <a:p>
            <a:r>
              <a:t> Key objectives:</a:t>
            </a:r>
          </a:p>
          <a:p>
            <a:pPr lvl="1"/>
            <a:r>
              <a:t> Understand the concept of tools in AI systems.</a:t>
            </a:r>
          </a:p>
          <a:p>
            <a:pPr lvl="1"/>
            <a:r>
              <a:t> Implement routing logic to handle diverse workflows.</a:t>
            </a:r>
          </a:p>
          <a:p>
            <a:pPr lvl="1"/>
            <a:r>
              <a:t> Leverage OpenAI’s capabilities for dynamic task management.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69760"/>
            <a:ext cx="69596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in AI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tools for specific tasks: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tools matter</a:t>
            </a:r>
            <a:r>
              <a:rPr dirty="0"/>
              <a:t> :</a:t>
            </a:r>
          </a:p>
          <a:p>
            <a:pPr lvl="1"/>
            <a:r>
              <a:rPr dirty="0"/>
              <a:t> Tools encapsulate functionality for specific tasks, making workflows modular and reusable.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735329" cy="226221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Implement a router for task delegation: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Routing logic dynamically determines which tool to invoke based on user input, enabling flexible and adaptive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097012" cy="221796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additional tools for tasks like data analysis or image generation.</a:t>
            </a:r>
          </a:p>
          <a:p>
            <a:pPr lvl="1"/>
            <a:r>
              <a:t> Building more complex routing logic for multi-step workflows.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Use tools and routing to design scalable AI systems for customer support, data processing,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Tagging and Extraction Using OpenAI
Tools and Routing
</a:t>
            </a:r>
            <a:r>
              <a:rPr b="1"/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Conversational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 and configure API keys: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Key Insight:</a:t>
            </a:r>
          </a:p>
          <a:p>
            <a:pPr lvl="1"/>
            <a:r>
              <a:rPr dirty="0"/>
              <a:t> Proper setup ensures secure and seamless access to OpenAI’s powerful APIs.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3212" cy="12915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building a conversational agent using OpenAI’s models.</a:t>
            </a:r>
          </a:p>
          <a:p>
            <a:r>
              <a:t> Key objectives:</a:t>
            </a:r>
          </a:p>
          <a:p>
            <a:pPr lvl="1"/>
            <a:r>
              <a:t> Understand the principles of conversational AI.</a:t>
            </a:r>
          </a:p>
          <a:p>
            <a:pPr lvl="1"/>
            <a:r>
              <a:t> Implement a simple chatbot that interacts dynamically.</a:t>
            </a:r>
          </a:p>
          <a:p>
            <a:pPr lvl="1"/>
            <a:r>
              <a:t> Explore advanced features like context handling and function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Prepares your environment for creating and managing conversational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7886700" cy="122885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the Chat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Set up the conversational model: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Configuring the model ensures appropriate behavior, such as creativity and relevance, during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7716012" cy="119473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basic conversation flow: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model processes user input and generates appropriate responses, simulating a conversational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944612" cy="137502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context to the conversation: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Including system messages guides the AI’s behavior, ensuring responses align with the intended role or tone.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8249412" cy="1577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Features: 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a function for the conversational agent: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Call the function during a conversation:</a:t>
            </a:r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Function calling adds dynamic capabilities, enabling the conversational agent to perform tasks or fetch data beyond static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01481"/>
            <a:ext cx="8173212" cy="2125035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4301331"/>
            <a:ext cx="6877812" cy="118766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Integrating APIs for real-time information retrieval.</a:t>
            </a:r>
          </a:p>
          <a:p>
            <a:pPr lvl="1"/>
            <a:r>
              <a:t> Implementing multi-turn dialogues with context-aware responses.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Build intelligent assistants for customer support, education, and personal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Create a function to simulate weather retrieval: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Why define custom functions:</a:t>
            </a:r>
          </a:p>
          <a:p>
            <a:pPr lvl="1"/>
            <a:r>
              <a:rPr dirty="0"/>
              <a:t> Custom functions extend the capabilities of AI by integrating domain-specific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47005"/>
            <a:ext cx="7769578" cy="2571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the function’s schema for OpenAI: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Why this is important:</a:t>
            </a:r>
          </a:p>
          <a:p>
            <a:pPr lvl="1"/>
            <a:r>
              <a:rPr dirty="0"/>
              <a:t> Function schemas define how the AI can interact with your functions, ensuring proper input and output handling.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7948845" cy="2936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User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user message: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3212" cy="11745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Send the message and function schema to OpenAI: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Why this matters:</a:t>
            </a:r>
          </a:p>
          <a:p>
            <a:pPr lvl="1"/>
            <a:r>
              <a:rPr dirty="0"/>
              <a:t> Sending both user input and function schemas allows the AI to choose whether to call the function for additional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68072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Function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Extract and execute the function call: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Key Insight:</a:t>
            </a:r>
          </a:p>
          <a:p>
            <a:pPr lvl="1"/>
            <a:r>
              <a:rPr dirty="0"/>
              <a:t> Handling function calls programmatically enables seamless integration of AI-generated logic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097012" cy="842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378301</TotalTime>
  <Words>2044</Words>
  <Application>Microsoft Office PowerPoint</Application>
  <PresentationFormat>Custom</PresentationFormat>
  <Paragraphs>362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OpenAI Function Calling</vt:lpstr>
      <vt:lpstr>Setup</vt:lpstr>
      <vt:lpstr>Introduction</vt:lpstr>
      <vt:lpstr>Setup</vt:lpstr>
      <vt:lpstr>Defining a Custom Function</vt:lpstr>
      <vt:lpstr>Registering the Function</vt:lpstr>
      <vt:lpstr>Sending a User Message</vt:lpstr>
      <vt:lpstr>Invoking the Function</vt:lpstr>
      <vt:lpstr>Handling Function Output</vt:lpstr>
      <vt:lpstr>Next Steps</vt:lpstr>
      <vt:lpstr>LCEL</vt:lpstr>
      <vt:lpstr>Introduction</vt:lpstr>
      <vt:lpstr>Setup</vt:lpstr>
      <vt:lpstr>Code Example: Basic LCEL Implementation</vt:lpstr>
      <vt:lpstr>Next Steps</vt:lpstr>
      <vt:lpstr>OpenAI Function with LangChain</vt:lpstr>
      <vt:lpstr>Introduction</vt:lpstr>
      <vt:lpstr>Setup</vt:lpstr>
      <vt:lpstr>Connecting to OpenAI</vt:lpstr>
      <vt:lpstr>Defining a Custom Function</vt:lpstr>
      <vt:lpstr>Preparing a User Query</vt:lpstr>
      <vt:lpstr>Function Invocation and Response</vt:lpstr>
      <vt:lpstr>Advanced Example: Weather Function Integration</vt:lpstr>
      <vt:lpstr>Debugging and Logging</vt:lpstr>
      <vt:lpstr>Next Steps</vt:lpstr>
      <vt:lpstr>Tagging and Extraction Using OpenAI</vt:lpstr>
      <vt:lpstr>Introduction</vt:lpstr>
      <vt:lpstr>Setup</vt:lpstr>
      <vt:lpstr>Defining a Function for Tagging</vt:lpstr>
      <vt:lpstr>Invoking the Function</vt:lpstr>
      <vt:lpstr>Extracting Specific Data</vt:lpstr>
      <vt:lpstr>Debugging and Validation</vt:lpstr>
      <vt:lpstr>Tools and Routing</vt:lpstr>
      <vt:lpstr>Introduction</vt:lpstr>
      <vt:lpstr>Setup</vt:lpstr>
      <vt:lpstr>Tools in AI Workflows</vt:lpstr>
      <vt:lpstr>Routing Logic</vt:lpstr>
      <vt:lpstr>Next Steps</vt:lpstr>
      <vt:lpstr>Conversational Agent</vt:lpstr>
      <vt:lpstr>Introduction</vt:lpstr>
      <vt:lpstr>Setup</vt:lpstr>
      <vt:lpstr>Initializing the Chat Model</vt:lpstr>
      <vt:lpstr>Basic Conversation</vt:lpstr>
      <vt:lpstr>Context Handling</vt:lpstr>
      <vt:lpstr>Advanced Features: Function Calling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2024-12-02T23:32:32Z</dcterms:modified>
</cp:coreProperties>
</file>