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68" d="100"/>
          <a:sy n="68" d="100"/>
        </p:scale>
        <p:origin x="2232" y="6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498726" y="4984481"/>
            <a:ext cx="6335713" cy="2462788"/>
          </a:xfrm>
        </p:spPr>
        <p:txBody>
          <a:bodyPr/>
          <a:lstStyle/>
          <a:p>
            <a:pPr>
              <a:defRPr sz="2300"/>
            </a:pPr>
            <a:r>
              <a:rPr sz="2200" dirty="0"/>
              <a:t>Model, Prompts, and Parsers</a:t>
            </a:r>
          </a:p>
          <a:p>
            <a:r>
              <a:rPr sz="2200" dirty="0"/>
              <a:t>Memory</a:t>
            </a:r>
          </a:p>
          <a:p>
            <a:r>
              <a:rPr sz="2200" dirty="0"/>
              <a:t>Chain</a:t>
            </a:r>
          </a:p>
          <a:p>
            <a:r>
              <a:rPr sz="2200" dirty="0" err="1"/>
              <a:t>QnA</a:t>
            </a:r>
            <a:endParaRPr sz="2200" dirty="0"/>
          </a:p>
          <a:p>
            <a:r>
              <a:rPr sz="2200" dirty="0"/>
              <a:t>Evaluation</a:t>
            </a:r>
          </a:p>
          <a:p>
            <a:r>
              <a:rPr sz="2200" dirty="0"/>
              <a:t>Functional Conversations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lang="en-US" sz="4200" b="1" i="0" dirty="0" err="1">
                <a:latin typeface="Times New Roman"/>
              </a:rPr>
              <a:t>Langchain</a:t>
            </a:r>
            <a:endParaRPr sz="4200" b="1" i="0" dirty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explores memory components in AI systems and how to manage context.</a:t>
            </a:r>
          </a:p>
          <a:p>
            <a:r>
              <a:t> Key objectives:</a:t>
            </a:r>
          </a:p>
          <a:p>
            <a:pPr lvl="1"/>
            <a:r>
              <a:t> Implement memory for conversational agents.</a:t>
            </a:r>
          </a:p>
          <a:p>
            <a:pPr lvl="1"/>
            <a:r>
              <a:t> Understand techniques to handle context over multiple interactions.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Memory enables continuity in conversations, making interactions more human-like and personalized.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required libraries: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r>
              <a:rPr b="1" dirty="0"/>
              <a:t> What this does</a:t>
            </a:r>
            <a:r>
              <a:rPr dirty="0"/>
              <a:t> :</a:t>
            </a:r>
          </a:p>
          <a:p>
            <a:pPr lvl="1"/>
            <a:r>
              <a:rPr dirty="0"/>
              <a:t> Sets up the tools needed to store and retrieve conversation history for creating coherent multi-turn interactions.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21" y="1710531"/>
            <a:ext cx="7940379" cy="6655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of a conversation buffer memory: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What this does</a:t>
            </a:r>
            <a:r>
              <a:rPr dirty="0"/>
              <a:t> :</a:t>
            </a:r>
          </a:p>
          <a:p>
            <a:pPr lvl="1"/>
            <a:r>
              <a:rPr dirty="0"/>
              <a:t> Stores interactions to maintain context across a session, ensuring responses are contextual and relevant.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8178800" cy="1701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Memory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Combine memory with conversational agents: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Why this matters</a:t>
            </a:r>
            <a:r>
              <a:rPr dirty="0"/>
              <a:t> :</a:t>
            </a:r>
          </a:p>
          <a:p>
            <a:pPr lvl="1"/>
            <a:r>
              <a:rPr dirty="0"/>
              <a:t> Enhances user experience by maintaining a history of interactions, enabling more meaningful and personalized conversations.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74168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different memory types:</a:t>
            </a:r>
          </a:p>
          <a:p>
            <a:pPr lvl="1"/>
            <a:r>
              <a:t> ConversationBufferMemory: For a full transcript.</a:t>
            </a:r>
          </a:p>
          <a:p>
            <a:pPr lvl="1"/>
            <a:r>
              <a:t> ConversationSummaryMemory: For concise history summaries.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Personalized customer support bots.</a:t>
            </a:r>
          </a:p>
          <a:p>
            <a:pPr lvl="1"/>
            <a:r>
              <a:t> Persistent virtual assistants.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498726" y="4984481"/>
            <a:ext cx="6335713" cy="2995242"/>
          </a:xfrm>
        </p:spPr>
        <p:txBody>
          <a:bodyPr/>
          <a:lstStyle/>
          <a:p>
            <a:pPr>
              <a:defRPr sz="2300"/>
            </a:pPr>
            <a:r>
              <a:rPr dirty="0"/>
              <a:t>Model, Prompts, and Parsers
Memory
</a:t>
            </a:r>
            <a:r>
              <a:rPr b="1" dirty="0"/>
              <a:t>Chain
</a:t>
            </a:r>
            <a:r>
              <a:rPr dirty="0" err="1"/>
              <a:t>QnA</a:t>
            </a:r>
            <a:r>
              <a:rPr dirty="0"/>
              <a:t>
Evaluation
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 dirty="0">
                <a:latin typeface="Times New Roman"/>
              </a:rPr>
              <a:t>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introduces chains in LangChain to connect multiple steps in workflows.</a:t>
            </a:r>
          </a:p>
          <a:p>
            <a:r>
              <a:t> Key objectives:</a:t>
            </a:r>
          </a:p>
          <a:p>
            <a:pPr lvl="1"/>
            <a:r>
              <a:t> Learn how to use chains to create multi-step interactions.</a:t>
            </a:r>
          </a:p>
          <a:p>
            <a:pPr lvl="1"/>
            <a:r>
              <a:t> Implement custom chains for complex tasks.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Chains simplify the design of workflows by linking multiple steps logically and sequentially.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of a simple chain: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What this does</a:t>
            </a:r>
            <a:r>
              <a:rPr dirty="0"/>
              <a:t> :</a:t>
            </a:r>
          </a:p>
          <a:p>
            <a:pPr lvl="1"/>
            <a:r>
              <a:rPr dirty="0"/>
              <a:t> Combines multiple functions into a single pipeline, making workflows modular and easier to manage.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69596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Explore advanced chains like </a:t>
            </a:r>
            <a:r>
              <a:rPr dirty="0" err="1"/>
              <a:t>SequentialChain</a:t>
            </a:r>
            <a:r>
              <a:rPr dirty="0"/>
              <a:t> and </a:t>
            </a:r>
            <a:r>
              <a:rPr dirty="0" err="1"/>
              <a:t>TransformChain</a:t>
            </a:r>
            <a:r>
              <a:rPr dirty="0"/>
              <a:t>.</a:t>
            </a:r>
          </a:p>
          <a:p>
            <a:r>
              <a:rPr dirty="0"/>
              <a:t> Combine chains with tools for dynamic task handling.</a:t>
            </a:r>
          </a:p>
          <a:p>
            <a:r>
              <a:rPr b="1" dirty="0"/>
              <a:t> Real-World Applications</a:t>
            </a:r>
            <a:r>
              <a:rPr dirty="0"/>
              <a:t> :</a:t>
            </a:r>
          </a:p>
          <a:p>
            <a:pPr lvl="1"/>
            <a:r>
              <a:rPr dirty="0"/>
              <a:t> Multi-step data processing.</a:t>
            </a:r>
          </a:p>
          <a:p>
            <a:pPr lvl="1"/>
            <a:r>
              <a:rPr dirty="0"/>
              <a:t> Automated workflows for content generation and transformation.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498726" y="4984481"/>
            <a:ext cx="6335713" cy="2995242"/>
          </a:xfrm>
        </p:spPr>
        <p:txBody>
          <a:bodyPr/>
          <a:lstStyle/>
          <a:p>
            <a:pPr>
              <a:defRPr sz="2300"/>
            </a:pPr>
            <a:r>
              <a:rPr dirty="0"/>
              <a:t>Model, Prompts, and Parsers
Memory
Chain
</a:t>
            </a:r>
            <a:r>
              <a:rPr b="1" dirty="0" err="1"/>
              <a:t>QnA</a:t>
            </a:r>
            <a:r>
              <a:rPr b="1" dirty="0"/>
              <a:t>
</a:t>
            </a:r>
            <a:r>
              <a:rPr dirty="0"/>
              <a:t>Evaluation
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 dirty="0" err="1">
                <a:latin typeface="Times New Roman"/>
              </a:rPr>
              <a:t>QnA</a:t>
            </a:r>
            <a:endParaRPr sz="4200" b="1" i="0" dirty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498726" y="4984481"/>
            <a:ext cx="6335713" cy="2995242"/>
          </a:xfrm>
        </p:spPr>
        <p:txBody>
          <a:bodyPr/>
          <a:lstStyle/>
          <a:p>
            <a:pPr>
              <a:defRPr sz="2300"/>
            </a:pPr>
            <a:r>
              <a:rPr b="1" dirty="0"/>
              <a:t>Model, Prompts, and Parsers
</a:t>
            </a:r>
            <a:r>
              <a:rPr dirty="0"/>
              <a:t>Memory
Chain
</a:t>
            </a:r>
            <a:r>
              <a:rPr dirty="0" err="1"/>
              <a:t>QnA</a:t>
            </a:r>
            <a:r>
              <a:rPr dirty="0"/>
              <a:t>
Evaluation
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pPr>
              <a:defRPr sz="2000"/>
            </a:pPr>
            <a:r>
              <a:rPr sz="4200" b="1" i="0" dirty="0">
                <a:latin typeface="Times New Roman"/>
              </a:rPr>
              <a:t>Model, Prompts, and Parsers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implement QnA systems using OpenAI models.</a:t>
            </a:r>
          </a:p>
          <a:p>
            <a:r>
              <a:t> Key objectives:</a:t>
            </a:r>
          </a:p>
          <a:p>
            <a:pPr lvl="1"/>
            <a:r>
              <a:t> Build simple question-and-answer pipelines.</a:t>
            </a:r>
          </a:p>
          <a:p>
            <a:pPr lvl="1"/>
            <a:r>
              <a:t> Extend capabilities with context-aware responses.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QnA systems are foundational for chatbots, knowledge bases, and AI-driven assistants.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 QnA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What this does</a:t>
            </a:r>
            <a:r>
              <a:rPr dirty="0"/>
              <a:t> :</a:t>
            </a:r>
          </a:p>
          <a:p>
            <a:pPr lvl="1"/>
            <a:r>
              <a:rPr dirty="0"/>
              <a:t> Simplifies the process of retrieving precise answers to user queries by leveraging well-constructed prompts.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10531"/>
            <a:ext cx="8020812" cy="163189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Combine QnA systems with memory for multi-turn interactions.</a:t>
            </a:r>
          </a:p>
          <a:p>
            <a:r>
              <a:t> Integrate external knowledge bases for domain-specific applications.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Chatbots, FAQs, and support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498726" y="4984481"/>
            <a:ext cx="6335713" cy="2995242"/>
          </a:xfrm>
        </p:spPr>
        <p:txBody>
          <a:bodyPr/>
          <a:lstStyle/>
          <a:p>
            <a:pPr>
              <a:defRPr sz="2300"/>
            </a:pPr>
            <a:r>
              <a:rPr dirty="0"/>
              <a:t>Model, Prompts, and Parsers
Memory
Chain
</a:t>
            </a:r>
            <a:r>
              <a:rPr dirty="0" err="1"/>
              <a:t>QnA</a:t>
            </a:r>
            <a:r>
              <a:rPr dirty="0"/>
              <a:t>
</a:t>
            </a:r>
            <a:r>
              <a:rPr b="1" dirty="0"/>
              <a:t>Evaluation
</a:t>
            </a:r>
            <a:r>
              <a:rPr dirty="0"/>
              <a:t>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 dirty="0">
                <a:latin typeface="Times New Roman"/>
              </a:rPr>
              <a:t>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covers evaluation techniques for AI workflows.</a:t>
            </a:r>
          </a:p>
          <a:p>
            <a:r>
              <a:t> Key objectives:</a:t>
            </a:r>
          </a:p>
          <a:p>
            <a:pPr lvl="1"/>
            <a:r>
              <a:t> Implement methods to test and refine AI outputs.</a:t>
            </a:r>
          </a:p>
          <a:p>
            <a:pPr lvl="1"/>
            <a:r>
              <a:t> Automate evaluation metrics for efficiency.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of evaluating outputs: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Why this is important</a:t>
            </a:r>
            <a:r>
              <a:rPr dirty="0"/>
              <a:t> :</a:t>
            </a:r>
          </a:p>
          <a:p>
            <a:pPr lvl="1"/>
            <a:r>
              <a:rPr dirty="0"/>
              <a:t> Evaluation ensures that workflows meet quality standards and function correctly.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21" y="1634331"/>
            <a:ext cx="6807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Explore advanced metrics for evaluating generative models.</a:t>
            </a:r>
          </a:p>
          <a:p>
            <a:r>
              <a:t> Implement feedback loops for continuous improvement.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Testing and monitoring production AI systems.</a:t>
            </a:r>
          </a:p>
          <a:p>
            <a:pPr lvl="1"/>
            <a:r>
              <a:t> Building feedback-driven improvement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498726" y="4984481"/>
            <a:ext cx="6335713" cy="2995242"/>
          </a:xfrm>
        </p:spPr>
        <p:txBody>
          <a:bodyPr/>
          <a:lstStyle/>
          <a:p>
            <a:pPr>
              <a:defRPr sz="2300"/>
            </a:pPr>
            <a:r>
              <a:rPr dirty="0"/>
              <a:t>Model, Prompts, and Parsers
Memory
Chain
</a:t>
            </a:r>
            <a:r>
              <a:rPr dirty="0" err="1"/>
              <a:t>QnA</a:t>
            </a:r>
            <a:r>
              <a:rPr dirty="0"/>
              <a:t>
Evaluation
</a:t>
            </a:r>
            <a:r>
              <a:rPr b="1" dirty="0"/>
              <a:t>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 dirty="0">
                <a:latin typeface="Times New Roman"/>
              </a:rPr>
              <a:t>Functional Conversations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implement functional conversations in AI workflows.</a:t>
            </a:r>
          </a:p>
          <a:p>
            <a:r>
              <a:t> Key objectives:</a:t>
            </a:r>
          </a:p>
          <a:p>
            <a:pPr lvl="1"/>
            <a:r>
              <a:t> Use functions to enhance interaction capabilities.</a:t>
            </a:r>
          </a:p>
          <a:p>
            <a:pPr lvl="1"/>
            <a:r>
              <a:t> Handle complex tasks with modular components.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Why this is important</a:t>
            </a:r>
            <a:r>
              <a:rPr dirty="0"/>
              <a:t> :</a:t>
            </a:r>
          </a:p>
          <a:p>
            <a:pPr lvl="1"/>
            <a:r>
              <a:rPr dirty="0"/>
              <a:t> Functional components allow AI systems to handle tasks dynamically and flexibly.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5" y="1558131"/>
            <a:ext cx="81788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explores foundational concepts for interacting with AI models.</a:t>
            </a:r>
          </a:p>
          <a:p>
            <a:r>
              <a:t> Key objectives:</a:t>
            </a:r>
          </a:p>
          <a:p>
            <a:pPr lvl="1"/>
            <a:r>
              <a:t> Understanding how to craft effective prompts.</a:t>
            </a:r>
          </a:p>
          <a:p>
            <a:pPr lvl="1"/>
            <a:r>
              <a:t> Exploring the role of parsers in processing model outputs.</a:t>
            </a:r>
          </a:p>
          <a:p>
            <a:pPr lvl="1"/>
            <a:r>
              <a:t> Demonstrating practical examples of prompts and parsers.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Effective prompts and parsers ensure that AI models deliver accurate, usable results.</a:t>
            </a:r>
          </a:p>
          <a:p>
            <a:pPr lvl="1"/>
            <a:r>
              <a:t> Combining the right prompts with parsers transforms unstructured AI outputs into actionable insights.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Combine functional conversations with multi-turn memory for dynamic interactions.</a:t>
            </a:r>
          </a:p>
          <a:p>
            <a:r>
              <a:t> Integrate APIs for real-time functionality.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Virtual assistants with task execution capabilities.</a:t>
            </a:r>
          </a:p>
          <a:p>
            <a:pPr lvl="1"/>
            <a:r>
              <a:t> Domain-specific AI agents for business operations.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required libraries: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Key Insight</a:t>
            </a:r>
            <a:r>
              <a:rPr dirty="0"/>
              <a:t> :</a:t>
            </a:r>
          </a:p>
          <a:p>
            <a:pPr lvl="1"/>
            <a:r>
              <a:rPr dirty="0"/>
              <a:t> This setup avoids hardcoding sensitive information like API keys, ensuring security and flexibility.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1"/>
            <a:ext cx="7868412" cy="1550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Crafting Effective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of a simple prompt: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  <a:p>
            <a:r>
              <a:rPr b="1" dirty="0"/>
              <a:t> Key Insight</a:t>
            </a:r>
            <a:r>
              <a:rPr dirty="0"/>
              <a:t> :</a:t>
            </a:r>
          </a:p>
          <a:p>
            <a:pPr lvl="1"/>
            <a:r>
              <a:rPr dirty="0"/>
              <a:t> Clear and concise prompts improve the relevance and quality of model responses.</a:t>
            </a:r>
          </a:p>
          <a:p>
            <a:pPr lvl="1"/>
            <a:r>
              <a:rPr dirty="0"/>
              <a:t> This example demonstrates creative content generation, showcasing OpenAI’s capability for storytelling.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1"/>
            <a:ext cx="8020812" cy="14679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Parse model outputs for structured results: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Why Parsers Matter</a:t>
            </a:r>
            <a:r>
              <a:rPr dirty="0"/>
              <a:t> :</a:t>
            </a:r>
          </a:p>
          <a:p>
            <a:pPr lvl="1"/>
            <a:r>
              <a:rPr dirty="0"/>
              <a:t> AI outputs are often free-form text; parsers convert them into structured formats like JSON for easier downstream processing.</a:t>
            </a:r>
          </a:p>
          <a:p>
            <a:pPr lvl="1"/>
            <a:r>
              <a:rPr dirty="0"/>
              <a:t> Parsing enhances automation and usability, especially in workflows requiring integration with databases or analytics.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75692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Combining Prompts and 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workflow: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What this does</a:t>
            </a:r>
            <a:r>
              <a:rPr dirty="0"/>
              <a:t> :</a:t>
            </a:r>
          </a:p>
          <a:p>
            <a:pPr lvl="1"/>
            <a:r>
              <a:rPr dirty="0"/>
              <a:t> This combination allows seamless interaction between natural language prompts and structured outputs, bridging the gap between human-readable and machine-readable formats.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10531"/>
            <a:ext cx="8470604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different prompt structures to optimize results.</a:t>
            </a:r>
          </a:p>
          <a:p>
            <a:r>
              <a:t> Explore advanced parsing techniques for specific use cases.</a:t>
            </a:r>
          </a:p>
          <a:p>
            <a:r>
              <a:rPr b="1"/>
              <a:t> Real-World Applications</a:t>
            </a:r>
            <a:r>
              <a:t> :</a:t>
            </a:r>
          </a:p>
          <a:p>
            <a:pPr lvl="1"/>
            <a:r>
              <a:t> Automated content generation.</a:t>
            </a:r>
          </a:p>
          <a:p>
            <a:pPr lvl="1"/>
            <a:r>
              <a:t> Generating structured data for analytics.</a:t>
            </a:r>
          </a:p>
          <a:p>
            <a:pPr lvl="1"/>
            <a:r>
              <a:t> Building tools for summarization and classification.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>
          <a:xfrm>
            <a:off x="2498726" y="4984481"/>
            <a:ext cx="6335713" cy="2995242"/>
          </a:xfrm>
        </p:spPr>
        <p:txBody>
          <a:bodyPr/>
          <a:lstStyle/>
          <a:p>
            <a:pPr>
              <a:defRPr sz="2300"/>
            </a:pPr>
            <a:r>
              <a:rPr dirty="0"/>
              <a:t>Model, Prompts, and Parsers
</a:t>
            </a:r>
            <a:r>
              <a:rPr b="1" dirty="0"/>
              <a:t>Memory
</a:t>
            </a:r>
            <a:r>
              <a:rPr dirty="0"/>
              <a:t>Chain
</a:t>
            </a:r>
            <a:r>
              <a:rPr dirty="0" err="1"/>
              <a:t>QnA</a:t>
            </a:r>
            <a:r>
              <a:rPr dirty="0"/>
              <a:t>
Evaluation
Functional Conversations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 dirty="0">
                <a:latin typeface="Times New Roman"/>
              </a:rPr>
              <a:t>Memory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378300</TotalTime>
  <Words>1337</Words>
  <Application>Microsoft Office PowerPoint</Application>
  <PresentationFormat>Custom</PresentationFormat>
  <Paragraphs>221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  <vt:lpstr>Langchain</vt:lpstr>
      <vt:lpstr>Model, Prompts, and Parsers</vt:lpstr>
      <vt:lpstr>Introduction</vt:lpstr>
      <vt:lpstr>Setup</vt:lpstr>
      <vt:lpstr>Crafting Effective Prompts</vt:lpstr>
      <vt:lpstr>Using Parsers</vt:lpstr>
      <vt:lpstr>Combining Prompts and Parsers</vt:lpstr>
      <vt:lpstr>Next Steps</vt:lpstr>
      <vt:lpstr>Memory</vt:lpstr>
      <vt:lpstr>Introduction</vt:lpstr>
      <vt:lpstr>Setup</vt:lpstr>
      <vt:lpstr>Creating Memory</vt:lpstr>
      <vt:lpstr>Advanced Memory Techniques</vt:lpstr>
      <vt:lpstr>Next Steps</vt:lpstr>
      <vt:lpstr>Chain</vt:lpstr>
      <vt:lpstr>Introduction</vt:lpstr>
      <vt:lpstr>Creating a Chain</vt:lpstr>
      <vt:lpstr>Next Steps</vt:lpstr>
      <vt:lpstr>QnA</vt:lpstr>
      <vt:lpstr>Introduction</vt:lpstr>
      <vt:lpstr>Building a QnA System</vt:lpstr>
      <vt:lpstr>Next Steps</vt:lpstr>
      <vt:lpstr>Evaluation</vt:lpstr>
      <vt:lpstr>Introduction</vt:lpstr>
      <vt:lpstr>Evaluation Workflow</vt:lpstr>
      <vt:lpstr>Next Steps</vt:lpstr>
      <vt:lpstr>Functional Conversations</vt:lpstr>
      <vt:lpstr>Introduction</vt:lpstr>
      <vt:lpstr>Example Workflow</vt:lpstr>
      <vt:lpstr>Next Steps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Marlon Sanguino</cp:lastModifiedBy>
  <cp:revision>4136</cp:revision>
  <cp:lastPrinted>2010-01-03T02:41:41Z</cp:lastPrinted>
  <dcterms:created xsi:type="dcterms:W3CDTF">2010-07-13T15:22:01Z</dcterms:created>
  <dcterms:modified xsi:type="dcterms:W3CDTF">2024-12-03T02:49:23Z</dcterms:modified>
</cp:coreProperties>
</file>