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</a:t>
            </a:r>
          </a:p>
          <a:p>
            <a:r>
              <a:t>Input Validation</a:t>
            </a:r>
          </a:p>
          <a:p>
            <a:r>
              <a:t>Mutability</a:t>
            </a:r>
          </a:p>
          <a:p>
            <a:r>
              <a:t>Variable Scope</a:t>
            </a:r>
          </a:p>
          <a:p>
            <a:r>
              <a:t>Thread Safety</a:t>
            </a:r>
          </a:p>
          <a:p>
            <a:r>
              <a:t>Exception Handling</a:t>
            </a:r>
          </a:p>
          <a:p>
            <a:r>
              <a:t>Role-Based Authentication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Java 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All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Inpute Sources:</a:t>
            </a:r>
          </a:p>
          <a:p>
            <a:pPr lvl="1"/>
            <a:r>
              <a:t> Method Arguments</a:t>
            </a:r>
          </a:p>
          <a:p>
            <a:pPr lvl="1"/>
            <a:r>
              <a:t> External Streams</a:t>
            </a:r>
          </a:p>
          <a:p>
            <a:r>
              <a:t> If from untrusted sources, validate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Output From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  <a:r>
              <a:rPr>
                <a:latin typeface="Courier New"/>
              </a:rPr>
              <a:t> Class</a:t>
            </a:r>
            <a:r>
              <a:t> object returned by</a:t>
            </a:r>
            <a:r>
              <a:rPr>
                <a:latin typeface="Courier New"/>
              </a:rPr>
              <a:t> ClassLoaders</a:t>
            </a:r>
          </a:p>
          <a:p>
            <a:r>
              <a:t> ClassLoader instances which</a:t>
            </a:r>
          </a:p>
          <a:p>
            <a:pPr lvl="1"/>
            <a:r>
              <a:t> get passed as arguments</a:t>
            </a:r>
          </a:p>
          <a:p>
            <a:pPr lvl="1"/>
            <a:r>
              <a:t> or are set in</a:t>
            </a:r>
            <a:r>
              <a:rPr>
                <a:latin typeface="Courier New"/>
              </a:rPr>
              <a:t> Thread</a:t>
            </a:r>
            <a:r>
              <a:t> context can be controled by attacker</a:t>
            </a:r>
          </a:p>
          <a:p>
            <a:r>
              <a:t> So, don't make many assumptions when calling this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 Wrappers Around Native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 code unlike native methods is secure, so :</a:t>
            </a:r>
          </a:p>
          <a:p>
            <a:pPr lvl="1"/>
            <a:r>
              <a:t> Do not make a native method public</a:t>
            </a:r>
          </a:p>
          <a:p>
            <a:pPr lvl="1"/>
            <a:r>
              <a:t> Instead expose the functionality through a public java-based wrapper method</a:t>
            </a:r>
          </a:p>
          <a:p>
            <a:pPr lvl="1"/>
            <a:r>
              <a:t> Example: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5940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DoS?</a:t>
            </a:r>
          </a:p>
          <a:p>
            <a:pPr lvl="1"/>
            <a:r>
              <a:t> (in the context of security)</a:t>
            </a:r>
          </a:p>
          <a:p>
            <a:r>
              <a:t> What areas of Java SE can be attacked?</a:t>
            </a:r>
          </a:p>
          <a:p>
            <a:r>
              <a:t> What are the defences against DoS?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 validation:</a:t>
            </a:r>
          </a:p>
          <a:p>
            <a:pPr lvl="1"/>
            <a:r>
              <a:t> Overview: A Java code to set Boiler temperature using JNI implementation</a:t>
            </a:r>
          </a:p>
          <a:p>
            <a:pPr lvl="1"/>
            <a:r>
              <a:t> Requirements: Linux, JDK 64bit, gcc compiler 64-bit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labs/java-security-validation/labs/input_validation.md</a:t>
            </a:r>
          </a:p>
          <a:p>
            <a:pPr lvl="1"/>
            <a:r>
              <a:t> https://github.com/elephantscale/secure-coding-labs/blob/main/java_security_validation/labs/input_validation.md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Input Validation
</a:t>
            </a:r>
            <a:r>
              <a:rPr b="1"/>
              <a:t>Mutability
</a:t>
            </a:r>
            <a:r>
              <a:t>Variable Scope
Thread Safety
Exception Handling
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Mutability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object: it is possible to change the state and fields after creation</a:t>
            </a:r>
          </a:p>
          <a:p>
            <a:r>
              <a:t> Immutable object: you cannot change anything after creation</a:t>
            </a:r>
          </a:p>
          <a:p>
            <a:r>
              <a:t> Most classes are created as mutable</a:t>
            </a:r>
          </a:p>
          <a:p>
            <a:r>
              <a:t> Mutable classes may result in a variety of security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Mutable and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65480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Immutability In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Should not be subclassable</a:t>
            </a:r>
          </a:p>
          <a:p>
            <a:r>
              <a:t> Hiding constructors helps more flexibility in creation of instances</a:t>
            </a:r>
          </a:p>
          <a:p>
            <a:r>
              <a:t> Is a protection against mutable inputs and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Denial of Service (DoS)</a:t>
            </a:r>
          </a:p>
          <a:p>
            <a:r>
              <a:t> Input Validation</a:t>
            </a:r>
          </a:p>
          <a:p>
            <a:r>
              <a:t> Mutability</a:t>
            </a:r>
          </a:p>
          <a:p>
            <a:r>
              <a:t> Variable Scopes</a:t>
            </a:r>
          </a:p>
          <a:p>
            <a:r>
              <a:t> Thread Safety</a:t>
            </a:r>
          </a:p>
          <a:p>
            <a:r>
              <a:t> Exception Handling</a:t>
            </a:r>
          </a:p>
          <a:p>
            <a:r>
              <a:t> 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Mutable Output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copying a trusted mutable object: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Copies of 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objects can be changed during and after execution of the method or constructor call</a:t>
            </a:r>
          </a:p>
          <a:p>
            <a:r>
              <a:t> Types which are subclassed can behave incorrectly</a:t>
            </a:r>
          </a:p>
          <a:p>
            <a:r>
              <a:t> Following example creates a copy of mutable object, calls a copy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of Mutable as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8011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Copy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it be possible creating safe copy</a:t>
            </a:r>
          </a:p>
          <a:p>
            <a:r>
              <a:t> Static creation method, a copy constructor and public copy method for final classes may help in this regard</a:t>
            </a:r>
          </a:p>
          <a:p>
            <a:r>
              <a:t> Do not use</a:t>
            </a:r>
            <a:r>
              <a:rPr>
                <a:latin typeface="Courier New"/>
              </a:rPr>
              <a:t> java.lang.Cloneable</a:t>
            </a:r>
            <a:r>
              <a:t> 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Overridable Identity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Overridable methods sometimes behave strange</a:t>
            </a:r>
          </a:p>
          <a:p>
            <a:r>
              <a:t> You may get</a:t>
            </a:r>
            <a:r>
              <a:rPr>
                <a:latin typeface="Courier New"/>
              </a:rPr>
              <a:t> True</a:t>
            </a:r>
            <a:r>
              <a:t> value from two different objects by</a:t>
            </a:r>
            <a:r>
              <a:rPr>
                <a:latin typeface="Courier New"/>
              </a:rPr>
              <a:t> Object.equal</a:t>
            </a:r>
          </a:p>
          <a:p>
            <a:r>
              <a:t> Example: When using key in a</a:t>
            </a:r>
            <a:r>
              <a:rPr>
                <a:latin typeface="Courier New"/>
              </a:rPr>
              <a:t> Map</a:t>
            </a:r>
            <a:r>
              <a:t> , an object may be able to pass itself off as a different object that it should not have access to</a:t>
            </a:r>
          </a:p>
          <a:p>
            <a:r>
              <a:t> Solution: If possible collection implementation that enforces identity equality like</a:t>
            </a:r>
            <a:r>
              <a:rPr>
                <a:latin typeface="Courier New"/>
              </a:rPr>
              <a:t> IdentityHashMap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Collection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552"/>
            <a:ext cx="9372600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 Private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such a collection is not available: Package private key helps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9372600" cy="55595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to Untrusted Object As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output objects are applicable when passed to untrusted objects</a:t>
            </a:r>
          </a:p>
          <a:p>
            <a:r>
              <a:t> Apply proper copying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From Untrusted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input objects are applicable when returned from untrusted objects</a:t>
            </a:r>
          </a:p>
          <a:p>
            <a:r>
              <a:t> Apply proper copying and validation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352"/>
            <a:ext cx="9372600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need public access to a internal state of calss declaring a private field and enabling access via public wrapper method would help</a:t>
            </a:r>
          </a:p>
          <a:p>
            <a:r>
              <a:t> If you need access from sublclsses declaring a private field and enabling access via protected wrapper method is a good idea</a:t>
            </a:r>
          </a:p>
          <a:p>
            <a:r>
              <a:t> Wrapper methods enable us validate input before setting a new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rPr b="1"/>
              <a:t>Denial of Service (DoS)
</a:t>
            </a:r>
            <a:r>
              <a:t>Input Validation
Mutability
Variable Scope
Thread Safety
Exception Handling
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Denial of Service (DoS)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92"/>
            <a:ext cx="9372600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Public Static Fields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048"/>
            <a:ext cx="9372600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Static Final Field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Only immutable and unmodifiable values should be stored in public static fields</a:t>
            </a:r>
          </a:p>
          <a:p>
            <a:r>
              <a:t> Following example shows prevention the list from being modified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Input Validation
Mutability
</a:t>
            </a:r>
            <a:r>
              <a:rPr b="1"/>
              <a:t>Variable Scope
</a:t>
            </a:r>
            <a:r>
              <a:t>Thread Safety
Exception Handling
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member variables</a:t>
            </a:r>
          </a:p>
          <a:p>
            <a:r>
              <a:t> Are declared inside the class but outside any function</a:t>
            </a:r>
          </a:p>
          <a:p>
            <a:r>
              <a:t> Can be access outside the class with these rules: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_level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3" y="2608248"/>
            <a:ext cx="7106412" cy="47192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8" y="1329531"/>
            <a:ext cx="745455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local variables</a:t>
            </a:r>
          </a:p>
          <a:p>
            <a:r>
              <a:t> Declared inside the method</a:t>
            </a:r>
          </a:p>
          <a:p>
            <a:r>
              <a:t> Only accessible inside the method</a:t>
            </a:r>
          </a:p>
          <a:p>
            <a:r>
              <a:t> When execution of the method finishes, they disapear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10531"/>
            <a:ext cx="7258812" cy="32215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Loop variables</a:t>
            </a:r>
          </a:p>
          <a:p>
            <a:r>
              <a:t> Are declared inside brackets</a:t>
            </a:r>
            <a:r>
              <a:rPr>
                <a:latin typeface="Courier New"/>
              </a:rPr>
              <a:t> {}</a:t>
            </a:r>
          </a:p>
          <a:p>
            <a:r>
              <a:t> Are valid only inside the bracket</a:t>
            </a:r>
          </a:p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931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discussion of scopes for methods follows the same guidelines as for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Resources Attacked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Affects Resources</a:t>
            </a:r>
          </a:p>
          <a:p>
            <a:pPr lvl="1"/>
            <a:r>
              <a:t> CPU</a:t>
            </a:r>
          </a:p>
          <a:p>
            <a:pPr lvl="1"/>
            <a:r>
              <a:t> Memory</a:t>
            </a:r>
          </a:p>
          <a:p>
            <a:pPr lvl="1"/>
            <a:r>
              <a:t> Disk Space</a:t>
            </a:r>
          </a:p>
          <a:p>
            <a:pPr lvl="1"/>
            <a:r>
              <a:t>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Public and package access</a:t>
            </a:r>
          </a:p>
          <a:p>
            <a:r>
              <a:t> Private class dosn't make sense</a:t>
            </a:r>
          </a:p>
          <a:p>
            <a:r>
              <a:t> Default modifier is package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Input Validation
Mutability
Variable Scope
</a:t>
            </a:r>
            <a:r>
              <a:rPr b="1"/>
              <a:t>Thread Safety
</a:t>
            </a:r>
            <a:r>
              <a:t>Exception Handling
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Thread Safety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Many techniques provide secure threading some of them are:</a:t>
            </a:r>
          </a:p>
          <a:p>
            <a:pPr lvl="1"/>
            <a:r>
              <a:t> No state</a:t>
            </a:r>
          </a:p>
          <a:p>
            <a:pPr lvl="1"/>
            <a:r>
              <a:t> No shared state (one of the best ways)</a:t>
            </a:r>
          </a:p>
          <a:p>
            <a:pPr lvl="1"/>
            <a:r>
              <a:t> Message passing</a:t>
            </a:r>
          </a:p>
          <a:p>
            <a:pPr lvl="1"/>
            <a:r>
              <a:t> Immutable state</a:t>
            </a:r>
          </a:p>
          <a:p>
            <a:pPr lvl="1"/>
            <a:r>
              <a:t> Synchronized blocks</a:t>
            </a:r>
          </a:p>
          <a:p>
            <a:pPr lvl="1"/>
            <a:r>
              <a:t> Volatile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instance or static variable may be used by multiple threads</a:t>
            </a:r>
          </a:p>
          <a:p>
            <a:r>
              <a:t> Avoid instance or static variables</a:t>
            </a:r>
          </a:p>
          <a:p>
            <a:r>
              <a:t> Example: (part of</a:t>
            </a:r>
            <a:r>
              <a:rPr>
                <a:latin typeface="Courier New"/>
              </a:rPr>
              <a:t> class.lang.Math</a:t>
            </a:r>
            <a:r>
              <a:t> 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336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Shared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cannot avoid state? At least don't share it</a:t>
            </a:r>
          </a:p>
          <a:p>
            <a:r>
              <a:t> One way is extending the thread class and adding an instance variable</a:t>
            </a:r>
          </a:p>
          <a:p>
            <a:r>
              <a:t> Pool and workQueue are local to a single worker thread in the example</a:t>
            </a:r>
          </a:p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83312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don't want to share the state? Let the threads communicate</a:t>
            </a:r>
          </a:p>
          <a:p>
            <a:r>
              <a:t> How? pass messages between them</a:t>
            </a:r>
          </a:p>
          <a:p>
            <a:r>
              <a:t> An example of sending a message with</a:t>
            </a:r>
            <a:r>
              <a:rPr>
                <a:latin typeface="Courier New"/>
              </a:rPr>
              <a:t> Akka</a:t>
            </a:r>
            <a:r>
              <a:t> framework:</a:t>
            </a:r>
          </a:p>
          <a:p>
            <a:endParaRPr/>
          </a:p>
          <a:p>
            <a:r>
              <a:t> And receive a message: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60904"/>
            <a:ext cx="5586984" cy="4937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0208"/>
            <a:ext cx="9372600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the message to be changed by another thread make it immutable</a:t>
            </a:r>
          </a:p>
          <a:p>
            <a:r>
              <a:t> When implementing an immutable class, declare its fields as final</a:t>
            </a:r>
          </a:p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2441448"/>
            <a:ext cx="5742432" cy="387705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Synchronized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Put a lock inside a sync block</a:t>
            </a:r>
          </a:p>
          <a:p>
            <a:r>
              <a:t> To be sure two threads won't execute this section simultaneously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50" y="2853530"/>
            <a:ext cx="6873050" cy="338197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Volatile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declaration of a variable you tell the JVM and the compiler to return the latest written value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7" y="2438509"/>
            <a:ext cx="8369899" cy="239622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Thread safety:</a:t>
            </a:r>
          </a:p>
          <a:p>
            <a:pPr lvl="1"/>
            <a:r>
              <a:t> Overview: A Railway Ticket Booking System for explaining the Thread-safe and Exception Handling.</a:t>
            </a:r>
          </a:p>
          <a:p>
            <a:pPr lvl="1"/>
            <a:r>
              <a:t> Requirements: Linux, JDK 1.8 and Apache Maven 3.5.4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labs/thread-safety-labs/labinfo/thread_safe.md &amp; thread_unsafe.md</a:t>
            </a:r>
          </a:p>
          <a:p>
            <a:pPr lvl="1"/>
            <a:r>
              <a:t> https://github.com/elephantscale/secure-coding-labs/tree/main/thread-safety-labs/labinfo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Requesting images with large size</a:t>
            </a:r>
          </a:p>
          <a:p>
            <a:r>
              <a:t> Failure of Sanity checking of sizes by integer overflow errors</a:t>
            </a:r>
          </a:p>
          <a:p>
            <a:r>
              <a:t> Memory allocation to an object graph much more than usual</a:t>
            </a:r>
          </a:p>
          <a:p>
            <a:r>
              <a:t> Zip bombs: Huge decompressed file from a tiny zip file</a:t>
            </a:r>
          </a:p>
          <a:p>
            <a:r>
              <a:t> Billion laughs attack: Growing XML documents dramatically during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Input Validation
Mutability
Variable Scope
Thread Safety
</a:t>
            </a:r>
            <a:r>
              <a:rPr b="1"/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Exception = exceptional event</a:t>
            </a:r>
          </a:p>
          <a:p>
            <a:r>
              <a:t> A disruption during normal flow of program's instruction</a:t>
            </a:r>
          </a:p>
          <a:p>
            <a:r>
              <a:t> An object is created containing information about the error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ll_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411212" cy="348020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Kinds of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Checked exception; subject to exception handling</a:t>
            </a:r>
          </a:p>
          <a:p>
            <a:r>
              <a:t> Error</a:t>
            </a:r>
          </a:p>
          <a:p>
            <a:r>
              <a:t> Runtime exception</a:t>
            </a:r>
          </a:p>
          <a:p>
            <a:r>
              <a:t> An exception must be enclosed by one of these:</a:t>
            </a:r>
          </a:p>
          <a:p>
            <a:r>
              <a:rPr>
                <a:latin typeface="Courier New"/>
              </a:rPr>
              <a:t> try</a:t>
            </a:r>
            <a:r>
              <a:t> statement</a:t>
            </a:r>
          </a:p>
          <a:p>
            <a:r>
              <a:rPr>
                <a:latin typeface="Courier New"/>
              </a:rPr>
              <a:t> throws</a:t>
            </a:r>
            <a:r>
              <a:t>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Throw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It's done by</a:t>
            </a:r>
            <a:r>
              <a:rPr>
                <a:latin typeface="Courier New"/>
              </a:rPr>
              <a:t> throw</a:t>
            </a:r>
            <a:r>
              <a:t> statement: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939131"/>
            <a:ext cx="9156700" cy="473502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try-with-resources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Ensures that the resource will be closed at the end</a:t>
            </a:r>
          </a:p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2130552"/>
            <a:ext cx="89154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Separating error-handling code from regular code</a:t>
            </a:r>
          </a:p>
          <a:p>
            <a:r>
              <a:t> Propagating errors up the call stack</a:t>
            </a:r>
          </a:p>
          <a:p>
            <a:r>
              <a:t> Grouping and differentiating error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Input Validation
Mutability
Variable Scope
Thread Safety
Exception Handling
</a:t>
            </a:r>
            <a:r>
              <a:rPr b="1"/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user to authenticate to a role</a:t>
            </a:r>
          </a:p>
          <a:p>
            <a:r>
              <a:t> For every instance of authentication specify the following attributes:</a:t>
            </a:r>
          </a:p>
          <a:p>
            <a:r>
              <a:t> Conflict resolution level</a:t>
            </a:r>
          </a:p>
          <a:p>
            <a:r>
              <a:t> Autentication configuration</a:t>
            </a:r>
          </a:p>
          <a:p>
            <a:r>
              <a:t> Login success URL</a:t>
            </a:r>
          </a:p>
          <a:p>
            <a:r>
              <a:t> Authentication post processing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specified in The User Interface Login URL.</a:t>
            </a:r>
          </a:p>
          <a:p>
            <a:r>
              <a:t> Calls the role authentication module</a:t>
            </a:r>
          </a:p>
          <a:p>
            <a:r>
              <a:t> Redirection :</a:t>
            </a:r>
          </a:p>
          <a:p>
            <a:r>
              <a:t> Upon successful or failed login,</a:t>
            </a:r>
            <a:r>
              <a:rPr>
                <a:latin typeface="Courier New"/>
              </a:rPr>
              <a:t> Access Manager</a:t>
            </a:r>
            <a:r>
              <a:t> redirects the user to the right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Increasing executing cost for example from</a:t>
            </a:r>
            <a:r>
              <a:rPr>
                <a:latin typeface="Courier New"/>
              </a:rPr>
              <a:t> O(n)</a:t>
            </a:r>
            <a:r>
              <a:t> to</a:t>
            </a:r>
            <a:r>
              <a:rPr>
                <a:latin typeface="Courier New"/>
              </a:rPr>
              <a:t> O(n^2)</a:t>
            </a:r>
          </a:p>
          <a:p>
            <a:r>
              <a:t> Exhibiting catastrophic backtracking by regular expression</a:t>
            </a:r>
          </a:p>
          <a:p>
            <a:r>
              <a:t> Processor time may be consumed by XPath expressions</a:t>
            </a:r>
          </a:p>
          <a:p>
            <a:r>
              <a:t> Infinite loops</a:t>
            </a:r>
          </a:p>
          <a:p>
            <a:r>
              <a:t> and many more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(DoS): Release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good sample pattern to extracting the paired acquire and release operations in Java SE 8: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531"/>
            <a:ext cx="7874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DoS: 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piece of code avoids overflow: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931"/>
            <a:ext cx="9118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rPr b="1"/>
              <a:t>Input Validation
</a:t>
            </a:r>
            <a:r>
              <a:t>Mutability
Variable Scope
Thread Safety
Exception Handling
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Input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2220</Words>
  <Application>Microsoft Macintosh PowerPoint</Application>
  <PresentationFormat>Custom</PresentationFormat>
  <Paragraphs>336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Bold</vt:lpstr>
      <vt:lpstr>Arial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Java Secure Coding</vt:lpstr>
      <vt:lpstr>What We Will Cover</vt:lpstr>
      <vt:lpstr>Denial of Service (DoS)</vt:lpstr>
      <vt:lpstr>DoS Resources Attacked</vt:lpstr>
      <vt:lpstr>DoS Examples</vt:lpstr>
      <vt:lpstr>DoS Examples, cont'd</vt:lpstr>
      <vt:lpstr>(DoS): Release Resources</vt:lpstr>
      <vt:lpstr>DoS: Integer Overflow</vt:lpstr>
      <vt:lpstr>Input Validation</vt:lpstr>
      <vt:lpstr>Validate All Inputs</vt:lpstr>
      <vt:lpstr>Validate Output From Objects As Input</vt:lpstr>
      <vt:lpstr>Define Wrappers Around Native Methods</vt:lpstr>
      <vt:lpstr>Example of Wrapper</vt:lpstr>
      <vt:lpstr>Quiz</vt:lpstr>
      <vt:lpstr>Lab</vt:lpstr>
      <vt:lpstr>Mutability</vt:lpstr>
      <vt:lpstr>Introduction</vt:lpstr>
      <vt:lpstr>How to Create Mutable and Immutable</vt:lpstr>
      <vt:lpstr>Immutability In Value Types</vt:lpstr>
      <vt:lpstr>Copy Mutable Output Values</vt:lpstr>
      <vt:lpstr>Copies of Mutable Classes</vt:lpstr>
      <vt:lpstr>Copy of Mutable as Subclass</vt:lpstr>
      <vt:lpstr>Support Copy Functionality</vt:lpstr>
      <vt:lpstr>Overridable Identity Equality</vt:lpstr>
      <vt:lpstr>Collection Implementation Example</vt:lpstr>
      <vt:lpstr>Package Private Key</vt:lpstr>
      <vt:lpstr>Input to Untrusted Object As Output</vt:lpstr>
      <vt:lpstr>Output From Untrusted Objects As Input</vt:lpstr>
      <vt:lpstr>Wrapper Methods</vt:lpstr>
      <vt:lpstr>Example of Wrapped State</vt:lpstr>
      <vt:lpstr>Making Public Static Fields Final</vt:lpstr>
      <vt:lpstr>Public Static Final Field Values</vt:lpstr>
      <vt:lpstr>Variable Scope</vt:lpstr>
      <vt:lpstr>Class Level Scope</vt:lpstr>
      <vt:lpstr>Class Level Declaration</vt:lpstr>
      <vt:lpstr>Method Level Scope</vt:lpstr>
      <vt:lpstr>Method Level Declaration</vt:lpstr>
      <vt:lpstr>Block Scope</vt:lpstr>
      <vt:lpstr>Method Scopes</vt:lpstr>
      <vt:lpstr>Class Scopes</vt:lpstr>
      <vt:lpstr>Thread Safety</vt:lpstr>
      <vt:lpstr>Introduction</vt:lpstr>
      <vt:lpstr>No State</vt:lpstr>
      <vt:lpstr>No Shared State</vt:lpstr>
      <vt:lpstr>Message Passing</vt:lpstr>
      <vt:lpstr>Immutable State</vt:lpstr>
      <vt:lpstr>Synchronized Blocks</vt:lpstr>
      <vt:lpstr>Volatile Fields</vt:lpstr>
      <vt:lpstr>Lab</vt:lpstr>
      <vt:lpstr>Exception Handling</vt:lpstr>
      <vt:lpstr>What Is An Exception?</vt:lpstr>
      <vt:lpstr>Kinds of Exception?</vt:lpstr>
      <vt:lpstr>How to Throw an Exception?</vt:lpstr>
      <vt:lpstr>The try-with-resources Statement</vt:lpstr>
      <vt:lpstr>Advantages of Exceptions</vt:lpstr>
      <vt:lpstr>Role-Based Authentication</vt:lpstr>
      <vt:lpstr>Introduction</vt:lpstr>
      <vt:lpstr>Login URLs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2021-09-03T16:54:28Z</dcterms:modified>
</cp:coreProperties>
</file>