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6"/>
  </p:notesMasterIdLst>
  <p:handoutMasterIdLst>
    <p:handoutMasterId r:id="rId8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1" Type="http://schemas.openxmlformats.org/officeDocument/2006/relationships/commentAuthors" Target="commentAuthors.xml"/><Relationship Id="rId90" Type="http://schemas.openxmlformats.org/officeDocument/2006/relationships/tableStyles" Target="tableStyles.xml"/><Relationship Id="rId9" Type="http://schemas.openxmlformats.org/officeDocument/2006/relationships/slide" Target="slides/slide7.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Source: https://www.pexels.com/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Source: https://www.pexels.com/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use of</a:t>
            </a:r>
            <a:r>
              <a:rPr>
                <a:latin typeface="Courier New" panose="02070309020205020404"/>
              </a:rPr>
              <a:t> name</a:t>
            </a:r>
            <a:r>
              <a:t> leads to a problem: launch configurations are immutable, so if you change any parameter of your launch configuration, Terraform will try to replace it. Normally, when replacing a resource, Terraform deletes the old resource first and then creates its replacement, but because your ASG now has a reference to the old resource, Terraform won’t be able to delete it.</a:t>
            </a:r>
          </a:p>
          <a:p>
            <a:r>
              <a:t> To solve this problem, you can use a lifecycle setting, see next slide.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erraform.io/docs/providers/aws/r/instance.html"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tree/master/code/terraform/00-preface/hello-wor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hyperlink" Target="http://dreampuf.github.io/GraphvizOnline"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tree/master/code/terraform/01-why-terraform/web-server/step1"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tree/master/code/terraform/01-why-terraform/web-server/step2"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www.terraform.io/" TargetMode="Externa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howtoforge.com/how-to-install-terraform-on-ubuntu-1804/" TargetMode="Externa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tree/master/code/terraform/01-why-terraform/web-server/step3"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Getting Started</a:t>
            </a:r>
          </a:p>
          <a:p>
            <a:r>
              <a:t>Using Variables</a:t>
            </a:r>
          </a:p>
          <a:p>
            <a:r>
              <a:t>Adding Scalability</a:t>
            </a:r>
          </a:p>
        </p:txBody>
      </p:sp>
      <p:sp>
        <p:nvSpPr>
          <p:cNvPr id="3" name="Title 2"/>
          <p:cNvSpPr>
            <a:spLocks noGrp="true"/>
          </p:cNvSpPr>
          <p:nvPr>
            <p:ph type="ctrTitle" sz="quarter"/>
          </p:nvPr>
        </p:nvSpPr>
        <p:spPr/>
        <p:txBody>
          <a:bodyPr/>
          <a:lstStyle/>
          <a:p>
            <a:pPr>
              <a:defRPr sz="4200"/>
            </a:pPr>
            <a:r>
              <a:t>Terraform Walk-Through</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Connect to AWS - Way 1</a:t>
            </a:r>
          </a:p>
        </p:txBody>
      </p:sp>
      <p:sp>
        <p:nvSpPr>
          <p:cNvPr id="3" name="Content Placeholder 2"/>
          <p:cNvSpPr>
            <a:spLocks noGrp="true"/>
          </p:cNvSpPr>
          <p:nvPr>
            <p:ph idx="1"/>
          </p:nvPr>
        </p:nvSpPr>
        <p:spPr/>
        <p:txBody>
          <a:bodyPr/>
          <a:lstStyle/>
          <a:p>
            <a:r>
              <a:t> Way 1: Set up AWS credentials</a:t>
            </a:r>
          </a:p>
          <a:p>
            <a:r>
              <a:rPr>
                <a:latin typeface="Courier New" panose="02070309020205020404"/>
              </a:rPr>
              <a:t> $export AWS_ACCESS_KEY_ID=(you access key id)</a:t>
            </a:r>
            <a:endParaRPr>
              <a:latin typeface="Courier New" panose="02070309020205020404"/>
            </a:endParaRPr>
          </a:p>
          <a:p>
            <a:r>
              <a:rPr>
                <a:latin typeface="Courier New" panose="02070309020205020404"/>
              </a:rPr>
              <a:t> $export AWS_SECRET_ACCESS_KEY=(your secret access key)</a:t>
            </a:r>
            <a:endParaRPr>
              <a:latin typeface="Courier New" panose="02070309020205020404"/>
            </a:endParaRPr>
          </a:p>
          <a:p>
            <a:r>
              <a:t> This will only give you the setup for this shell</a:t>
            </a:r>
          </a:p>
          <a:p>
            <a:r>
              <a:t> To make it work after reboot put it into</a:t>
            </a:r>
            <a:r>
              <a:rPr>
                <a:latin typeface="Courier New" panose="02070309020205020404"/>
              </a:rPr>
              <a:t> .bashrc</a:t>
            </a:r>
            <a:endParaRPr>
              <a:latin typeface="Courier New" panose="02070309020205020404"/>
            </a:endParaRPr>
          </a:p>
          <a:p>
            <a:r>
              <a:rPr>
                <a:latin typeface="Courier New" panose="02070309020205020404"/>
              </a:rPr>
              <a:t> vi ~/.bashrc</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Connect to AWS - Way 2</a:t>
            </a:r>
          </a:p>
        </p:txBody>
      </p:sp>
      <p:sp>
        <p:nvSpPr>
          <p:cNvPr id="3" name="Content Placeholder 2"/>
          <p:cNvSpPr>
            <a:spLocks noGrp="true"/>
          </p:cNvSpPr>
          <p:nvPr>
            <p:ph idx="1"/>
          </p:nvPr>
        </p:nvSpPr>
        <p:spPr/>
        <p:txBody>
          <a:bodyPr/>
          <a:lstStyle/>
          <a:p>
            <a:r>
              <a:t> Way 2</a:t>
            </a:r>
          </a:p>
          <a:p>
            <a:r>
              <a:t> Terraform supports the same authentication mechanisms as all AWS CLI and SDK tools</a:t>
            </a:r>
          </a:p>
          <a:p>
            <a:r>
              <a:t> Therefore, it’ll also be able to use credentials in</a:t>
            </a:r>
            <a:r>
              <a:rPr>
                <a:latin typeface="Courier New" panose="02070309020205020404"/>
              </a:rPr>
              <a:t> $HOME/.aws/credentials</a:t>
            </a:r>
            <a:endParaRPr>
              <a:latin typeface="Courier New" panose="02070309020205020404"/>
            </a:endParaRPr>
          </a:p>
          <a:p>
            <a:pPr lvl="1"/>
            <a:r>
              <a:t> These are automatically generated if you run the</a:t>
            </a:r>
            <a:r>
              <a:rPr>
                <a:latin typeface="Courier New" panose="02070309020205020404"/>
              </a:rPr>
              <a:t> configure</a:t>
            </a:r>
            <a:r>
              <a:t> command on the AWS CLI, or IAM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Let Us Prepare to Deploy a Server</a:t>
            </a:r>
          </a:p>
        </p:txBody>
      </p:sp>
      <p:sp>
        <p:nvSpPr>
          <p:cNvPr id="3" name="Content Placeholder 2"/>
          <p:cNvSpPr>
            <a:spLocks noGrp="true"/>
          </p:cNvSpPr>
          <p:nvPr>
            <p:ph idx="1"/>
          </p:nvPr>
        </p:nvSpPr>
        <p:spPr/>
        <p:txBody>
          <a:bodyPr/>
          <a:lstStyle/>
          <a:p>
            <a:r>
              <a:t> Create an empty folder,</a:t>
            </a:r>
            <a:r>
              <a:rPr>
                <a:latin typeface="Courier New" panose="02070309020205020404"/>
              </a:rPr>
              <a:t> lab01</a:t>
            </a:r>
            <a:endParaRPr>
              <a:latin typeface="Courier New" panose="02070309020205020404"/>
            </a:endParaRPr>
          </a:p>
          <a:p>
            <a:r>
              <a:t> Put in a file called</a:t>
            </a:r>
            <a:r>
              <a:rPr>
                <a:latin typeface="Courier New" panose="02070309020205020404"/>
              </a:rPr>
              <a:t> main.tf</a:t>
            </a:r>
            <a:endParaRPr>
              <a:latin typeface="Courier New" panose="02070309020205020404"/>
            </a:endParaRPr>
          </a:p>
          <a:p>
            <a:r>
              <a:t> Put in there the following provider "aws" {
  region = "us-east-2"
}</a:t>
            </a:r>
          </a:p>
          <a:p>
            <a:r>
              <a:t> Now you will be adding resources, like this:</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resources.png"/>
          <p:cNvPicPr>
            <a:picLocks noChangeAspect="true"/>
          </p:cNvPicPr>
          <p:nvPr/>
        </p:nvPicPr>
        <p:blipFill>
          <a:blip r:embed="rId1"/>
          <a:stretch>
            <a:fillRect/>
          </a:stretch>
        </p:blipFill>
        <p:spPr>
          <a:xfrm>
            <a:off x="621538" y="4037203"/>
            <a:ext cx="4064000" cy="118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Server Resource</a:t>
            </a:r>
          </a:p>
        </p:txBody>
      </p:sp>
      <p:sp>
        <p:nvSpPr>
          <p:cNvPr id="3" name="Content Placeholder 2"/>
          <p:cNvSpPr>
            <a:spLocks noGrp="true"/>
          </p:cNvSpPr>
          <p:nvPr>
            <p:ph idx="1"/>
          </p:nvPr>
        </p:nvSpPr>
        <p:spPr/>
        <p:txBody>
          <a:bodyPr/>
          <a:lstStyle/>
          <a:p/>
          <a:p>
            <a:r>
              <a:t> ami</a:t>
            </a:r>
          </a:p>
          <a:p>
            <a:pPr lvl="1"/>
            <a:r>
              <a:t> The Amazon Machine Image (AMI) to run on the EC2 Instance.</a:t>
            </a:r>
          </a:p>
          <a:p>
            <a:pPr lvl="1"/>
            <a:r>
              <a:t> You can find free and paid AMIs in the AWS Marketplace</a:t>
            </a:r>
          </a:p>
          <a:p>
            <a:pPr lvl="1"/>
            <a:r>
              <a:t> or create your own using tools such as Packer</a:t>
            </a:r>
          </a:p>
          <a:p>
            <a:pPr lvl="1"/>
            <a:r>
              <a:t> This ami parameter to the ID of an Ubuntu 18.04 AMI in us-east-2. This AMI is free to use</a:t>
            </a:r>
          </a:p>
          <a:p>
            <a:r>
              <a:t> instance_type</a:t>
            </a:r>
          </a:p>
          <a:p>
            <a:pPr lvl="1"/>
            <a:r>
              <a:t> The type of EC2 Instance to run</a:t>
            </a:r>
          </a:p>
          <a:p>
            <a:pPr lvl="1"/>
            <a:r>
              <a:t> Each type of EC2 Instance provides a different amount of CPU, memory, disk space, and networking capacity. The EC2 Instance Types page lists all the available options</a:t>
            </a:r>
          </a:p>
          <a:p>
            <a:pPr lvl="1"/>
            <a:r>
              <a:t> t2.micro, which has one virtual CPU, 1 GB of memory, and is part of the AWS free tier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r>
              <a:t> resource "aws_instance" "example" {
   ami           = "ami-0c55b159cbfafe1f0"
   instance_type = "t2.micro"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Do Not Try to Remember by Heart</a:t>
            </a:r>
          </a:p>
        </p:txBody>
      </p:sp>
      <p:sp>
        <p:nvSpPr>
          <p:cNvPr id="3" name="Content Placeholder 2"/>
          <p:cNvSpPr>
            <a:spLocks noGrp="true"/>
          </p:cNvSpPr>
          <p:nvPr>
            <p:ph idx="1"/>
          </p:nvPr>
        </p:nvSpPr>
        <p:spPr/>
        <p:txBody>
          <a:bodyPr/>
          <a:lstStyle/>
          <a:p>
            <a:r>
              <a:t> Terraform supports dozens of providers</a:t>
            </a:r>
          </a:p>
          <a:p>
            <a:r>
              <a:t> Each of which supports dozens of resources</a:t>
            </a:r>
          </a:p>
          <a:p>
            <a:r>
              <a:t> Each resource has dozens of arguments</a:t>
            </a:r>
          </a:p>
          <a:p>
            <a:r>
              <a:t> We recommend using the documentation.</a:t>
            </a:r>
          </a:p>
          <a:p>
            <a:pPr lvl="1"/>
            <a:r>
              <a:t> Here is an</a:t>
            </a:r>
            <a:r>
              <a:rPr>
                <a:hlinkClick r:id="rId1"/>
              </a:rPr>
              <a:t> example for ami</a:t>
            </a:r>
          </a:p>
          <a:p>
            <a:r>
              <a:t> Now run</a:t>
            </a:r>
            <a:r>
              <a:rPr>
                <a:latin typeface="Courier New" panose="02070309020205020404"/>
              </a:rPr>
              <a:t> terraform init</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 of </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init.png"/>
          <p:cNvPicPr>
            <a:picLocks noChangeAspect="true"/>
          </p:cNvPicPr>
          <p:nvPr/>
        </p:nvPicPr>
        <p:blipFill>
          <a:blip r:embed="rId1"/>
          <a:stretch>
            <a:fillRect/>
          </a:stretch>
        </p:blipFill>
        <p:spPr>
          <a:xfrm>
            <a:off x="550545" y="1628775"/>
            <a:ext cx="8272145" cy="55606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 of "terraform plan"</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160" y="1386840"/>
            <a:ext cx="8915400" cy="42458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 of "terraform apply"</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15400" cy="53454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Verify the Deployment Result</a:t>
            </a:r>
          </a:p>
        </p:txBody>
      </p:sp>
      <p:sp>
        <p:nvSpPr>
          <p:cNvPr id="3" name="Content Placeholder 2"/>
          <p:cNvSpPr>
            <a:spLocks noGrp="true"/>
          </p:cNvSpPr>
          <p:nvPr>
            <p:ph idx="1"/>
          </p:nvPr>
        </p:nvSpPr>
        <p:spPr/>
        <p:txBody>
          <a:bodyPr/>
          <a:lstStyle/>
          <a:p>
            <a:r>
              <a:t> Go to AWS dashboard</a:t>
            </a:r>
          </a:p>
          <a:p>
            <a:r>
              <a:t> Verify that the server was indeed created</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apply-01.png"/>
          <p:cNvPicPr>
            <a:picLocks noChangeAspect="true"/>
          </p:cNvPicPr>
          <p:nvPr/>
        </p:nvPicPr>
        <p:blipFill>
          <a:blip r:embed="rId1"/>
          <a:stretch>
            <a:fillRect/>
          </a:stretch>
        </p:blipFill>
        <p:spPr>
          <a:xfrm>
            <a:off x="498475" y="2295525"/>
            <a:ext cx="8277225" cy="19564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Terraform Hello World</a:t>
            </a:r>
          </a:p>
        </p:txBody>
      </p:sp>
      <p:sp>
        <p:nvSpPr>
          <p:cNvPr id="3" name="Content Placeholder 2"/>
          <p:cNvSpPr>
            <a:spLocks noGrp="true"/>
          </p:cNvSpPr>
          <p:nvPr>
            <p:ph idx="1"/>
          </p:nvPr>
        </p:nvSpPr>
        <p:spPr/>
        <p:txBody>
          <a:bodyPr/>
          <a:lstStyle/>
          <a:p>
            <a:r>
              <a:t> Please do this lab</a:t>
            </a:r>
          </a:p>
          <a:p>
            <a:r>
              <a:rPr>
                <a:latin typeface="Courier New" panose="02070309020205020404"/>
              </a:rPr>
              <a:t> code/terraform/00-preface/hello-world</a:t>
            </a:r>
            <a:endParaRPr>
              <a:latin typeface="Courier New" panose="02070309020205020404"/>
            </a:endParaRPr>
          </a:p>
          <a:p>
            <a:r>
              <a:rPr>
                <a:hlinkClick r:id="rId1"/>
              </a:rPr>
              <a:t> Here</a:t>
            </a:r>
            <a:endParaRPr>
              <a:hlinkClick r:id="rId1"/>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rPr b="1"/>
              <a:t>Getting Started
</a:t>
            </a:r>
            <a:r>
              <a:t>Using Variables
Adding Scalability
</a:t>
            </a:r>
          </a:p>
        </p:txBody>
      </p:sp>
      <p:sp>
        <p:nvSpPr>
          <p:cNvPr id="3" name="Title 2"/>
          <p:cNvSpPr>
            <a:spLocks noGrp="true"/>
          </p:cNvSpPr>
          <p:nvPr>
            <p:ph type="ctrTitle" sz="quarter"/>
          </p:nvPr>
        </p:nvSpPr>
        <p:spPr/>
        <p:txBody>
          <a:bodyPr/>
          <a:lstStyle/>
          <a:p>
            <a:pPr>
              <a:defRPr sz="4200"/>
            </a:pPr>
            <a:r>
              <a:t>Getting Started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Next Step</a:t>
            </a:r>
          </a:p>
        </p:txBody>
      </p:sp>
      <p:sp>
        <p:nvSpPr>
          <p:cNvPr id="3" name="Content Placeholder 2"/>
          <p:cNvSpPr>
            <a:spLocks noGrp="true"/>
          </p:cNvSpPr>
          <p:nvPr>
            <p:ph idx="1"/>
          </p:nvPr>
        </p:nvSpPr>
        <p:spPr/>
        <p:txBody>
          <a:bodyPr/>
          <a:lstStyle/>
          <a:p>
            <a:r>
              <a:t> Let's give our server a name tag</a:t>
            </a:r>
          </a:p>
          <a:p>
            <a:r>
              <a:t> Add to your</a:t>
            </a:r>
            <a:r>
              <a:rPr>
                <a:latin typeface="Courier New" panose="02070309020205020404"/>
              </a:rPr>
              <a:t> main.tf</a:t>
            </a:r>
            <a:endParaRPr>
              <a:latin typeface="Courier New" panose="02070309020205020404"/>
            </a:endParaRPr>
          </a:p>
          <a:p>
            <a:pPr lvl="1"/>
            <a:r>
              <a:t> (remove the previous server definition)</a:t>
            </a:r>
          </a:p>
          <a:p/>
          <a:p/>
          <a:p/>
          <a:p>
            <a:r>
              <a:t> Run</a:t>
            </a:r>
            <a:r>
              <a:rPr>
                <a:latin typeface="Courier New" panose="02070309020205020404"/>
              </a:rPr>
              <a:t> terraform apply</a:t>
            </a:r>
            <a:endParaRPr>
              <a:latin typeface="Courier New" panose="02070309020205020404"/>
            </a:endParaRPr>
          </a:p>
          <a:p>
            <a:r>
              <a:t> Verify that we gave our server a name</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231136"/>
            <a:ext cx="6959600" cy="2387600"/>
          </a:xfrm>
          <a:prstGeom prst="rect">
            <a:avLst/>
          </a:prstGeom>
        </p:spPr>
      </p:pic>
      <p:pic>
        <p:nvPicPr>
          <p:cNvPr id="6" name="Picture 5" descr="terraform-apply-02.png"/>
          <p:cNvPicPr>
            <a:picLocks noChangeAspect="true"/>
          </p:cNvPicPr>
          <p:nvPr/>
        </p:nvPicPr>
        <p:blipFill>
          <a:blip r:embed="rId2"/>
          <a:stretch>
            <a:fillRect/>
          </a:stretch>
        </p:blipFill>
        <p:spPr>
          <a:xfrm>
            <a:off x="704215" y="5073650"/>
            <a:ext cx="5212080" cy="27501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 a Single Web Server</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eploy-web-server.png"/>
          <p:cNvPicPr>
            <a:picLocks noChangeAspect="true"/>
          </p:cNvPicPr>
          <p:nvPr/>
        </p:nvPicPr>
        <p:blipFill>
          <a:blip r:embed="rId1"/>
          <a:stretch>
            <a:fillRect/>
          </a:stretch>
        </p:blipFill>
        <p:spPr>
          <a:xfrm>
            <a:off x="704215" y="914400"/>
            <a:ext cx="8350885" cy="54267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Make a Web Server</a:t>
            </a:r>
          </a:p>
        </p:txBody>
      </p:sp>
      <p:sp>
        <p:nvSpPr>
          <p:cNvPr id="3" name="Content Placeholder 2"/>
          <p:cNvSpPr>
            <a:spLocks noGrp="true"/>
          </p:cNvSpPr>
          <p:nvPr>
            <p:ph idx="1"/>
          </p:nvPr>
        </p:nvSpPr>
        <p:spPr/>
        <p:txBody>
          <a:bodyPr/>
          <a:lstStyle/>
          <a:p>
            <a:r>
              <a:t> In the real world, you would build a real web server such as Flask</a:t>
            </a:r>
          </a:p>
          <a:p>
            <a:r>
              <a:t> We will, instead, do a one-command</a:t>
            </a:r>
          </a:p>
          <a:p/>
          <a:p/>
          <a:p/>
          <a:p/>
          <a:p>
            <a:r>
              <a:t> However, how should we put it into our instance?</a:t>
            </a:r>
          </a:p>
          <a:p>
            <a:r>
              <a:t> We will add it to the aws_instance, as</a:t>
            </a:r>
            <a:r>
              <a:rPr i="1"/>
              <a:t> User Data</a:t>
            </a:r>
            <a:r>
              <a:t> configuration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478155" y="2652776"/>
            <a:ext cx="5588000" cy="10541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Adding a Script to the Instance</a:t>
            </a:r>
          </a:p>
        </p:txBody>
      </p:sp>
      <p:sp>
        <p:nvSpPr>
          <p:cNvPr id="3" name="Content Placeholder 2"/>
          <p:cNvSpPr>
            <a:spLocks noGrp="true"/>
          </p:cNvSpPr>
          <p:nvPr>
            <p:ph idx="1"/>
          </p:nvPr>
        </p:nvSpPr>
        <p:spPr/>
        <p:txBody>
          <a:bodyPr/>
          <a:lstStyle/>
          <a:p>
            <a:r>
              <a:t> You pass a shell script to User Data by setting the user_data argument in your Terraform code as follows:</a:t>
            </a:r>
          </a:p>
          <a:p>
            <a:r>
              <a:t> The</a:t>
            </a:r>
            <a:r>
              <a:rPr>
                <a:latin typeface="Courier New" panose="02070309020205020404"/>
              </a:rPr>
              <a:t> &lt;&lt;-EOF</a:t>
            </a:r>
            <a:r>
              <a:t> and</a:t>
            </a:r>
            <a:r>
              <a:rPr>
                <a:latin typeface="Courier New" panose="02070309020205020404"/>
              </a:rPr>
              <a:t> EOF</a:t>
            </a:r>
            <a:r>
              <a:t> are Terraform’s</a:t>
            </a:r>
            <a:r>
              <a:rPr>
                <a:latin typeface="Courier New" panose="02070309020205020404"/>
              </a:rPr>
              <a:t> heredoc</a:t>
            </a:r>
            <a:r>
              <a:t> syntax, which allows you to create multiline strings without having to insert newline characters all over the place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7721600" cy="1587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Wait! One More Thing!</a:t>
            </a:r>
          </a:p>
        </p:txBody>
      </p:sp>
      <p:sp>
        <p:nvSpPr>
          <p:cNvPr id="3" name="Content Placeholder 2"/>
          <p:cNvSpPr>
            <a:spLocks noGrp="true"/>
          </p:cNvSpPr>
          <p:nvPr>
            <p:ph idx="1"/>
          </p:nvPr>
        </p:nvSpPr>
        <p:spPr/>
        <p:txBody>
          <a:bodyPr/>
          <a:lstStyle/>
          <a:p>
            <a:r>
              <a:t> By default, AWS does not allow any incoming or outgoing traffic from an EC2 Instance.</a:t>
            </a:r>
          </a:p>
          <a:p>
            <a:r>
              <a:t> To allow the EC2 Instance to receive traffic on port 8080, you need to create a security group:</a:t>
            </a:r>
          </a:p>
          <a:p>
            <a:r>
              <a:t> Creates a new resource called</a:t>
            </a:r>
            <a:r>
              <a:rPr>
                <a:latin typeface="Courier New" panose="02070309020205020404"/>
              </a:rPr>
              <a:t> aws_security_group</a:t>
            </a:r>
            <a:endParaRPr>
              <a:latin typeface="Courier New" panose="02070309020205020404"/>
            </a:endParaRP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7112000" cy="2921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CIDR Blocks</a:t>
            </a:r>
          </a:p>
        </p:txBody>
      </p:sp>
      <p:sp>
        <p:nvSpPr>
          <p:cNvPr id="3" name="Content Placeholder 2"/>
          <p:cNvSpPr>
            <a:spLocks noGrp="true"/>
          </p:cNvSpPr>
          <p:nvPr>
            <p:ph idx="1"/>
          </p:nvPr>
        </p:nvSpPr>
        <p:spPr/>
        <p:txBody>
          <a:bodyPr/>
          <a:lstStyle/>
          <a:p>
            <a:r>
              <a:t> The</a:t>
            </a:r>
            <a:r>
              <a:rPr>
                <a:latin typeface="Courier New" panose="02070309020205020404"/>
              </a:rPr>
              <a:t> ingress</a:t>
            </a:r>
            <a:r>
              <a:t> in this group allows incoming TCP requests</a:t>
            </a:r>
          </a:p>
          <a:p>
            <a:pPr lvl="1"/>
            <a:r>
              <a:t> on port 8080 from the CIDR block 0.0.0.0/0</a:t>
            </a:r>
          </a:p>
          <a:p>
            <a:r>
              <a:t> CIDR blocks are a concise way to specify IP address ranges</a:t>
            </a:r>
          </a:p>
          <a:p>
            <a:r>
              <a:t> For example</a:t>
            </a:r>
          </a:p>
          <a:p>
            <a:pPr lvl="1"/>
            <a:r>
              <a:t> a CIDR block of 10.0.0.0/24</a:t>
            </a:r>
          </a:p>
          <a:p>
            <a:pPr lvl="1"/>
            <a:r>
              <a:t> represents all IP addresses between 10.0.0.0 and 10.0.0.255</a:t>
            </a:r>
          </a:p>
          <a:p>
            <a:r>
              <a:t> The CIDR block 0.0.0.0/0 is an IP address range that includes all possible IP addresses, so this security group allows incoming requests on port 8080 from any IP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Passing the Security Group ID</a:t>
            </a:r>
          </a:p>
        </p:txBody>
      </p:sp>
      <p:sp>
        <p:nvSpPr>
          <p:cNvPr id="3" name="Content Placeholder 2"/>
          <p:cNvSpPr>
            <a:spLocks noGrp="true"/>
          </p:cNvSpPr>
          <p:nvPr>
            <p:ph idx="1"/>
          </p:nvPr>
        </p:nvSpPr>
        <p:spPr/>
        <p:txBody>
          <a:bodyPr/>
          <a:lstStyle/>
          <a:p>
            <a:r>
              <a:t> You also need to tell the EC2 instance to actually use the security group by passing the group's ID</a:t>
            </a:r>
          </a:p>
          <a:p>
            <a:r>
              <a:t> It goes into the</a:t>
            </a:r>
            <a:r>
              <a:rPr>
                <a:latin typeface="Courier New" panose="02070309020205020404"/>
              </a:rPr>
              <a:t> vpc_security_group_ids</a:t>
            </a:r>
            <a:r>
              <a:t> argument of the</a:t>
            </a:r>
            <a:r>
              <a:rPr>
                <a:latin typeface="Courier New" panose="02070309020205020404"/>
              </a:rPr>
              <a:t> aws_instance resource</a:t>
            </a:r>
            <a:r>
              <a:t> .</a:t>
            </a:r>
          </a:p>
          <a:p>
            <a:r>
              <a:t> This is done with Terraform expressions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"expressions"</a:t>
            </a:r>
          </a:p>
        </p:txBody>
      </p:sp>
      <p:sp>
        <p:nvSpPr>
          <p:cNvPr id="3" name="Content Placeholder 2"/>
          <p:cNvSpPr>
            <a:spLocks noGrp="true"/>
          </p:cNvSpPr>
          <p:nvPr>
            <p:ph idx="1"/>
          </p:nvPr>
        </p:nvSpPr>
        <p:spPr/>
        <p:txBody>
          <a:bodyPr/>
          <a:lstStyle/>
          <a:p>
            <a:r>
              <a:t> An expression in Terraform is anything that returns a value</a:t>
            </a:r>
          </a:p>
          <a:p>
            <a:r>
              <a:t> The simplest type of expressions are literals</a:t>
            </a:r>
          </a:p>
          <a:p>
            <a:pPr lvl="1"/>
            <a:r>
              <a:t> strings: "ami-0c55b159cbfafe1f0"</a:t>
            </a:r>
          </a:p>
          <a:p>
            <a:pPr lvl="1"/>
            <a:r>
              <a:t> numbers: 7</a:t>
            </a:r>
          </a:p>
          <a:p>
            <a:r>
              <a:t> Here we need an expression which is a reference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547872"/>
            <a:ext cx="6197600" cy="1587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Altogether</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example-01.png"/>
          <p:cNvPicPr>
            <a:picLocks noChangeAspect="true"/>
          </p:cNvPicPr>
          <p:nvPr/>
        </p:nvPicPr>
        <p:blipFill>
          <a:blip r:embed="rId1"/>
          <a:stretch>
            <a:fillRect/>
          </a:stretch>
        </p:blipFill>
        <p:spPr>
          <a:xfrm>
            <a:off x="704088" y="914400"/>
            <a:ext cx="6235700" cy="43561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Result of "terraform plan"</a:t>
            </a:r>
          </a:p>
        </p:txBody>
      </p:sp>
      <p:sp>
        <p:nvSpPr>
          <p:cNvPr id="3" name="Content Placeholder 2"/>
          <p:cNvSpPr>
            <a:spLocks noGrp="true"/>
          </p:cNvSpPr>
          <p:nvPr>
            <p:ph idx="1"/>
          </p:nvPr>
        </p:nvSpPr>
        <p:spPr/>
        <p:txBody>
          <a:bodyPr/>
          <a:lstStyle/>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9055100" cy="2263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Our Plan</a:t>
            </a:r>
          </a:p>
        </p:txBody>
      </p:sp>
      <p:sp>
        <p:nvSpPr>
          <p:cNvPr id="3" name="Content Placeholder 2"/>
          <p:cNvSpPr>
            <a:spLocks noGrp="true"/>
          </p:cNvSpPr>
          <p:nvPr>
            <p:ph idx="1"/>
          </p:nvPr>
        </p:nvSpPr>
        <p:spPr/>
        <p:txBody>
          <a:bodyPr/>
          <a:lstStyle/>
          <a:p>
            <a:r>
              <a:t> Getting started with Terraform</a:t>
            </a:r>
          </a:p>
          <a:p>
            <a:pPr lvl="1"/>
            <a:r>
              <a:t> Setting up your AWS account</a:t>
            </a:r>
          </a:p>
          <a:p>
            <a:pPr lvl="1"/>
            <a:r>
              <a:t> Installing Terraform</a:t>
            </a:r>
          </a:p>
          <a:p>
            <a:pPr lvl="1"/>
            <a:r>
              <a:t> Deploying a single server</a:t>
            </a:r>
          </a:p>
          <a:p>
            <a:pPr lvl="1"/>
            <a:r>
              <a:t> Deploying a single web server</a:t>
            </a:r>
          </a:p>
          <a:p>
            <a:r>
              <a:t> More advanced configuration</a:t>
            </a:r>
          </a:p>
          <a:p>
            <a:pPr lvl="1"/>
            <a:r>
              <a:t> Deploying a configurable web server</a:t>
            </a:r>
          </a:p>
          <a:p>
            <a:pPr lvl="1"/>
            <a:r>
              <a:t> Deploying a cluster of web servers</a:t>
            </a:r>
          </a:p>
          <a:p>
            <a:pPr lvl="1"/>
            <a:r>
              <a:t> Deploying a load balancer</a:t>
            </a:r>
          </a:p>
          <a:p>
            <a:pPr lvl="1"/>
            <a:r>
              <a:t> Cleaning up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Result of "terraform apply"</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apply-02.png"/>
          <p:cNvPicPr>
            <a:picLocks noChangeAspect="true"/>
          </p:cNvPicPr>
          <p:nvPr/>
        </p:nvPicPr>
        <p:blipFill>
          <a:blip r:embed="rId1"/>
          <a:stretch>
            <a:fillRect/>
          </a:stretch>
        </p:blipFill>
        <p:spPr>
          <a:xfrm>
            <a:off x="704215" y="914400"/>
            <a:ext cx="8515350" cy="44932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Et Voila!</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apply-03.png"/>
          <p:cNvPicPr>
            <a:picLocks noChangeAspect="true"/>
          </p:cNvPicPr>
          <p:nvPr/>
        </p:nvPicPr>
        <p:blipFill>
          <a:blip r:embed="rId1"/>
          <a:stretch>
            <a:fillRect/>
          </a:stretch>
        </p:blipFill>
        <p:spPr>
          <a:xfrm>
            <a:off x="704215" y="914400"/>
            <a:ext cx="8526780" cy="25882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Test the Deployment</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7264400" cy="787400"/>
          </a:xfrm>
          <a:prstGeom prst="rect">
            <a:avLst/>
          </a:prstGeom>
        </p:spPr>
      </p:pic>
      <p:pic>
        <p:nvPicPr>
          <p:cNvPr id="6" name="Picture 5" descr="1.png"/>
          <p:cNvPicPr>
            <a:picLocks noChangeAspect="true"/>
          </p:cNvPicPr>
          <p:nvPr/>
        </p:nvPicPr>
        <p:blipFill>
          <a:blip r:embed="rId2"/>
          <a:stretch>
            <a:fillRect/>
          </a:stretch>
        </p:blipFill>
        <p:spPr>
          <a:xfrm>
            <a:off x="0" y="1353312"/>
            <a:ext cx="5283200" cy="787400"/>
          </a:xfrm>
          <a:prstGeom prst="rect">
            <a:avLst/>
          </a:prstGeom>
        </p:spPr>
      </p:pic>
      <p:pic>
        <p:nvPicPr>
          <p:cNvPr id="7" name="Picture 6" descr="terraform-result-00.png"/>
          <p:cNvPicPr>
            <a:picLocks noChangeAspect="true"/>
          </p:cNvPicPr>
          <p:nvPr/>
        </p:nvPicPr>
        <p:blipFill>
          <a:blip r:embed="rId3"/>
          <a:stretch>
            <a:fillRect/>
          </a:stretch>
        </p:blipFill>
        <p:spPr>
          <a:xfrm>
            <a:off x="704088" y="3170174"/>
            <a:ext cx="4343400" cy="1397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Usernames and passwords referenced in the Terraform code, even as variables, will end up in plain text in the state file.</a:t>
            </a:r>
          </a:p>
          <a:p>
            <a:pPr lvl="1"/>
            <a:r>
              <a:t> A. True</a:t>
            </a:r>
          </a:p>
          <a:p>
            <a:pPr lvl="1"/>
            <a:r>
              <a:t> B. False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What happens when you apply Terraform configuration? Choose</a:t>
            </a:r>
            <a:r>
              <a:rPr i="1"/>
              <a:t> TWO</a:t>
            </a:r>
            <a:r>
              <a:t> correct answers.</a:t>
            </a:r>
          </a:p>
          <a:p>
            <a:pPr lvl="1"/>
            <a:r>
              <a:t> A.</a:t>
            </a:r>
            <a:r>
              <a:rPr>
                <a:latin typeface="Courier New" panose="02070309020205020404"/>
              </a:rPr>
              <a:t> terraform plan</a:t>
            </a:r>
            <a:endParaRPr>
              <a:latin typeface="Courier New" panose="02070309020205020404"/>
            </a:endParaRPr>
          </a:p>
          <a:p>
            <a:pPr lvl="1"/>
            <a:r>
              <a:t> B.</a:t>
            </a:r>
            <a:r>
              <a:rPr>
                <a:latin typeface="Courier New" panose="02070309020205020404"/>
              </a:rPr>
              <a:t> terraform state</a:t>
            </a:r>
            <a:endParaRPr>
              <a:latin typeface="Courier New" panose="02070309020205020404"/>
            </a:endParaRPr>
          </a:p>
          <a:p>
            <a:pPr lvl="1"/>
            <a:r>
              <a:t> C.</a:t>
            </a:r>
            <a:r>
              <a:rPr>
                <a:latin typeface="Courier New" panose="02070309020205020404"/>
              </a:rPr>
              <a:t> terraform apply</a:t>
            </a:r>
            <a:endParaRPr>
              <a:latin typeface="Courier New" panose="02070309020205020404"/>
            </a:endParaRPr>
          </a:p>
          <a:p>
            <a:pPr lvl="1"/>
            <a:r>
              <a:t> D.</a:t>
            </a:r>
            <a:r>
              <a:rPr>
                <a:latin typeface="Courier New" panose="02070309020205020404"/>
              </a:rPr>
              <a:t> terraform validate</a:t>
            </a:r>
            <a:endParaRPr>
              <a:latin typeface="Courier New" panose="02070309020205020404"/>
            </a:endParaRPr>
          </a:p>
          <a:p>
            <a:pPr lvl="1"/>
            <a:r>
              <a:t> E.</a:t>
            </a:r>
            <a:r>
              <a:rPr>
                <a:latin typeface="Courier New" panose="02070309020205020404"/>
              </a:rPr>
              <a:t> terraform output</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Dependencies</a:t>
            </a:r>
          </a:p>
        </p:txBody>
      </p:sp>
      <p:sp>
        <p:nvSpPr>
          <p:cNvPr id="3" name="Content Placeholder 2"/>
          <p:cNvSpPr>
            <a:spLocks noGrp="true"/>
          </p:cNvSpPr>
          <p:nvPr>
            <p:ph idx="1"/>
          </p:nvPr>
        </p:nvSpPr>
        <p:spPr/>
        <p:txBody>
          <a:bodyPr/>
          <a:lstStyle/>
          <a:p>
            <a:r>
              <a:t> When you add a reference from one resource to another, you create an implicit dependency</a:t>
            </a:r>
          </a:p>
          <a:p>
            <a:r>
              <a:t> Terraform</a:t>
            </a:r>
          </a:p>
          <a:p>
            <a:pPr lvl="1"/>
            <a:r>
              <a:t> Parses these dependencies</a:t>
            </a:r>
          </a:p>
          <a:p>
            <a:pPr lvl="1"/>
            <a:r>
              <a:t> builds a dependency graph from them</a:t>
            </a:r>
          </a:p>
          <a:p>
            <a:pPr lvl="1"/>
            <a:r>
              <a:t> uses that to automatically determine in which order it should create resources</a:t>
            </a:r>
          </a:p>
          <a:p>
            <a:r>
              <a:t> To see the dependencies, you use the command</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2997200" cy="520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Graph Output</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raph.dot.png"/>
          <p:cNvPicPr>
            <a:picLocks noChangeAspect="true"/>
          </p:cNvPicPr>
          <p:nvPr/>
        </p:nvPicPr>
        <p:blipFill>
          <a:blip r:embed="rId1"/>
          <a:stretch>
            <a:fillRect/>
          </a:stretch>
        </p:blipFill>
        <p:spPr>
          <a:xfrm>
            <a:off x="704088" y="914400"/>
            <a:ext cx="7823200" cy="2374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Graph Visual</a:t>
            </a:r>
          </a:p>
        </p:txBody>
      </p:sp>
      <p:sp>
        <p:nvSpPr>
          <p:cNvPr id="3" name="Content Placeholder 2"/>
          <p:cNvSpPr>
            <a:spLocks noGrp="true"/>
          </p:cNvSpPr>
          <p:nvPr>
            <p:ph idx="1"/>
          </p:nvPr>
        </p:nvSpPr>
        <p:spPr/>
        <p:txBody>
          <a:bodyPr/>
          <a:lstStyle/>
          <a:p>
            <a:r>
              <a:t> Use a desktop app such as Graphviz or</a:t>
            </a:r>
          </a:p>
          <a:p>
            <a:r>
              <a:t> webapp like</a:t>
            </a:r>
            <a:r>
              <a:rPr>
                <a:hlinkClick r:id="rId1"/>
              </a:rPr>
              <a:t> GraphvizOnline</a:t>
            </a:r>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raph.png"/>
          <p:cNvPicPr>
            <a:picLocks noChangeAspect="true"/>
          </p:cNvPicPr>
          <p:nvPr/>
        </p:nvPicPr>
        <p:blipFill>
          <a:blip r:embed="rId2"/>
          <a:stretch>
            <a:fillRect/>
          </a:stretch>
        </p:blipFill>
        <p:spPr>
          <a:xfrm>
            <a:off x="704088" y="1792224"/>
            <a:ext cx="7507224" cy="435189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Server Deployment</a:t>
            </a:r>
          </a:p>
        </p:txBody>
      </p:sp>
      <p:sp>
        <p:nvSpPr>
          <p:cNvPr id="3" name="Content Placeholder 2"/>
          <p:cNvSpPr>
            <a:spLocks noGrp="true"/>
          </p:cNvSpPr>
          <p:nvPr>
            <p:ph idx="1"/>
          </p:nvPr>
        </p:nvSpPr>
        <p:spPr/>
        <p:txBody>
          <a:bodyPr/>
          <a:lstStyle/>
          <a:p>
            <a:r>
              <a:t> Please do this lab:</a:t>
            </a:r>
          </a:p>
          <a:p>
            <a:r>
              <a:rPr>
                <a:latin typeface="Courier New" panose="02070309020205020404"/>
              </a:rPr>
              <a:t> code/terraform/01-why-terraform/web-server/step1/</a:t>
            </a:r>
            <a:endParaRPr>
              <a:latin typeface="Courier New" panose="02070309020205020404"/>
            </a:endParaRPr>
          </a:p>
          <a:p>
            <a:r>
              <a:rPr>
                <a:hlinkClick r:id="rId1"/>
              </a:rPr>
              <a:t> Here</a:t>
            </a:r>
          </a:p>
          <a:p>
            <a:r>
              <a:t> In this lab, we practice server deployment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NETWORK SECURITY</a:t>
            </a:r>
          </a:p>
        </p:txBody>
      </p:sp>
      <p:sp>
        <p:nvSpPr>
          <p:cNvPr id="3" name="Content Placeholder 2"/>
          <p:cNvSpPr>
            <a:spLocks noGrp="true"/>
          </p:cNvSpPr>
          <p:nvPr>
            <p:ph idx="1"/>
          </p:nvPr>
        </p:nvSpPr>
        <p:spPr/>
        <p:txBody>
          <a:bodyPr/>
          <a:lstStyle/>
          <a:p>
            <a:r>
              <a:t> All our example deploy not only into your Default VPC (as mentioned earlier), but also the default subnets of that VPC</a:t>
            </a:r>
          </a:p>
          <a:p>
            <a:r>
              <a:t> Running a server in a public subnet is fine for a quick experiment, but in real-world usage, it’s a security risk</a:t>
            </a:r>
          </a:p>
          <a:p>
            <a:r>
              <a:t> For production systems, you should deploy all of your servers, and certainly all of your data stores, in private subnets</a:t>
            </a:r>
          </a:p>
          <a:p>
            <a:pPr lvl="1"/>
            <a:r>
              <a:t> These have IP addresses that can be accessed only from within the VPC and not from the public internet</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photo-of-guy-fawkes-mask-with-red-flower-on-top-on-hand-38275.jpg"/>
          <p:cNvPicPr>
            <a:picLocks noChangeAspect="true"/>
          </p:cNvPicPr>
          <p:nvPr/>
        </p:nvPicPr>
        <p:blipFill>
          <a:blip r:embed="rId1"/>
          <a:stretch>
            <a:fillRect/>
          </a:stretch>
        </p:blipFill>
        <p:spPr>
          <a:xfrm>
            <a:off x="631825" y="4837430"/>
            <a:ext cx="4135120" cy="2760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We Will Use AWS</a:t>
            </a:r>
          </a:p>
        </p:txBody>
      </p:sp>
      <p:sp>
        <p:nvSpPr>
          <p:cNvPr id="3" name="Content Placeholder 2"/>
          <p:cNvSpPr>
            <a:spLocks noGrp="true"/>
          </p:cNvSpPr>
          <p:nvPr>
            <p:ph idx="1"/>
          </p:nvPr>
        </p:nvSpPr>
        <p:spPr/>
        <p:txBody>
          <a:bodyPr/>
          <a:lstStyle/>
          <a:p>
            <a:r>
              <a:t> The most popular cloud infrastructure provider, by far. It has a</a:t>
            </a:r>
            <a:r>
              <a:rPr b="1"/>
              <a:t> 45% share</a:t>
            </a:r>
            <a:r>
              <a:t> in the cloud infrastructure market, which is more than the next three biggest competitors (Microsoft, Google, and IBM)</a:t>
            </a:r>
          </a:p>
          <a:p>
            <a:r>
              <a:t> Provides a huge</a:t>
            </a:r>
            <a:r>
              <a:rPr b="1"/>
              <a:t> range of reliable and scalable cloud-hosting services</a:t>
            </a:r>
            <a:endParaRPr b="1"/>
          </a:p>
          <a:p>
            <a:r>
              <a:t> Generous</a:t>
            </a:r>
            <a:r>
              <a:rPr b="1"/>
              <a:t> Free Tier</a:t>
            </a:r>
            <a:r>
              <a:t> for the first year</a:t>
            </a:r>
          </a:p>
          <a:p>
            <a:pPr lvl="1"/>
            <a:r>
              <a:t> A trick to user after a year:</a:t>
            </a:r>
          </a:p>
          <a:p>
            <a:pPr lvl="1"/>
            <a:r>
              <a:t> Use kind of address</a:t>
            </a:r>
          </a:p>
          <a:p>
            <a:pPr lvl="1"/>
            <a:r>
              <a:t> If you already used up your free tier credits, the examples in the labs should still cost you no more than a few dollars.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Getting Started
</a:t>
            </a:r>
            <a:r>
              <a:rPr b="1"/>
              <a:t>Using Variables
</a:t>
            </a:r>
            <a:r>
              <a:t>Adding Scalability
</a:t>
            </a:r>
          </a:p>
        </p:txBody>
      </p:sp>
      <p:sp>
        <p:nvSpPr>
          <p:cNvPr id="3" name="Title 2"/>
          <p:cNvSpPr>
            <a:spLocks noGrp="true"/>
          </p:cNvSpPr>
          <p:nvPr>
            <p:ph type="ctrTitle" sz="quarter"/>
          </p:nvPr>
        </p:nvSpPr>
        <p:spPr/>
        <p:txBody>
          <a:bodyPr/>
          <a:lstStyle/>
          <a:p>
            <a:pPr>
              <a:defRPr sz="4200"/>
            </a:pPr>
            <a:r>
              <a:t>Using Variables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 a Configurable Web Server</a:t>
            </a:r>
          </a:p>
        </p:txBody>
      </p:sp>
      <p:sp>
        <p:nvSpPr>
          <p:cNvPr id="3" name="Content Placeholder 2"/>
          <p:cNvSpPr>
            <a:spLocks noGrp="true"/>
          </p:cNvSpPr>
          <p:nvPr>
            <p:ph idx="1"/>
          </p:nvPr>
        </p:nvSpPr>
        <p:spPr/>
        <p:txBody>
          <a:bodyPr/>
          <a:lstStyle/>
          <a:p>
            <a:r>
              <a:t> Don’t Repeat Yourself (DRY) principle</a:t>
            </a:r>
          </a:p>
          <a:p>
            <a:r>
              <a:t> However, we violated it</a:t>
            </a:r>
          </a:p>
          <a:p>
            <a:pPr lvl="1"/>
            <a:r>
              <a:t> the web server port 8080 is duplicated in both the security group and the</a:t>
            </a:r>
            <a:r>
              <a:rPr>
                <a:latin typeface="Courier New" panose="02070309020205020404"/>
              </a:rPr>
              <a:t> User Data</a:t>
            </a:r>
            <a:r>
              <a:t> configuration</a:t>
            </a:r>
          </a:p>
          <a:p>
            <a:r>
              <a:t> So, DRY:</a:t>
            </a:r>
          </a:p>
          <a:p>
            <a:pPr lvl="1"/>
            <a:r>
              <a:t> every piece of knowledge must have a single, unambiguous, authoritative representation within a system</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lose-up-close-up-view-dry-environment-141489.jpg"/>
          <p:cNvPicPr>
            <a:picLocks noChangeAspect="true"/>
          </p:cNvPicPr>
          <p:nvPr/>
        </p:nvPicPr>
        <p:blipFill>
          <a:blip r:embed="rId1"/>
          <a:stretch>
            <a:fillRect/>
          </a:stretch>
        </p:blipFill>
        <p:spPr>
          <a:xfrm>
            <a:off x="622300" y="4356100"/>
            <a:ext cx="5017770" cy="281813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Input Variables</a:t>
            </a:r>
          </a:p>
        </p:txBody>
      </p:sp>
      <p:sp>
        <p:nvSpPr>
          <p:cNvPr id="3" name="Content Placeholder 2"/>
          <p:cNvSpPr>
            <a:spLocks noGrp="true"/>
          </p:cNvSpPr>
          <p:nvPr>
            <p:ph idx="1"/>
          </p:nvPr>
        </p:nvSpPr>
        <p:spPr/>
        <p:txBody>
          <a:bodyPr/>
          <a:lstStyle/>
          <a:p/>
          <a:p/>
          <a:p/>
          <a:p>
            <a:r>
              <a:t> description</a:t>
            </a:r>
          </a:p>
          <a:p>
            <a:pPr lvl="1"/>
            <a:r>
              <a:t> It’s always a good idea to use this parameter to document how a variable is used</a:t>
            </a:r>
          </a:p>
          <a:p>
            <a:r>
              <a:t> default, or use these ways:</a:t>
            </a:r>
          </a:p>
          <a:p>
            <a:pPr lvl="1"/>
            <a:r>
              <a:t> passing it in at the command line (using the -var option)</a:t>
            </a:r>
          </a:p>
          <a:p>
            <a:pPr lvl="1"/>
            <a:r>
              <a:t> via a file (using the -var-file option)</a:t>
            </a:r>
          </a:p>
          <a:p>
            <a:pPr lvl="1"/>
            <a:r>
              <a:t> via an environment variable</a:t>
            </a:r>
          </a:p>
          <a:p>
            <a:r>
              <a:t> type</a:t>
            </a:r>
          </a:p>
          <a:p>
            <a:pPr lvl="1"/>
            <a:r>
              <a:t> enforce type constraints on the variables a user passes in</a:t>
            </a:r>
          </a:p>
          <a:p>
            <a:pPr lvl="1"/>
            <a:r>
              <a:t> type constraints: string, number, bool, list, map, set, object, tuple, and any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1130300"/>
            <a:ext cx="3302000" cy="10541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Examples of Terraform Input Variables</a:t>
            </a:r>
          </a:p>
        </p:txBody>
      </p:sp>
      <p:sp>
        <p:nvSpPr>
          <p:cNvPr id="3" name="Content Placeholder 2"/>
          <p:cNvSpPr>
            <a:spLocks noGrp="true"/>
          </p:cNvSpPr>
          <p:nvPr>
            <p:ph idx="1"/>
          </p:nvPr>
        </p:nvSpPr>
        <p:spPr/>
        <p:txBody>
          <a:bodyPr/>
          <a:lstStyle/>
          <a:p>
            <a:r>
              <a:t> Input variable that checks that the value you pass in is a number:</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8331200" cy="15875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Examples of Terraform Input Variables</a:t>
            </a:r>
          </a:p>
        </p:txBody>
      </p:sp>
      <p:sp>
        <p:nvSpPr>
          <p:cNvPr id="3" name="Content Placeholder 2"/>
          <p:cNvSpPr>
            <a:spLocks noGrp="true"/>
          </p:cNvSpPr>
          <p:nvPr>
            <p:ph idx="1"/>
          </p:nvPr>
        </p:nvSpPr>
        <p:spPr/>
        <p:txBody>
          <a:bodyPr/>
          <a:lstStyle/>
          <a:p>
            <a:r>
              <a:t> List input variable with all numbers</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353312"/>
            <a:ext cx="7874000" cy="15875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Examples of Terraform Input Variables</a:t>
            </a:r>
          </a:p>
        </p:txBody>
      </p:sp>
      <p:sp>
        <p:nvSpPr>
          <p:cNvPr id="3" name="Content Placeholder 2"/>
          <p:cNvSpPr>
            <a:spLocks noGrp="true"/>
          </p:cNvSpPr>
          <p:nvPr>
            <p:ph idx="1"/>
          </p:nvPr>
        </p:nvSpPr>
        <p:spPr/>
        <p:txBody>
          <a:bodyPr/>
          <a:lstStyle/>
          <a:p>
            <a:r>
              <a:t> A map of strings</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353312"/>
            <a:ext cx="6197600" cy="29210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normAutofit lnSpcReduction="10000"/>
          </a:bodyPr>
          <a:lstStyle/>
          <a:p>
            <a:r>
              <a:t> Consider the following Terraform 0.12 configuration snippet. How would you define the</a:t>
            </a:r>
            <a:r>
              <a:rPr>
                <a:latin typeface="Courier New" panose="02070309020205020404"/>
              </a:rPr>
              <a:t> cidr_block</a:t>
            </a:r>
            <a:r>
              <a:t> for us-east-1 in the</a:t>
            </a:r>
            <a:r>
              <a:rPr>
                <a:latin typeface="Courier New" panose="02070309020205020404"/>
              </a:rPr>
              <a:t> aws_vpc</a:t>
            </a:r>
            <a:r>
              <a:t> resource using a variable?</a:t>
            </a:r>
          </a:p>
          <a:p/>
          <a:p/>
          <a:p/>
          <a:p/>
          <a:p/>
          <a:p/>
          <a:p/>
          <a:p/>
          <a:p/>
          <a:p/>
          <a:p>
            <a:r>
              <a:t> A. var.vpc_cidrs[“us-east-1”]</a:t>
            </a:r>
          </a:p>
          <a:p>
            <a:r>
              <a:t> B. var.vpc_cidrs.0</a:t>
            </a:r>
          </a:p>
          <a:p>
            <a:r>
              <a:t> C. vpc_cidrs[“us-east-1”]</a:t>
            </a:r>
          </a:p>
          <a:p>
            <a:r>
              <a:t> D.var.vpc_cidrs[0]</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308610" y="2288159"/>
            <a:ext cx="5130800" cy="37211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You have defined the values for your variables in the file terraform.tfvars, and saved it in the same directory as your Terraform configuration. Which of the following commands will use those values when creating an execution plan?</a:t>
            </a:r>
          </a:p>
          <a:p>
            <a:pPr lvl="1"/>
            <a:r>
              <a:t> A.</a:t>
            </a:r>
            <a:r>
              <a:rPr>
                <a:latin typeface="Courier New" panose="02070309020205020404"/>
              </a:rPr>
              <a:t> terraform plan</a:t>
            </a:r>
            <a:endParaRPr>
              <a:latin typeface="Courier New" panose="02070309020205020404"/>
            </a:endParaRPr>
          </a:p>
          <a:p>
            <a:pPr lvl="1"/>
            <a:r>
              <a:t> B.</a:t>
            </a:r>
            <a:r>
              <a:rPr>
                <a:latin typeface="Courier New" panose="02070309020205020404"/>
              </a:rPr>
              <a:t> terraform plan -var-file=terraform.tfvars</a:t>
            </a:r>
            <a:endParaRPr>
              <a:latin typeface="Courier New" panose="02070309020205020404"/>
            </a:endParaRPr>
          </a:p>
          <a:p>
            <a:pPr lvl="1"/>
            <a:r>
              <a:t> C. All of the above</a:t>
            </a:r>
          </a:p>
          <a:p>
            <a:pPr lvl="1"/>
            <a:r>
              <a:t> D. None of the above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OO Coding with Terraform!</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178800" cy="45212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"server_port" Variable</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7874000" cy="1320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Up Your AWS Account</a:t>
            </a:r>
          </a:p>
        </p:txBody>
      </p:sp>
      <p:sp>
        <p:nvSpPr>
          <p:cNvPr id="3" name="Content Placeholder 2"/>
          <p:cNvSpPr>
            <a:spLocks noGrp="true"/>
          </p:cNvSpPr>
          <p:nvPr>
            <p:ph idx="1"/>
          </p:nvPr>
        </p:nvSpPr>
        <p:spPr/>
        <p:txBody>
          <a:bodyPr/>
          <a:lstStyle/>
          <a:p>
            <a:r>
              <a:t> If you don’t already have an</a:t>
            </a:r>
            <a:r>
              <a:rPr b="1"/>
              <a:t> AWS account</a:t>
            </a:r>
            <a:r>
              <a:t> , head over to https://aws.amazon.com and sign up</a:t>
            </a:r>
          </a:p>
          <a:p>
            <a:r>
              <a:t> The</a:t>
            </a:r>
            <a:r>
              <a:rPr i="1"/>
              <a:t> only</a:t>
            </a:r>
            <a:r>
              <a:t> thing you should use the root user for is to create other user accounts with more-limited permissions, and then switch to one of those accounts immediately</a:t>
            </a:r>
          </a:p>
          <a:p>
            <a:r>
              <a:t> If you are using an existing AWS account, it must have a</a:t>
            </a:r>
            <a:r>
              <a:rPr b="1"/>
              <a:t> Default VPC</a:t>
            </a:r>
            <a:r>
              <a:t> in it.</a:t>
            </a:r>
          </a:p>
          <a:p>
            <a:r>
              <a:t> If the instructor provided a student account, you can use that</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dd-user.png"/>
          <p:cNvPicPr>
            <a:picLocks noChangeAspect="true"/>
          </p:cNvPicPr>
          <p:nvPr/>
        </p:nvPicPr>
        <p:blipFill>
          <a:blip r:embed="rId1"/>
          <a:stretch>
            <a:fillRect/>
          </a:stretch>
        </p:blipFill>
        <p:spPr>
          <a:xfrm>
            <a:off x="704088" y="4425696"/>
            <a:ext cx="723714" cy="64008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"server_port" Variable</a:t>
            </a:r>
          </a:p>
        </p:txBody>
      </p:sp>
      <p:sp>
        <p:nvSpPr>
          <p:cNvPr id="3" name="Content Placeholder 2"/>
          <p:cNvSpPr>
            <a:spLocks noGrp="true"/>
          </p:cNvSpPr>
          <p:nvPr>
            <p:ph idx="1"/>
          </p:nvPr>
        </p:nvSpPr>
        <p:spPr/>
        <p:txBody>
          <a:bodyPr/>
          <a:lstStyle/>
          <a:p>
            <a:r>
              <a:t> If you run</a:t>
            </a:r>
            <a:r>
              <a:rPr>
                <a:latin typeface="Courier New" panose="02070309020205020404"/>
              </a:rPr>
              <a:t> terraform apply</a:t>
            </a:r>
            <a:r>
              <a:t> , you will get this message:</a:t>
            </a:r>
          </a:p>
          <a:p/>
          <a:p/>
          <a:p/>
          <a:p/>
          <a:p>
            <a:r>
              <a:t> Your choices now are:</a:t>
            </a:r>
          </a:p>
          <a:p>
            <a:pPr lvl="1"/>
            <a:r>
              <a:t> Enter a value :)</a:t>
            </a:r>
          </a:p>
          <a:p>
            <a:pPr lvl="1"/>
            <a:r>
              <a:t> terraform plan -var "server_port=8080"</a:t>
            </a:r>
          </a:p>
          <a:p>
            <a:pPr lvl="1"/>
            <a:r>
              <a:t> export TF_VAR_server_port=8080</a:t>
            </a:r>
          </a:p>
          <a:p>
            <a:pPr lvl="1"/>
            <a:r>
              <a:t> Supply a default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51435" y="1856867"/>
            <a:ext cx="5740400" cy="10541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How to Use Your Variable</a:t>
            </a:r>
          </a:p>
        </p:txBody>
      </p:sp>
      <p:sp>
        <p:nvSpPr>
          <p:cNvPr id="3" name="Content Placeholder 2"/>
          <p:cNvSpPr>
            <a:spLocks noGrp="true"/>
          </p:cNvSpPr>
          <p:nvPr>
            <p:ph idx="1"/>
          </p:nvPr>
        </p:nvSpPr>
        <p:spPr/>
        <p:txBody>
          <a:bodyPr/>
          <a:lstStyle/>
          <a:p>
            <a:r>
              <a:t> Simply, use</a:t>
            </a:r>
            <a:r>
              <a:rPr>
                <a:latin typeface="Courier New" panose="02070309020205020404"/>
              </a:rPr>
              <a:t> var</a:t>
            </a:r>
            <a:r>
              <a:t> , like this:</a:t>
            </a:r>
            <a:r>
              <a:rPr>
                <a:latin typeface="Courier New" panose="02070309020205020404"/>
              </a:rPr>
              <a:t> var.&lt;VARIABLE_NAME&gt;</a:t>
            </a:r>
            <a:endParaRPr>
              <a:latin typeface="Courier New" panose="02070309020205020404"/>
            </a:endParaRPr>
          </a:p>
          <a:p>
            <a:r>
              <a:t> For example</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72390" y="2552954"/>
            <a:ext cx="7112000" cy="29210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Expression - Interpolation</a:t>
            </a:r>
          </a:p>
        </p:txBody>
      </p:sp>
      <p:sp>
        <p:nvSpPr>
          <p:cNvPr id="3" name="Content Placeholder 2"/>
          <p:cNvSpPr>
            <a:spLocks noGrp="true"/>
          </p:cNvSpPr>
          <p:nvPr>
            <p:ph idx="1"/>
          </p:nvPr>
        </p:nvSpPr>
        <p:spPr/>
        <p:txBody>
          <a:bodyPr/>
          <a:lstStyle/>
          <a:p>
            <a:r>
              <a:rPr>
                <a:latin typeface="Courier New" panose="02070309020205020404"/>
              </a:rPr>
              <a:t> "${...}"</a:t>
            </a:r>
            <a:endParaRPr>
              <a:latin typeface="Courier New" panose="02070309020205020404"/>
            </a:endParaRPr>
          </a:p>
          <a:p>
            <a:r>
              <a:t> Now, let us use the same</a:t>
            </a:r>
            <a:r>
              <a:rPr>
                <a:latin typeface="Courier New" panose="02070309020205020404"/>
              </a:rPr>
              <a:t> server_port</a:t>
            </a:r>
            <a:r>
              <a:t> inside of</a:t>
            </a:r>
            <a:r>
              <a:rPr>
                <a:latin typeface="Courier New" panose="02070309020205020404"/>
              </a:rPr>
              <a:t> User Data</a:t>
            </a:r>
            <a:endParaRPr>
              <a:latin typeface="Courier New" panose="02070309020205020404"/>
            </a:endParaRP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51435" y="2594229"/>
            <a:ext cx="8178800" cy="15875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an "output" variable</a:t>
            </a:r>
          </a:p>
        </p:txBody>
      </p:sp>
      <p:sp>
        <p:nvSpPr>
          <p:cNvPr id="3" name="Content Placeholder 2"/>
          <p:cNvSpPr>
            <a:spLocks noGrp="true"/>
          </p:cNvSpPr>
          <p:nvPr>
            <p:ph idx="1"/>
          </p:nvPr>
        </p:nvSpPr>
        <p:spPr/>
        <p:txBody>
          <a:bodyPr/>
          <a:lstStyle/>
          <a:p>
            <a:r>
              <a:t> Additional variables</a:t>
            </a:r>
          </a:p>
          <a:p>
            <a:r>
              <a:t> description</a:t>
            </a:r>
          </a:p>
          <a:p>
            <a:pPr lvl="1"/>
            <a:r>
              <a:t> It is always a good idea to document</a:t>
            </a:r>
          </a:p>
          <a:p>
            <a:r>
              <a:t> sensitive</a:t>
            </a:r>
          </a:p>
          <a:p>
            <a:pPr lvl="1"/>
            <a:r>
              <a:t> true will instruct Terraform not to log this output at the end of terraform apply</a:t>
            </a:r>
          </a:p>
          <a:p>
            <a:pPr lvl="1"/>
            <a:r>
              <a:t> For sensitive material or secrets such as passwords or private keys</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3302000" cy="13208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Output Variable For Our Script</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9398000" cy="13208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Configure Server Port</a:t>
            </a:r>
          </a:p>
        </p:txBody>
      </p:sp>
      <p:sp>
        <p:nvSpPr>
          <p:cNvPr id="3" name="Content Placeholder 2"/>
          <p:cNvSpPr>
            <a:spLocks noGrp="true"/>
          </p:cNvSpPr>
          <p:nvPr>
            <p:ph idx="1"/>
          </p:nvPr>
        </p:nvSpPr>
        <p:spPr/>
        <p:txBody>
          <a:bodyPr/>
          <a:lstStyle/>
          <a:p>
            <a:r>
              <a:t> Please do this lab</a:t>
            </a:r>
          </a:p>
          <a:p>
            <a:r>
              <a:rPr>
                <a:latin typeface="Courier New" panose="02070309020205020404"/>
              </a:rPr>
              <a:t> code/terraform/01-why-terraform/web-server/step2</a:t>
            </a:r>
            <a:endParaRPr>
              <a:latin typeface="Courier New" panose="02070309020205020404"/>
            </a:endParaRPr>
          </a:p>
          <a:p>
            <a:r>
              <a:rPr>
                <a:hlinkClick r:id="rId1"/>
              </a:rPr>
              <a:t> Here</a:t>
            </a:r>
          </a:p>
          <a:p>
            <a:r>
              <a:t> In this lab, we practice setting up Terraform variables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Getting Started
Using Variables
</a:t>
            </a:r>
            <a:r>
              <a:rPr b="1"/>
              <a:t>Adding Scalability
</a:t>
            </a:r>
            <a:endParaRPr b="1"/>
          </a:p>
        </p:txBody>
      </p:sp>
      <p:sp>
        <p:nvSpPr>
          <p:cNvPr id="3" name="Title 2"/>
          <p:cNvSpPr>
            <a:spLocks noGrp="true"/>
          </p:cNvSpPr>
          <p:nvPr>
            <p:ph type="ctrTitle" sz="quarter"/>
          </p:nvPr>
        </p:nvSpPr>
        <p:spPr/>
        <p:txBody>
          <a:bodyPr/>
          <a:lstStyle/>
          <a:p>
            <a:pPr>
              <a:defRPr sz="4200"/>
            </a:pPr>
            <a:r>
              <a:t>Adding Scalability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Motivation for a Cluster</a:t>
            </a:r>
          </a:p>
        </p:txBody>
      </p:sp>
      <p:sp>
        <p:nvSpPr>
          <p:cNvPr id="3" name="Content Placeholder 2"/>
          <p:cNvSpPr>
            <a:spLocks noGrp="true"/>
          </p:cNvSpPr>
          <p:nvPr>
            <p:ph idx="1"/>
          </p:nvPr>
        </p:nvSpPr>
        <p:spPr/>
        <p:txBody>
          <a:bodyPr/>
          <a:lstStyle/>
          <a:p>
            <a:r>
              <a:t> Running a single server is a good start, but in the real world, a single server is a single point of failure</a:t>
            </a:r>
          </a:p>
          <a:p>
            <a:r>
              <a:t> If that server crashes, or if it becomes overloaded from too much traffic, users will be unable to access your site</a:t>
            </a:r>
          </a:p>
          <a:p>
            <a:r>
              <a:t> The solution is to run a cluster of servers, routing around servers that go down, and adjusting the size of the cluster up or down based on traffic</a:t>
            </a:r>
          </a:p>
          <a:p>
            <a:r>
              <a:t> We will need the following</a:t>
            </a:r>
          </a:p>
          <a:p>
            <a:pPr lvl="1"/>
            <a:r>
              <a:t> Auto-scaling group (ASG)</a:t>
            </a:r>
          </a:p>
          <a:p>
            <a:pPr lvl="1"/>
            <a:r>
              <a:t> VPC</a:t>
            </a:r>
          </a:p>
          <a:p>
            <a:pPr lvl="1"/>
            <a:r>
              <a:t> Load balancer</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bigmusclet.png"/>
          <p:cNvPicPr>
            <a:picLocks noChangeAspect="true"/>
          </p:cNvPicPr>
          <p:nvPr/>
        </p:nvPicPr>
        <p:blipFill>
          <a:blip r:embed="rId1"/>
          <a:stretch>
            <a:fillRect/>
          </a:stretch>
        </p:blipFill>
        <p:spPr>
          <a:xfrm>
            <a:off x="4508500" y="4431665"/>
            <a:ext cx="4657090" cy="349440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Auto-Scaling Group (ASG)</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sg.png"/>
          <p:cNvPicPr>
            <a:picLocks noChangeAspect="true"/>
          </p:cNvPicPr>
          <p:nvPr/>
        </p:nvPicPr>
        <p:blipFill>
          <a:blip r:embed="rId1"/>
          <a:stretch>
            <a:fillRect/>
          </a:stretch>
        </p:blipFill>
        <p:spPr>
          <a:xfrm>
            <a:off x="704088" y="914400"/>
            <a:ext cx="6724327" cy="59436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ASG Described in Terraform</a:t>
            </a:r>
          </a:p>
        </p:txBody>
      </p:sp>
      <p:sp>
        <p:nvSpPr>
          <p:cNvPr id="3" name="Content Placeholder 2"/>
          <p:cNvSpPr>
            <a:spLocks noGrp="true"/>
          </p:cNvSpPr>
          <p:nvPr>
            <p:ph idx="1"/>
          </p:nvPr>
        </p:nvSpPr>
        <p:spPr/>
        <p:txBody>
          <a:bodyPr/>
          <a:lstStyle/>
          <a:p>
            <a:r>
              <a:t> To create an ASG, first describe the instance that goes into it</a:t>
            </a:r>
          </a:p>
          <a:p>
            <a:pPr lvl="1"/>
            <a:r>
              <a:t> Create a launch configuration</a:t>
            </a:r>
          </a:p>
          <a:p>
            <a:pPr lvl="1"/>
            <a:r>
              <a:t> The</a:t>
            </a:r>
            <a:r>
              <a:rPr>
                <a:latin typeface="Courier New" panose="02070309020205020404"/>
              </a:rPr>
              <a:t> aws_launch_configuration</a:t>
            </a:r>
            <a:r>
              <a:t> resource</a:t>
            </a:r>
          </a:p>
          <a:p>
            <a:pPr lvl="2"/>
            <a:r>
              <a:t> uses almost exactly the same parameters as the</a:t>
            </a:r>
            <a:r>
              <a:rPr>
                <a:latin typeface="Courier New" panose="02070309020205020404"/>
              </a:rPr>
              <a:t> aws_instance resource</a:t>
            </a:r>
            <a:endParaRPr>
              <a:latin typeface="Courier New" panose="02070309020205020404"/>
            </a:endParaRPr>
          </a:p>
          <a:p>
            <a:pPr lvl="2"/>
            <a:r>
              <a:t> ami is now image_id</a:t>
            </a:r>
          </a:p>
          <a:p>
            <a:pPr lvl="2"/>
            <a:r>
              <a:t> vpc_security_group_ids is now security_groups</a:t>
            </a:r>
          </a:p>
          <a:p>
            <a:pPr lvl="2"/>
            <a:r>
              <a:t> put this instead of</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8636000" cy="3187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Giving AWS Permissions</a:t>
            </a:r>
          </a:p>
        </p:txBody>
      </p:sp>
      <p:sp>
        <p:nvSpPr>
          <p:cNvPr id="3" name="Content Placeholder 2"/>
          <p:cNvSpPr>
            <a:spLocks noGrp="true"/>
          </p:cNvSpPr>
          <p:nvPr>
            <p:ph idx="1"/>
          </p:nvPr>
        </p:nvSpPr>
        <p:spPr/>
        <p:txBody>
          <a:bodyPr/>
          <a:lstStyle/>
          <a:p>
            <a:r>
              <a:t> Here are the permissions you will need (for some labs)</a:t>
            </a:r>
          </a:p>
          <a:p>
            <a:pPr lvl="1"/>
            <a:r>
              <a:t> AmazonEC2FullAccess</a:t>
            </a:r>
          </a:p>
          <a:p>
            <a:pPr lvl="1"/>
            <a:r>
              <a:t> AmazonS3FullAcces</a:t>
            </a:r>
          </a:p>
          <a:p>
            <a:pPr lvl="1"/>
            <a:r>
              <a:t> AmazonDynamoDBFullAccess</a:t>
            </a:r>
          </a:p>
          <a:p>
            <a:pPr lvl="1"/>
            <a:r>
              <a:t> AmazonRDSFullAccess</a:t>
            </a:r>
          </a:p>
          <a:p>
            <a:pPr lvl="1"/>
            <a:r>
              <a:t> CloudWatchFullAccess</a:t>
            </a:r>
          </a:p>
          <a:p>
            <a:pPr lvl="1"/>
            <a:r>
              <a:t> IAMFullAccess</a:t>
            </a:r>
          </a:p>
          <a:p>
            <a:r>
              <a:t> For simplicity, you can give your user admin permissions</a:t>
            </a:r>
          </a:p>
          <a:p>
            <a:r>
              <a:t> </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user-permissions.png"/>
          <p:cNvPicPr>
            <a:picLocks noChangeAspect="true"/>
          </p:cNvPicPr>
          <p:nvPr/>
        </p:nvPicPr>
        <p:blipFill>
          <a:blip r:embed="rId1"/>
          <a:stretch>
            <a:fillRect/>
          </a:stretch>
        </p:blipFill>
        <p:spPr>
          <a:xfrm>
            <a:off x="704850" y="4334510"/>
            <a:ext cx="3723640" cy="337566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ASG Itself with "aws_autoscaling_group"</a:t>
            </a:r>
          </a:p>
        </p:txBody>
      </p:sp>
      <p:sp>
        <p:nvSpPr>
          <p:cNvPr id="3" name="Content Placeholder 2"/>
          <p:cNvSpPr>
            <a:spLocks noGrp="true"/>
          </p:cNvSpPr>
          <p:nvPr>
            <p:ph idx="1"/>
          </p:nvPr>
        </p:nvSpPr>
        <p:spPr/>
        <p:txBody>
          <a:bodyPr/>
          <a:lstStyle/>
          <a:p>
            <a:r>
              <a:t> ASG will run between 2 and 10 instances</a:t>
            </a:r>
          </a:p>
          <a:p>
            <a:r>
              <a:t> each tagged with the name</a:t>
            </a:r>
            <a:r>
              <a:rPr>
                <a:latin typeface="Courier New" panose="02070309020205020404"/>
              </a:rPr>
              <a:t> terraform-asg-example</a:t>
            </a:r>
            <a:endParaRPr>
              <a:latin typeface="Courier New" panose="02070309020205020404"/>
            </a:endParaRPr>
          </a:p>
          <a:p>
            <a:r>
              <a:t> ASG uses a reference to fill in the launch configuration</a:t>
            </a:r>
            <a:r>
              <a:rPr>
                <a:latin typeface="Courier New" panose="02070309020205020404"/>
              </a:rPr>
              <a:t> name</a:t>
            </a:r>
            <a:endParaRPr>
              <a:latin typeface="Courier New" panose="02070309020205020404"/>
            </a:endParaRP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670048"/>
            <a:ext cx="8178800" cy="37211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"Lifecycle" Setting</a:t>
            </a:r>
          </a:p>
        </p:txBody>
      </p:sp>
      <p:sp>
        <p:nvSpPr>
          <p:cNvPr id="3" name="Content Placeholder 2"/>
          <p:cNvSpPr>
            <a:spLocks noGrp="true"/>
          </p:cNvSpPr>
          <p:nvPr>
            <p:ph idx="1"/>
          </p:nvPr>
        </p:nvSpPr>
        <p:spPr/>
        <p:txBody>
          <a:bodyPr/>
          <a:lstStyle/>
          <a:p>
            <a:r>
              <a:t> Use</a:t>
            </a:r>
            <a:r>
              <a:rPr>
                <a:latin typeface="Courier New" panose="02070309020205020404"/>
              </a:rPr>
              <a:t> create_before_destroy</a:t>
            </a:r>
            <a:endParaRPr>
              <a:latin typeface="Courier New" panose="02070309020205020404"/>
            </a:endParaRPr>
          </a:p>
          <a:p>
            <a:r>
              <a:t> If you set</a:t>
            </a:r>
            <a:r>
              <a:rPr>
                <a:latin typeface="Courier New" panose="02070309020205020404"/>
              </a:rPr>
              <a:t> create_before_destroy</a:t>
            </a:r>
            <a:r>
              <a:t> to true</a:t>
            </a:r>
          </a:p>
          <a:p>
            <a:pPr lvl="1"/>
            <a:r>
              <a:t> Terraform will invert the order in which it replaces resources</a:t>
            </a:r>
          </a:p>
          <a:p>
            <a:pPr lvl="1"/>
            <a:r>
              <a:t> create the replacement resource first</a:t>
            </a:r>
          </a:p>
          <a:p>
            <a:pPr lvl="1"/>
            <a:r>
              <a:t> then deleting the old resource</a:t>
            </a:r>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547872"/>
            <a:ext cx="8788400" cy="42545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One More Parameter: "subnet_ids"</a:t>
            </a:r>
          </a:p>
        </p:txBody>
      </p:sp>
      <p:sp>
        <p:nvSpPr>
          <p:cNvPr id="3" name="Content Placeholder 2"/>
          <p:cNvSpPr>
            <a:spLocks noGrp="true"/>
          </p:cNvSpPr>
          <p:nvPr>
            <p:ph idx="1"/>
          </p:nvPr>
        </p:nvSpPr>
        <p:spPr/>
        <p:txBody>
          <a:bodyPr/>
          <a:lstStyle/>
          <a:p>
            <a:r>
              <a:t> specifies to the ASG into which VPC subnets the EC2 Instances should be deployed</a:t>
            </a:r>
          </a:p>
          <a:p>
            <a:r>
              <a:t> Each subnet lives in an isolated AWS AZ</a:t>
            </a:r>
          </a:p>
          <a:p>
            <a:r>
              <a:t> By deploying your instances across multiple subnets</a:t>
            </a:r>
          </a:p>
          <a:p>
            <a:pPr lvl="1"/>
            <a:r>
              <a:t> you make it fault-tolerant</a:t>
            </a:r>
          </a:p>
          <a:p>
            <a:r>
              <a:t> Instead of hard-coding the list of subnet, we will get them</a:t>
            </a:r>
            <a:r>
              <a:rPr>
                <a:latin typeface="Courier New" panose="02070309020205020404"/>
              </a:rPr>
              <a:t> data sources</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Sources</a:t>
            </a:r>
          </a:p>
        </p:txBody>
      </p:sp>
      <p:sp>
        <p:nvSpPr>
          <p:cNvPr id="3" name="Content Placeholder 2"/>
          <p:cNvSpPr>
            <a:spLocks noGrp="true"/>
          </p:cNvSpPr>
          <p:nvPr>
            <p:ph idx="1"/>
          </p:nvPr>
        </p:nvSpPr>
        <p:spPr/>
        <p:txBody>
          <a:bodyPr/>
          <a:lstStyle/>
          <a:p>
            <a:r>
              <a:rPr>
                <a:latin typeface="Courier New" panose="02070309020205020404"/>
              </a:rPr>
              <a:t> data source</a:t>
            </a:r>
            <a:r>
              <a:t> a piece of read-only information that is fetched from the provider (in this case, AWS) every time you run Terraform</a:t>
            </a:r>
          </a:p>
          <a:p>
            <a:r>
              <a:rPr>
                <a:latin typeface="Courier New" panose="02070309020205020404"/>
              </a:rPr>
              <a:t> data source</a:t>
            </a:r>
            <a:r>
              <a:t> in your configurations is a way to query the provider’s APIs for data</a:t>
            </a:r>
          </a:p>
          <a:p>
            <a:r>
              <a:t> AWS data sources include</a:t>
            </a:r>
          </a:p>
          <a:p>
            <a:pPr lvl="1"/>
            <a:r>
              <a:t> VPC data</a:t>
            </a:r>
          </a:p>
          <a:p>
            <a:pPr lvl="1"/>
            <a:r>
              <a:t> subnet data</a:t>
            </a:r>
          </a:p>
          <a:p>
            <a:pPr lvl="1"/>
            <a:r>
              <a:t> AMI IDs</a:t>
            </a:r>
          </a:p>
          <a:p>
            <a:pPr lvl="1"/>
            <a:r>
              <a:t> IP address ranges</a:t>
            </a:r>
          </a:p>
          <a:p>
            <a:pPr lvl="1"/>
            <a:r>
              <a:t> more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Source Syntax</a:t>
            </a:r>
          </a:p>
        </p:txBody>
      </p:sp>
      <p:sp>
        <p:nvSpPr>
          <p:cNvPr id="3" name="Content Placeholder 2"/>
          <p:cNvSpPr>
            <a:spLocks noGrp="true"/>
          </p:cNvSpPr>
          <p:nvPr>
            <p:ph idx="1"/>
          </p:nvPr>
        </p:nvSpPr>
        <p:spPr/>
        <p:txBody>
          <a:bodyPr/>
          <a:lstStyle/>
          <a:p/>
          <a:p/>
          <a:p>
            <a:r>
              <a:t> Example: Do I have the default VPC?</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045200" cy="1054100"/>
          </a:xfrm>
          <a:prstGeom prst="rect">
            <a:avLst/>
          </a:prstGeom>
        </p:spPr>
      </p:pic>
      <p:pic>
        <p:nvPicPr>
          <p:cNvPr id="6" name="Picture 5" descr="1.png"/>
          <p:cNvPicPr>
            <a:picLocks noChangeAspect="true"/>
          </p:cNvPicPr>
          <p:nvPr/>
        </p:nvPicPr>
        <p:blipFill>
          <a:blip r:embed="rId2"/>
          <a:stretch>
            <a:fillRect/>
          </a:stretch>
        </p:blipFill>
        <p:spPr>
          <a:xfrm>
            <a:off x="0" y="2560066"/>
            <a:ext cx="4673600" cy="10541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Getting data for "data source"</a:t>
            </a:r>
          </a:p>
        </p:txBody>
      </p:sp>
      <p:sp>
        <p:nvSpPr>
          <p:cNvPr id="3" name="Content Placeholder 2"/>
          <p:cNvSpPr>
            <a:spLocks noGrp="true"/>
          </p:cNvSpPr>
          <p:nvPr>
            <p:ph idx="1"/>
          </p:nvPr>
        </p:nvSpPr>
        <p:spPr/>
        <p:txBody>
          <a:bodyPr/>
          <a:lstStyle/>
          <a:p>
            <a:r>
              <a:t> Syntax</a:t>
            </a:r>
          </a:p>
          <a:p>
            <a:r>
              <a:rPr>
                <a:latin typeface="Courier New" panose="02070309020205020404"/>
              </a:rPr>
              <a:t> data.&lt;PROVIDER&gt;_&lt;TYPE&gt;.&lt;NAME&gt;.&lt;ATTRIBUTE&gt;</a:t>
            </a:r>
            <a:endParaRPr>
              <a:latin typeface="Courier New" panose="02070309020205020404"/>
            </a:endParaRPr>
          </a:p>
          <a:p>
            <a:r>
              <a:t> Example</a:t>
            </a:r>
          </a:p>
          <a:p>
            <a:r>
              <a:rPr>
                <a:latin typeface="Courier New" panose="02070309020205020404"/>
              </a:rPr>
              <a:t> data.aws_vpc.default.id</a:t>
            </a:r>
            <a:endParaRPr>
              <a:latin typeface="Courier New" panose="02070309020205020404"/>
            </a:endParaRPr>
          </a:p>
          <a:p>
            <a:r>
              <a:t> With this, you can find out the default subnet id</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30480" y="3479165"/>
            <a:ext cx="5892800" cy="10541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Use the Default Subnet id</a:t>
            </a:r>
          </a:p>
        </p:txBody>
      </p:sp>
      <p:sp>
        <p:nvSpPr>
          <p:cNvPr id="3" name="Content Placeholder 2"/>
          <p:cNvSpPr>
            <a:spLocks noGrp="true"/>
          </p:cNvSpPr>
          <p:nvPr>
            <p:ph idx="1"/>
          </p:nvPr>
        </p:nvSpPr>
        <p:spPr/>
        <p:txBody>
          <a:bodyPr/>
          <a:lstStyle/>
          <a:p>
            <a:r>
              <a:t> Pull the subnet IDs out of the aws_subnet_ids data source</a:t>
            </a:r>
          </a:p>
          <a:p>
            <a:r>
              <a:t> Tell your ASG to use those subnets via the</a:t>
            </a:r>
            <a:r>
              <a:rPr>
                <a:latin typeface="Courier New" panose="02070309020205020404"/>
              </a:rPr>
              <a:t> vpc_zone_identifier</a:t>
            </a:r>
            <a:r>
              <a:t> argument</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30480" y="2774315"/>
            <a:ext cx="8924925" cy="326898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Load Balancer</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load-balancer.png"/>
          <p:cNvPicPr>
            <a:picLocks noChangeAspect="true"/>
          </p:cNvPicPr>
          <p:nvPr/>
        </p:nvPicPr>
        <p:blipFill>
          <a:blip r:embed="rId1"/>
          <a:stretch>
            <a:fillRect/>
          </a:stretch>
        </p:blipFill>
        <p:spPr>
          <a:xfrm>
            <a:off x="704088" y="914400"/>
            <a:ext cx="7381875" cy="587692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Load Balancer</a:t>
            </a:r>
          </a:p>
        </p:txBody>
      </p:sp>
      <p:sp>
        <p:nvSpPr>
          <p:cNvPr id="3" name="Content Placeholder 2"/>
          <p:cNvSpPr>
            <a:spLocks noGrp="true"/>
          </p:cNvSpPr>
          <p:nvPr>
            <p:ph idx="1"/>
          </p:nvPr>
        </p:nvSpPr>
        <p:spPr/>
        <p:txBody>
          <a:bodyPr/>
          <a:lstStyle/>
          <a:p>
            <a:r>
              <a:t> Problem</a:t>
            </a:r>
          </a:p>
          <a:p>
            <a:pPr lvl="1"/>
            <a:r>
              <a:t> you now have multiple servers, each with its own IP address</a:t>
            </a:r>
          </a:p>
          <a:p>
            <a:pPr lvl="1"/>
            <a:r>
              <a:t> you want to give of your end users only a single IP to use</a:t>
            </a:r>
          </a:p>
          <a:p>
            <a:r>
              <a:t> Solution</a:t>
            </a:r>
          </a:p>
          <a:p>
            <a:pPr lvl="1"/>
            <a:r>
              <a:t> deploy a load balancer to distribute traffic across your servers</a:t>
            </a:r>
          </a:p>
          <a:p>
            <a:r>
              <a:t> Advantage</a:t>
            </a:r>
          </a:p>
          <a:p>
            <a:pPr lvl="1"/>
            <a:r>
              <a:t> highly available and scalable</a:t>
            </a:r>
          </a:p>
          <a:p>
            <a:r>
              <a:t> ELB to the rescue</a:t>
            </a:r>
          </a:p>
          <a:p>
            <a:pPr lvl="1"/>
            <a:r>
              <a:t> Amazon’s Elastic Load Balancer (ELB) service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elb.png"/>
          <p:cNvPicPr>
            <a:picLocks noChangeAspect="true"/>
          </p:cNvPicPr>
          <p:nvPr/>
        </p:nvPicPr>
        <p:blipFill>
          <a:blip r:embed="rId1"/>
          <a:stretch>
            <a:fillRect/>
          </a:stretch>
        </p:blipFill>
        <p:spPr>
          <a:xfrm>
            <a:off x="704088" y="6181344"/>
            <a:ext cx="1054100" cy="10033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Load Balancer Types</a:t>
            </a:r>
          </a:p>
        </p:txBody>
      </p:sp>
      <p:sp>
        <p:nvSpPr>
          <p:cNvPr id="3" name="Content Placeholder 2"/>
          <p:cNvSpPr>
            <a:spLocks noGrp="true"/>
          </p:cNvSpPr>
          <p:nvPr>
            <p:ph idx="1"/>
          </p:nvPr>
        </p:nvSpPr>
        <p:spPr/>
        <p:txBody>
          <a:bodyPr/>
          <a:lstStyle/>
          <a:p>
            <a:r>
              <a:t> Application Load Balancer (ALB)</a:t>
            </a:r>
          </a:p>
          <a:p>
            <a:pPr lvl="1"/>
            <a:r>
              <a:t> Best suited for load balancing of HTTP and HTTPS traffic</a:t>
            </a:r>
          </a:p>
          <a:p>
            <a:r>
              <a:t> Network Load Balancer (NLB)</a:t>
            </a:r>
          </a:p>
          <a:p>
            <a:pPr lvl="1"/>
            <a:r>
              <a:t> Best suited for load balancing of TCP, UDP, and TLS traffic. Can scale up and down in response to load faster than the ALB (the NLB is designed to scale to tens of millions of requests per second). Operates at the transport layer (Layer 4) of the OSI model.</a:t>
            </a:r>
          </a:p>
          <a:p>
            <a:r>
              <a:t> Classic Load Balancer (CLB)</a:t>
            </a:r>
          </a:p>
          <a:p>
            <a:pPr lvl="1"/>
            <a:r>
              <a:t> This is the “legacy” load balancer that predates both the ALB and NLB. It can handle HTTP, HTTPS, TCP, and TLS traffic, but with far fewer features than either the ALB or NLB. Operates at both the application layer (L7) and transport layer (L4) of the OSI model.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Install Terraform</a:t>
            </a:r>
          </a:p>
        </p:txBody>
      </p:sp>
      <p:sp>
        <p:nvSpPr>
          <p:cNvPr id="3" name="Content Placeholder 2"/>
          <p:cNvSpPr>
            <a:spLocks noGrp="true"/>
          </p:cNvSpPr>
          <p:nvPr>
            <p:ph idx="1"/>
          </p:nvPr>
        </p:nvSpPr>
        <p:spPr/>
        <p:txBody>
          <a:bodyPr/>
          <a:lstStyle/>
          <a:p>
            <a:r>
              <a:t> Download the</a:t>
            </a:r>
            <a:r>
              <a:rPr>
                <a:latin typeface="Courier New" panose="02070309020205020404"/>
              </a:rPr>
              <a:t> terraform</a:t>
            </a:r>
            <a:r>
              <a:t> executable from the</a:t>
            </a:r>
            <a:r>
              <a:rPr>
                <a:hlinkClick r:id="rId1"/>
              </a:rPr>
              <a:t> Terraform home page</a:t>
            </a:r>
          </a:p>
          <a:p>
            <a:r>
              <a:t> Depending on your OS, you may also install a native package</a:t>
            </a:r>
          </a:p>
          <a:p>
            <a:r>
              <a:t> For Mac</a:t>
            </a:r>
          </a:p>
          <a:p>
            <a:pPr lvl="1"/>
            <a:r>
              <a:rPr>
                <a:latin typeface="Courier New" panose="02070309020205020404"/>
              </a:rPr>
              <a:t> brew install terraform</a:t>
            </a:r>
            <a:endParaRPr>
              <a:latin typeface="Courier New" panose="02070309020205020404"/>
            </a:endParaRPr>
          </a:p>
          <a:p>
            <a:r>
              <a:t> You may use a cloud server if provided by the instructor</a:t>
            </a:r>
          </a:p>
          <a:p>
            <a:r>
              <a:t> You may use Terraform cloud account</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cloud-account.png"/>
          <p:cNvPicPr>
            <a:picLocks noChangeAspect="true"/>
          </p:cNvPicPr>
          <p:nvPr/>
        </p:nvPicPr>
        <p:blipFill>
          <a:blip r:embed="rId2"/>
          <a:stretch>
            <a:fillRect/>
          </a:stretch>
        </p:blipFill>
        <p:spPr>
          <a:xfrm>
            <a:off x="704215" y="4425950"/>
            <a:ext cx="3661410" cy="330898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Application Load Balancer (ALB)</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lb.png"/>
          <p:cNvPicPr>
            <a:picLocks noChangeAspect="true"/>
          </p:cNvPicPr>
          <p:nvPr/>
        </p:nvPicPr>
        <p:blipFill>
          <a:blip r:embed="rId1"/>
          <a:stretch>
            <a:fillRect/>
          </a:stretch>
        </p:blipFill>
        <p:spPr>
          <a:xfrm>
            <a:off x="621665" y="1346200"/>
            <a:ext cx="8684895" cy="277876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ALB Configuration</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40800" cy="15875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ALB Listener</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7112000" cy="45212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Security Group for ALB</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350000" cy="53213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"aws_lb resource" to Use Our Security Group</a:t>
            </a:r>
          </a:p>
        </p:txBody>
      </p:sp>
      <p:sp>
        <p:nvSpPr>
          <p:cNvPr id="3" name="Content Placeholder 2"/>
          <p:cNvSpPr>
            <a:spLocks noGrp="true"/>
          </p:cNvSpPr>
          <p:nvPr>
            <p:ph idx="1"/>
          </p:nvPr>
        </p:nvSpPr>
        <p:spPr/>
        <p:txBody>
          <a:bodyPr/>
          <a:lstStyle/>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40800" cy="18542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Limits for Your ASG</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502400" cy="45212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the Target Group Do?</a:t>
            </a:r>
          </a:p>
        </p:txBody>
      </p:sp>
      <p:sp>
        <p:nvSpPr>
          <p:cNvPr id="3" name="Content Placeholder 2"/>
          <p:cNvSpPr>
            <a:spLocks noGrp="true"/>
          </p:cNvSpPr>
          <p:nvPr>
            <p:ph idx="1"/>
          </p:nvPr>
        </p:nvSpPr>
        <p:spPr/>
        <p:txBody>
          <a:bodyPr/>
          <a:lstStyle/>
          <a:p>
            <a:r>
              <a:t> health check your Instances by periodically sending an HTTP request to each Instance</a:t>
            </a:r>
          </a:p>
          <a:p>
            <a:r>
              <a:t> will consider the Instance “healthy” only if the Instance returns a response that matches the configured matcher</a:t>
            </a:r>
          </a:p>
          <a:p>
            <a:r>
              <a:t> we told the matcher to look for a 200 OK response the target group will automatically stop sending traffic to unhealthy instance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Target Group Knows Its EC2 Instances</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1109345"/>
            <a:ext cx="8197850" cy="36480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ALB Listener Rule</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331200" cy="39878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Output - The DNS Name of the ALB</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40800" cy="1320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Verify </a:t>
            </a:r>
          </a:p>
        </p:txBody>
      </p:sp>
      <p:sp>
        <p:nvSpPr>
          <p:cNvPr id="3" name="Content Placeholder 2"/>
          <p:cNvSpPr>
            <a:spLocks noGrp="true"/>
          </p:cNvSpPr>
          <p:nvPr>
            <p:ph idx="1"/>
          </p:nvPr>
        </p:nvSpPr>
        <p:spPr/>
        <p:txBody>
          <a:bodyPr/>
          <a:lstStyle/>
          <a:p>
            <a:r>
              <a:t> Ubuntu example</a:t>
            </a:r>
          </a:p>
          <a:p>
            <a:r>
              <a:t> Terraform v0.12.20</a:t>
            </a:r>
          </a:p>
          <a:p>
            <a:r>
              <a:t> Your version of Terraform is out of date! The latest version is 0.12.24. You can update by downloading from https://www.terraform.io/downloads.html</a:t>
            </a:r>
          </a:p>
          <a:p>
            <a:r>
              <a:t> OK... Update</a:t>
            </a:r>
            <a:r>
              <a:rPr>
                <a:hlinkClick r:id="rId1"/>
              </a:rPr>
              <a:t> here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version.png"/>
          <p:cNvPicPr>
            <a:picLocks noChangeAspect="true"/>
          </p:cNvPicPr>
          <p:nvPr/>
        </p:nvPicPr>
        <p:blipFill>
          <a:blip r:embed="rId2"/>
          <a:stretch>
            <a:fillRect/>
          </a:stretch>
        </p:blipFill>
        <p:spPr>
          <a:xfrm>
            <a:off x="704088" y="3108960"/>
            <a:ext cx="5702300" cy="4572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Results of Upcoming Lab - Instances</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ing1.png"/>
          <p:cNvPicPr>
            <a:picLocks noChangeAspect="true"/>
          </p:cNvPicPr>
          <p:nvPr/>
        </p:nvPicPr>
        <p:blipFill>
          <a:blip r:embed="rId1"/>
          <a:stretch>
            <a:fillRect/>
          </a:stretch>
        </p:blipFill>
        <p:spPr>
          <a:xfrm>
            <a:off x="704215" y="1244600"/>
            <a:ext cx="8289290" cy="23368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Results of Upcoming Lab - Load Balancer</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ing2.png"/>
          <p:cNvPicPr>
            <a:picLocks noChangeAspect="true"/>
          </p:cNvPicPr>
          <p:nvPr/>
        </p:nvPicPr>
        <p:blipFill>
          <a:blip r:embed="rId1"/>
          <a:stretch>
            <a:fillRect/>
          </a:stretch>
        </p:blipFill>
        <p:spPr>
          <a:xfrm>
            <a:off x="704850" y="1242695"/>
            <a:ext cx="8181340" cy="161036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Results of Upcoming Lab - Target Group</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ing3.png"/>
          <p:cNvPicPr>
            <a:picLocks noChangeAspect="true"/>
          </p:cNvPicPr>
          <p:nvPr/>
        </p:nvPicPr>
        <p:blipFill>
          <a:blip r:embed="rId1"/>
          <a:stretch>
            <a:fillRect/>
          </a:stretch>
        </p:blipFill>
        <p:spPr>
          <a:xfrm>
            <a:off x="704088" y="914400"/>
            <a:ext cx="10744200" cy="26289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Deploy a Cluster with Load Balancer</a:t>
            </a:r>
          </a:p>
        </p:txBody>
      </p:sp>
      <p:sp>
        <p:nvSpPr>
          <p:cNvPr id="3" name="Content Placeholder 2"/>
          <p:cNvSpPr>
            <a:spLocks noGrp="true"/>
          </p:cNvSpPr>
          <p:nvPr>
            <p:ph idx="1"/>
          </p:nvPr>
        </p:nvSpPr>
        <p:spPr/>
        <p:txBody>
          <a:bodyPr/>
          <a:lstStyle/>
          <a:p>
            <a:r>
              <a:t> Please do this lab</a:t>
            </a:r>
          </a:p>
          <a:p>
            <a:r>
              <a:rPr>
                <a:latin typeface="Courier New" panose="02070309020205020404"/>
              </a:rPr>
              <a:t> code/terraform/01-why-terraform/web-server/step3</a:t>
            </a:r>
            <a:endParaRPr>
              <a:latin typeface="Courier New" panose="02070309020205020404"/>
            </a:endParaRPr>
          </a:p>
          <a:p>
            <a:r>
              <a:rPr>
                <a:hlinkClick r:id="rId1"/>
              </a:rPr>
              <a:t> Here</a:t>
            </a:r>
          </a:p>
          <a:p>
            <a:r>
              <a:t> In this lab, we practice setting up a complete Terraform architecture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Now What?</a:t>
            </a:r>
          </a:p>
        </p:txBody>
      </p:sp>
      <p:sp>
        <p:nvSpPr>
          <p:cNvPr id="3" name="Content Placeholder 2"/>
          <p:cNvSpPr>
            <a:spLocks noGrp="true"/>
          </p:cNvSpPr>
          <p:nvPr>
            <p:ph idx="1"/>
          </p:nvPr>
        </p:nvSpPr>
        <p:spPr/>
        <p:txBody>
          <a:bodyPr/>
          <a:lstStyle/>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help.png"/>
          <p:cNvPicPr>
            <a:picLocks noChangeAspect="true"/>
          </p:cNvPicPr>
          <p:nvPr/>
        </p:nvPicPr>
        <p:blipFill>
          <a:blip r:embed="rId1"/>
          <a:stretch>
            <a:fillRect/>
          </a:stretch>
        </p:blipFill>
        <p:spPr>
          <a:xfrm>
            <a:off x="704088" y="914400"/>
            <a:ext cx="6962775" cy="5400675"/>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18532</Words>
  <Application>WPS Presentation</Application>
  <PresentationFormat>Custom</PresentationFormat>
  <Paragraphs>931</Paragraphs>
  <Slides>83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83</vt:i4>
      </vt:variant>
    </vt:vector>
  </HeadingPairs>
  <TitlesOfParts>
    <vt:vector size="101"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Courier New</vt:lpstr>
      <vt:lpstr>微软雅黑</vt:lpstr>
      <vt:lpstr>Arial Unicode MS</vt:lpstr>
      <vt:lpstr>LPc_New</vt:lpstr>
      <vt:lpstr>Terraform Walk-Through</vt:lpstr>
      <vt:lpstr>Getting Started</vt:lpstr>
      <vt:lpstr>Our Plan</vt:lpstr>
      <vt:lpstr>We Will Use AWS</vt:lpstr>
      <vt:lpstr>Setting Up Your AWS Account</vt:lpstr>
      <vt:lpstr>Giving AWS Permissions</vt:lpstr>
      <vt:lpstr>Install Terraform</vt:lpstr>
      <vt:lpstr>Verify </vt:lpstr>
      <vt:lpstr>Now What?</vt:lpstr>
      <vt:lpstr>Connect to AWS - Way 1</vt:lpstr>
      <vt:lpstr>Connect to AWS - Way 2</vt:lpstr>
      <vt:lpstr>Let Us Prepare to Deploy a Server</vt:lpstr>
      <vt:lpstr>Server Resource</vt:lpstr>
      <vt:lpstr>Do Not Try to Remember by Heart</vt:lpstr>
      <vt:lpstr>Result of </vt:lpstr>
      <vt:lpstr>Result of "terraform plan"</vt:lpstr>
      <vt:lpstr>Result of "terraform apply"</vt:lpstr>
      <vt:lpstr>Verify the Deployment Result</vt:lpstr>
      <vt:lpstr>Lab: Terraform Hello World</vt:lpstr>
      <vt:lpstr>Next Step</vt:lpstr>
      <vt:lpstr>Deploy a Single Web Server</vt:lpstr>
      <vt:lpstr>Make a Web Server</vt:lpstr>
      <vt:lpstr>Adding a Script to the Instance</vt:lpstr>
      <vt:lpstr>Wait! One More Thing!</vt:lpstr>
      <vt:lpstr>CIDR Blocks</vt:lpstr>
      <vt:lpstr>Passing the Security Group ID</vt:lpstr>
      <vt:lpstr>Terraform "expressions"</vt:lpstr>
      <vt:lpstr>Altogether</vt:lpstr>
      <vt:lpstr>New Result of "terraform plan"</vt:lpstr>
      <vt:lpstr>New Result of "terraform apply"</vt:lpstr>
      <vt:lpstr>Et Voila!</vt:lpstr>
      <vt:lpstr>Test the Deployment</vt:lpstr>
      <vt:lpstr>Quiz</vt:lpstr>
      <vt:lpstr>Quiz</vt:lpstr>
      <vt:lpstr>Terraform Dependencies</vt:lpstr>
      <vt:lpstr>Terraform Graph Output</vt:lpstr>
      <vt:lpstr>Terraform Graph Visual</vt:lpstr>
      <vt:lpstr>Lab: Server Deployment</vt:lpstr>
      <vt:lpstr>NETWORK SECURITY</vt:lpstr>
      <vt:lpstr>Using Variables</vt:lpstr>
      <vt:lpstr>Deploy a Configurable Web Server</vt:lpstr>
      <vt:lpstr>Terraform Input Variables</vt:lpstr>
      <vt:lpstr>Examples of Terraform Input Variables</vt:lpstr>
      <vt:lpstr>Examples of Terraform Input Variables</vt:lpstr>
      <vt:lpstr>Examples of Terraform Input Variables</vt:lpstr>
      <vt:lpstr>Quiz</vt:lpstr>
      <vt:lpstr>Quiz</vt:lpstr>
      <vt:lpstr>OO Coding with Terraform!</vt:lpstr>
      <vt:lpstr>"server_port" Variable</vt:lpstr>
      <vt:lpstr>Using "server_port" Variable</vt:lpstr>
      <vt:lpstr>How to Use Your Variable</vt:lpstr>
      <vt:lpstr>New Expression - Interpolation</vt:lpstr>
      <vt:lpstr>Setting an "output" variable</vt:lpstr>
      <vt:lpstr>Output Variable For Our Script</vt:lpstr>
      <vt:lpstr>Lab: Configure Server Port</vt:lpstr>
      <vt:lpstr>Adding Scalability</vt:lpstr>
      <vt:lpstr>Motivation for a Cluster</vt:lpstr>
      <vt:lpstr>Auto-Scaling Group (ASG)</vt:lpstr>
      <vt:lpstr>ASG Described in Terraform</vt:lpstr>
      <vt:lpstr>The ASG Itself with "aws_autoscaling_group"</vt:lpstr>
      <vt:lpstr>"Lifecycle" Setting</vt:lpstr>
      <vt:lpstr>One More Parameter: "subnet_ids"</vt:lpstr>
      <vt:lpstr>Data Sources</vt:lpstr>
      <vt:lpstr>Data Source Syntax</vt:lpstr>
      <vt:lpstr>Getting data for "data source"</vt:lpstr>
      <vt:lpstr>Use the Default Subnet id</vt:lpstr>
      <vt:lpstr>Load Balancer</vt:lpstr>
      <vt:lpstr>Using Load Balancer</vt:lpstr>
      <vt:lpstr>Load Balancer Types</vt:lpstr>
      <vt:lpstr>Application Load Balancer (ALB)</vt:lpstr>
      <vt:lpstr>ALB Configuration</vt:lpstr>
      <vt:lpstr>ALB Listener</vt:lpstr>
      <vt:lpstr>Security Group for ALB</vt:lpstr>
      <vt:lpstr>"aws_lb resource" to Use Our Security Group</vt:lpstr>
      <vt:lpstr>Limits for Your ASG</vt:lpstr>
      <vt:lpstr>What the Target Group Do?</vt:lpstr>
      <vt:lpstr>Target Group Knows Its EC2 Instances</vt:lpstr>
      <vt:lpstr>ALB Listener Rule</vt:lpstr>
      <vt:lpstr>New Output - The DNS Name of the ALB</vt:lpstr>
      <vt:lpstr>Results of Upcoming Lab - Instances</vt:lpstr>
      <vt:lpstr>Results of Upcoming Lab - Load Balancer</vt:lpstr>
      <vt:lpstr>Results of Upcoming Lab - Target Group</vt:lpstr>
      <vt:lpstr>Lab: Deploy a Cluster with Load Balancer</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4137</cp:revision>
  <cp:lastPrinted>2021-01-14T20:15:21Z</cp:lastPrinted>
  <dcterms:created xsi:type="dcterms:W3CDTF">2021-01-14T20:15:21Z</dcterms:created>
  <dcterms:modified xsi:type="dcterms:W3CDTF">2021-01-14T20:15:21Z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