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8297850" cx="9372600"/>
  <p:notesSz cx="7315200" cy="9601200"/>
  <p:embeddedFontLst>
    <p:embeddedFont>
      <p:font typeface="Garamon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4">
          <p15:clr>
            <a:srgbClr val="A4A3A4"/>
          </p15:clr>
        </p15:guide>
        <p15:guide id="2" pos="2952">
          <p15:clr>
            <a:srgbClr val="A4A3A4"/>
          </p15:clr>
        </p15:guide>
      </p15:sldGuideLst>
    </p:ext>
    <p:ext uri="{2D200454-40CA-4A62-9FC3-DE9A4176ACB9}">
      <p15:notesGuideLst>
        <p15:guide id="1" orient="horz" pos="3024">
          <p15:clr>
            <a:srgbClr val="A4A3A4"/>
          </p15:clr>
        </p15:guide>
        <p15:guide id="2" pos="2308">
          <p15:clr>
            <a:srgbClr val="A4A3A4"/>
          </p15:clr>
        </p15:guide>
      </p15:notesGuideLst>
    </p:ext>
    <p:ext uri="http://customooxmlschemas.google.com/">
      <go:slidesCustomData xmlns:go="http://customooxmlschemas.google.com/" r:id="rId57" roundtripDataSignature="AMtx7misflNryoXvMYBNxVxB1IqB8Wfs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8B34E1-34A6-4338-BA7A-4CBE25B1BE7C}">
  <a:tblStyle styleId="{B58B34E1-34A6-4338-BA7A-4CBE25B1BE7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EFF"/>
          </a:solidFill>
        </a:fill>
      </a:tcStyle>
    </a:wholeTbl>
    <a:band1H>
      <a:tcTxStyle/>
      <a:tcStyle>
        <a:fill>
          <a:solidFill>
            <a:srgbClr val="CADCFF"/>
          </a:solidFill>
        </a:fill>
      </a:tcStyle>
    </a:band1H>
    <a:band2H>
      <a:tcTxStyle/>
    </a:band2H>
    <a:band1V>
      <a:tcTxStyle/>
      <a:tcStyle>
        <a:fill>
          <a:solidFill>
            <a:srgbClr val="CADC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4" orient="horz"/>
        <p:guide pos="2952"/>
      </p:guideLst>
    </p:cSldViewPr>
  </p:slideViewPr>
  <p:notesViewPr>
    <p:cSldViewPr snapToGrid="0">
      <p:cViewPr varScale="1">
        <p:scale>
          <a:sx n="100" d="100"/>
          <a:sy n="100" d="100"/>
        </p:scale>
        <p:origin x="0" y="0"/>
      </p:cViewPr>
      <p:guideLst>
        <p:guide pos="3024" orient="horz"/>
        <p:guide pos="23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Garamond-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Garamond-italic.fntdata"/><Relationship Id="rId10" Type="http://schemas.openxmlformats.org/officeDocument/2006/relationships/slide" Target="slides/slide4.xml"/><Relationship Id="rId54" Type="http://schemas.openxmlformats.org/officeDocument/2006/relationships/font" Target="fonts/Garamond-bold.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Garamon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1" type="ftr"/>
          </p:nvPr>
        </p:nvSpPr>
        <p:spPr>
          <a:xfrm>
            <a:off x="1365250" y="9388475"/>
            <a:ext cx="4578350" cy="173038"/>
          </a:xfrm>
          <a:prstGeom prst="rect">
            <a:avLst/>
          </a:prstGeom>
          <a:noFill/>
          <a:ln>
            <a:noFill/>
          </a:ln>
        </p:spPr>
        <p:txBody>
          <a:bodyPr anchorCtr="1" anchor="b" bIns="0" lIns="0" spcFirstLastPara="1" rIns="0" wrap="square" tIns="0">
            <a:noAutofit/>
          </a:bodyPr>
          <a:lstStyle>
            <a:lvl1pPr lvl="0" marR="0" rtl="0" algn="ct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9pPr>
          </a:lstStyle>
          <a:p/>
        </p:txBody>
      </p:sp>
      <p:sp>
        <p:nvSpPr>
          <p:cNvPr id="5" name="Google Shape;5;n"/>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
        <p:nvSpPr>
          <p:cNvPr id="6" name="Google Shape;6;n"/>
          <p:cNvSpPr txBox="1"/>
          <p:nvPr/>
        </p:nvSpPr>
        <p:spPr>
          <a:xfrm>
            <a:off x="271463" y="5176838"/>
            <a:ext cx="617537" cy="254000"/>
          </a:xfrm>
          <a:prstGeom prst="rect">
            <a:avLst/>
          </a:prstGeom>
          <a:noFill/>
          <a:ln>
            <a:noFill/>
          </a:ln>
        </p:spPr>
        <p:txBody>
          <a:bodyPr anchorCtr="0" anchor="t" bIns="48175" lIns="96375" spcFirstLastPara="1" rIns="96375" wrap="square" tIns="48175">
            <a:noAutofit/>
          </a:bodyPr>
          <a:lstStyle/>
          <a:p>
            <a:pPr indent="0" lvl="0" marL="0" marR="0" rtl="0" algn="l">
              <a:spcBef>
                <a:spcPts val="0"/>
              </a:spcBef>
              <a:spcAft>
                <a:spcPts val="0"/>
              </a:spcAft>
              <a:buNone/>
            </a:pPr>
            <a:r>
              <a:rPr b="1" i="0" lang="en-US" sz="1200" u="sng" cap="none" strike="noStrike">
                <a:solidFill>
                  <a:schemeClr val="dk1"/>
                </a:solidFill>
                <a:latin typeface="Times New Roman"/>
                <a:ea typeface="Times New Roman"/>
                <a:cs typeface="Times New Roman"/>
                <a:sym typeface="Times New Roman"/>
              </a:rPr>
              <a:t>Notes:</a:t>
            </a:r>
            <a:endParaRPr/>
          </a:p>
        </p:txBody>
      </p:sp>
      <p:sp>
        <p:nvSpPr>
          <p:cNvPr id="7" name="Google Shape;7;n"/>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lvl1pPr indent="-228600" lvl="0" marL="457200" marR="0" rtl="0" algn="l">
              <a:spcBef>
                <a:spcPts val="360"/>
              </a:spcBef>
              <a:spcAft>
                <a:spcPts val="0"/>
              </a:spcAft>
              <a:buClr>
                <a:schemeClr val="dk1"/>
              </a:buClr>
              <a:buSzPts val="780"/>
              <a:buFont typeface="Noto Sans Symbols"/>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36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cxnSp>
        <p:nvCxnSpPr>
          <p:cNvPr id="8" name="Google Shape;8;n"/>
          <p:cNvCxnSpPr/>
          <p:nvPr/>
        </p:nvCxnSpPr>
        <p:spPr>
          <a:xfrm>
            <a:off x="322263" y="9324975"/>
            <a:ext cx="6653212" cy="0"/>
          </a:xfrm>
          <a:prstGeom prst="straightConnector1">
            <a:avLst/>
          </a:prstGeom>
          <a:noFill/>
          <a:ln cap="flat" cmpd="sng" w="12700">
            <a:solidFill>
              <a:srgbClr val="000000"/>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ython_(programming_languag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python-2-vs-python-3.html" TargetMode="External"/><Relationship Id="rId3" Type="http://schemas.openxmlformats.org/officeDocument/2006/relationships/hyperlink" Target="https://www.guru99.com/python-2-vs-python-3.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uru99.com/r-vs-python.html" TargetMode="External"/><Relationship Id="rId3" Type="http://schemas.openxmlformats.org/officeDocument/2006/relationships/hyperlink" Target="https://www.guru99.com/r-vs-python.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ackr.io/blog/python-vs-java" TargetMode="External"/><Relationship Id="rId3" Type="http://schemas.openxmlformats.org/officeDocument/2006/relationships/hyperlink" Target="https://hackr.io/blog/python-vs-jav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educba.com/python-vs-javascript/" TargetMode="External"/><Relationship Id="rId3" Type="http://schemas.openxmlformats.org/officeDocument/2006/relationships/hyperlink" Target="https://www.educba.com/python-vs-javascript/"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ired.com/story/python-language-more-popular-than-ever/" TargetMode="External"/><Relationship Id="rId3" Type="http://schemas.openxmlformats.org/officeDocument/2006/relationships/hyperlink" Target="https://www.wired.com/story/python-language-more-popular-than-ever/"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echrepublic.com/article/python-5-use-cases-for-programmers/" TargetMode="External"/><Relationship Id="rId3" Type="http://schemas.openxmlformats.org/officeDocument/2006/relationships/hyperlink" Target="https://www.techrepublic.com/article/python-5-use-cases-for-programmer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quora.com/Is-Python-compiled-or-interpreted-or-both" TargetMode="External"/><Relationship Id="rId3" Type="http://schemas.openxmlformats.org/officeDocument/2006/relationships/hyperlink" Target="https://www.quora.com/Is-Python-compiled-or-interpreted-or-both"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1686192/how-fast-is-python" TargetMode="External"/><Relationship Id="rId3" Type="http://schemas.openxmlformats.org/officeDocument/2006/relationships/hyperlink" Target="https://stackoverflow.com/questions/1686192/how-fast-is-pyth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iki.python.org/moin/BeginnersGuide/Download" TargetMode="External"/><Relationship Id="rId3" Type="http://schemas.openxmlformats.org/officeDocument/2006/relationships/hyperlink" Target="https://wiki.python.org/moin/BeginnersGuide/Download"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flair.training/blogs/python-anaconda-tutorial/" TargetMode="External"/><Relationship Id="rId3" Type="http://schemas.openxmlformats.org/officeDocument/2006/relationships/hyperlink" Target="https://data-flair.training/blogs/python-anaconda-tutoria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Visual_Studio_Code" TargetMode="External"/><Relationship Id="rId3" Type="http://schemas.openxmlformats.org/officeDocument/2006/relationships/hyperlink" Target="https://en.wikipedia.org/wiki/Visual_Studio_Code"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Vi" TargetMode="External"/><Relationship Id="rId3" Type="http://schemas.openxmlformats.org/officeDocument/2006/relationships/hyperlink" Target="https://en.wikipedia.org/wiki/Vi"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thon.org/"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ython_(programming_language)" TargetMode="External"/><Relationship Id="rId3" Type="http://schemas.openxmlformats.org/officeDocument/2006/relationships/hyperlink" Target="https://en.wikipedia.org/wiki/Python_(programming_languag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 name="Google Shape;39;p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06" name="Google Shape;106;p10: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07" name="Google Shape;107;p10: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u="sng">
                <a:solidFill>
                  <a:schemeClr val="hlink"/>
                </a:solidFill>
                <a:hlinkClick r:id="rId2"/>
              </a:rPr>
              <a:t> Python history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14" name="Google Shape;114;p11: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15" name="Google Shape;115;p11: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*Latest announcement</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January 1st 2020 Python 2 End of Life Announced as January 1st 2020. After spreading the news at conferences, on the Python announcement list, and on countless blog posts and books, the Python Software Foundation has finally taken the step to formally announce Python 2 will reach end of life (EOL) on January 1st, 2020.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3" name="Google Shape;123;p12: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24" name="Google Shape;124;p12: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For further research, go</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1" name="Google Shape;131;p13: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32" name="Google Shape;132;p13: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More on R vs Python</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0" name="Google Shape;140;p14: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41" name="Google Shape;141;p14: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More on Python vs Java</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9" name="Google Shape;149;p15: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50" name="Google Shape;150;p15: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More on Python vs Javascript</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8" name="Google Shape;158;p16: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59" name="Google Shape;159;p16: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Python reaching aspiring to be the second popular language</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67" name="Google Shape;167;p1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6" name="Google Shape;176;p18: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77" name="Google Shape;177;p18: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To study Python uses cases in-depth,</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4" name="Google Shape;184;p19: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85" name="Google Shape;185;p19: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Python converts source code written by the programmer into intermediate language which is again translated into the native language / machine language that is executed. So Python is an Interpreted language. It is processed at runtime by the interpreter. The program need not be compiled before its execution.</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For an extended discussion, see</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46" name="Google Shape;46;p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2" name="Google Shape;192;p20: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193" name="Google Shape;193;p20: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In terms of raw performance, Python is definitely slower than Java, C# and C/C++. However, there are other things that matter for the user/observer such as total memory usage, initial startup time, etc. For most things, Python is fast enough ;)</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See more discussion</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00" name="Google Shape;200;p2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08" name="Google Shape;208;p22: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09" name="Google Shape;209;p22: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There are definitely are many ways to install Python</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If you want a deeper view, go</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18" name="Google Shape;218;p23: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19" name="Google Shape;219;p23: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Benefits of Using Python Anaconda</a:t>
            </a:r>
            <a:endParaRPr/>
          </a:p>
          <a:p>
            <a:pPr indent="0" lvl="1" marL="282575" rtl="0" algn="l">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It is free and open-source.</a:t>
            </a:r>
            <a:endParaRPr/>
          </a:p>
          <a:p>
            <a:pPr indent="0" lvl="1" marL="282575" rtl="0" algn="l">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It has more than 1500 Python/R data science packages.</a:t>
            </a:r>
            <a:endParaRPr/>
          </a:p>
          <a:p>
            <a:pPr indent="0" lvl="1" marL="282575" rtl="0" algn="l">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Anaconda simplifies package management and deployment.</a:t>
            </a:r>
            <a:endParaRPr/>
          </a:p>
          <a:p>
            <a:pPr indent="0" lvl="1" marL="282575" rtl="0" algn="l">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It has tools to easily collect data from sources using machine learning and AI.</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To go deeper, see</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26" name="Google Shape;226;p24: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27" name="Google Shape;227;p24: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In this course, we are usually using Anaconda installed. Yes, you have your choice, and if you want to experiment, then start with Anaconda, and later try your experiments.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34" name="Google Shape;234;p26: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35" name="Google Shape;235;p26: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Please experiment with the command line beyond what is shown in the slides. It's your creativity that counts. Then share with your fellow students and the instructor.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3" name="Google Shape;243;p28: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44" name="Google Shape;244;p28: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Try other commands in the REPL.</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Again, what does REPL stand for?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9: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2" name="Google Shape;252;p29: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53" name="Google Shape;253;p29: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Additional task: change the code in the scripts and run it. How long did it take you?</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0:notes"/>
          <p:cNvSpPr/>
          <p:nvPr>
            <p:ph idx="2" type="sldImg"/>
          </p:nvPr>
        </p:nvSpPr>
        <p:spPr>
          <a:xfrm>
            <a:off x="968375" y="473075"/>
            <a:ext cx="5365800" cy="4751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62" name="Google Shape;262;p30:notes"/>
          <p:cNvSpPr txBox="1"/>
          <p:nvPr>
            <p:ph idx="12" type="sldNum"/>
          </p:nvPr>
        </p:nvSpPr>
        <p:spPr>
          <a:xfrm>
            <a:off x="6400800" y="9388475"/>
            <a:ext cx="554100" cy="1731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63" name="Google Shape;263;p30:notes"/>
          <p:cNvSpPr txBox="1"/>
          <p:nvPr>
            <p:ph idx="1" type="body"/>
          </p:nvPr>
        </p:nvSpPr>
        <p:spPr>
          <a:xfrm>
            <a:off x="322263" y="5462588"/>
            <a:ext cx="6607200" cy="3751200"/>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Experiment with the script in the lab.</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70" name="Google Shape;270;p3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53" name="Google Shape;53;p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2: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277" name="Google Shape;277;p3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4" name="Google Shape;284;p33: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85" name="Google Shape;285;p33: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In this course, we will introduce every development environment (IDE) My personal preference is JetBrains PyCharm. I use multiple languages and I find it convenient to have the same style of the interface for all of them, which I get by using JetBrains products. So yes, I have a professional license. To me, it's worth it. I get everything from one source, and the subscription price goes down in the second and third year.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2" name="Google Shape;292;p34: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293" name="Google Shape;293;p34: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At the very least, try that. It came with your Anaconda anyway.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01" name="Google Shape;301;p35: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02" name="Google Shape;302;p35: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As mentioned above, this is my personal preference.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10" name="Google Shape;310;p36: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11" name="Google Shape;311;p36: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Would make sense if you do Java with Eclipse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7: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19" name="Google Shape;319;p3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26" name="Google Shape;326;p38: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27" name="Google Shape;327;p38: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VS Code is a very popular IDE from Microsoft.</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Visual Studio Code is a source-code editor developed by Microsoft for Windows, Linux and macOS.[6] It includes support for debugging, embedded Git control and GitHub, syntax highlighting, intelligent code completion, snippets, and code refactoring. It is highly customizable, allowing users to change the theme, keyboard shortcuts, preferences, and install extensions that add additional functionality. The source code is free and open-source, released under the permissive MIT License.[7] The compiled binaries are freeware for any use.[8]</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In the Stack Overflow 2019 Developer Survey, Visual Studio Code was ranked the most popular developer environment tool, with 50.7% of 87,317 respondents claiming to use it.[9]</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See more about it</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9: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5" name="Google Shape;335;p39: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36" name="Google Shape;336;p39: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It is worth it to learn the 'vi' editor. It is not going anywhere after almost 50 year, being written by Bill Joy. See more about it</a:t>
            </a:r>
            <a:r>
              <a:rPr lang="en-US" u="sng">
                <a:solidFill>
                  <a:schemeClr val="hlink"/>
                </a:solidFill>
                <a:hlinkClick r:id="rId2"/>
              </a:rPr>
              <a:t> here</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2: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43" name="Google Shape;343;p4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50" name="Google Shape;350;p43: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51" name="Google Shape;351;p43: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Jupyter notebook is one of the simplest and most popular IDE's. But that is exactly its problem: Jupyter notebooks are the first thing student learn, and it is the least suited to production deployment.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0" name="Google Shape;60;p4: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61" name="Google Shape;61;p4: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u="sng">
                <a:solidFill>
                  <a:schemeClr val="hlink"/>
                </a:solidFill>
                <a:hlinkClick r:id="rId2"/>
              </a:rPr>
              <a:t> Python Website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4: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58" name="Google Shape;358;p4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5: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66" name="Google Shape;366;p4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74" name="Google Shape;374;p46: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375" name="Google Shape;375;p46: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Jupyter notebooks come with a lot of help. You can become quite proficient in their use by reading the help files.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83" name="Google Shape;383;p4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8: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1" name="Google Shape;391;p4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8" name="Google Shape;398;p49: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0: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05" name="Google Shape;405;p50: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406" name="Google Shape;406;p50: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In the future, you will spend a lot of time in the notebooks, so don't worry if you do not get it all right away.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5: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68" name="Google Shape;68;p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75" name="Google Shape;75;p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82" name="Google Shape;82;p7: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83" name="Google Shape;83;p7: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Source: https://www.python.org/dev/peps/pep-0020/</a:t>
            </a:r>
            <a:endParaRPr/>
          </a:p>
          <a:p>
            <a:pPr indent="0" lvl="0" marL="0" rtl="0" algn="l">
              <a:spcBef>
                <a:spcPts val="36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Long time Pythoneer Tim Peters succinctly channels the BDFL's guiding principles for Python's design into 20 aphorisms, only 19 of which have been written down.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0" name="Google Shape;90;p8: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91" name="Google Shape;91;p8: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Source: https://www.python.org/dev/peps/pep-0020/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98" name="Google Shape;98;p9:notes"/>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r>
              <a:t/>
            </a:r>
            <a:endParaRPr/>
          </a:p>
        </p:txBody>
      </p:sp>
      <p:sp>
        <p:nvSpPr>
          <p:cNvPr id="99" name="Google Shape;99;p9:notes"/>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p>
            <a:pPr indent="0" lvl="0" marL="0" rtl="0" algn="l">
              <a:spcBef>
                <a:spcPts val="0"/>
              </a:spcBef>
              <a:spcAft>
                <a:spcPts val="0"/>
              </a:spcAft>
              <a:buClr>
                <a:schemeClr val="dk1"/>
              </a:buClr>
              <a:buSzPts val="780"/>
              <a:buNone/>
            </a:pPr>
            <a:r>
              <a:rPr lang="en-US" sz="1200">
                <a:solidFill>
                  <a:schemeClr val="dk1"/>
                </a:solidFill>
                <a:latin typeface="Times New Roman"/>
                <a:ea typeface="Times New Roman"/>
                <a:cs typeface="Times New Roman"/>
                <a:sym typeface="Times New Roman"/>
              </a:rPr>
              <a:t> The language was called Python because of Guido's fascination with the Monty Python TV show. Python's association with snakes gave rise to snake-like names, such as Anaconda. Study source on</a:t>
            </a:r>
            <a:r>
              <a:rPr lang="en-US" u="sng">
                <a:solidFill>
                  <a:schemeClr val="hlink"/>
                </a:solidFill>
                <a:hlinkClick r:id="rId2"/>
              </a:rPr>
              <a:t> Python</a:t>
            </a:r>
            <a:endParaRPr/>
          </a:p>
          <a:p>
            <a:pPr indent="0" lvl="0" marL="0" rtl="0" algn="l">
              <a:spcBef>
                <a:spcPts val="360"/>
              </a:spcBef>
              <a:spcAft>
                <a:spcPts val="0"/>
              </a:spcAft>
              <a:buClr>
                <a:schemeClr val="dk1"/>
              </a:buClr>
              <a:buSzPts val="780"/>
              <a:buNone/>
            </a:pPr>
            <a:r>
              <a:t/>
            </a:r>
            <a:endParaRPr u="sng">
              <a:solidFill>
                <a:schemeClr val="hlink"/>
              </a:solidFill>
              <a:hlinkClick r:id="rId3"/>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pic>
        <p:nvPicPr>
          <p:cNvPr id="16" name="Google Shape;16;p52"/>
          <p:cNvPicPr preferRelativeResize="0"/>
          <p:nvPr/>
        </p:nvPicPr>
        <p:blipFill rotWithShape="1">
          <a:blip r:embed="rId2">
            <a:alphaModFix/>
          </a:blip>
          <a:srcRect b="0" l="0" r="0" t="19473"/>
          <a:stretch/>
        </p:blipFill>
        <p:spPr>
          <a:xfrm>
            <a:off x="1" y="-1801"/>
            <a:ext cx="2498725" cy="8308927"/>
          </a:xfrm>
          <a:prstGeom prst="rect">
            <a:avLst/>
          </a:prstGeom>
          <a:noFill/>
          <a:ln>
            <a:noFill/>
          </a:ln>
        </p:spPr>
      </p:pic>
      <p:sp>
        <p:nvSpPr>
          <p:cNvPr id="17" name="Google Shape;17;p52"/>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lvl1pPr lvl="0" algn="r">
              <a:spcBef>
                <a:spcPts val="400"/>
              </a:spcBef>
              <a:spcAft>
                <a:spcPts val="0"/>
              </a:spcAft>
              <a:buSzPts val="1300"/>
              <a:buFont typeface="Arial"/>
              <a:buNone/>
              <a:defRPr sz="2000"/>
            </a:lvl1pPr>
            <a:lvl2pPr lvl="1" algn="l">
              <a:spcBef>
                <a:spcPts val="360"/>
              </a:spcBef>
              <a:spcAft>
                <a:spcPts val="0"/>
              </a:spcAft>
              <a:buSzPts val="1800"/>
              <a:buChar char="–"/>
              <a:defRPr/>
            </a:lvl2pPr>
            <a:lvl3pPr lvl="2" algn="l">
              <a:spcBef>
                <a:spcPts val="360"/>
              </a:spcBef>
              <a:spcAft>
                <a:spcPts val="0"/>
              </a:spcAft>
              <a:buClr>
                <a:srgbClr val="000000"/>
              </a:buClr>
              <a:buSzPts val="1800"/>
              <a:buChar char="•"/>
              <a:defRPr/>
            </a:lvl3pPr>
            <a:lvl4pPr lvl="3" algn="l">
              <a:spcBef>
                <a:spcPts val="0"/>
              </a:spcBef>
              <a:spcAft>
                <a:spcPts val="0"/>
              </a:spcAft>
              <a:buSzPts val="1170"/>
              <a:buChar char="‒"/>
              <a:defRPr/>
            </a:lvl4pPr>
            <a:lvl5pPr lvl="4" algn="l">
              <a:spcBef>
                <a:spcPts val="360"/>
              </a:spcBef>
              <a:spcAft>
                <a:spcPts val="0"/>
              </a:spcAft>
              <a:buSzPts val="1400"/>
              <a:buNone/>
              <a:defRPr/>
            </a:lvl5pPr>
            <a:lvl6pPr lvl="5" algn="l">
              <a:spcBef>
                <a:spcPts val="360"/>
              </a:spcBef>
              <a:spcAft>
                <a:spcPts val="0"/>
              </a:spcAft>
              <a:buSzPts val="1400"/>
              <a:buNone/>
              <a:defRPr/>
            </a:lvl6pPr>
            <a:lvl7pPr lvl="6" algn="l">
              <a:spcBef>
                <a:spcPts val="360"/>
              </a:spcBef>
              <a:spcAft>
                <a:spcPts val="0"/>
              </a:spcAft>
              <a:buSzPts val="1400"/>
              <a:buNone/>
              <a:defRPr/>
            </a:lvl7pPr>
            <a:lvl8pPr lvl="7" algn="l">
              <a:spcBef>
                <a:spcPts val="360"/>
              </a:spcBef>
              <a:spcAft>
                <a:spcPts val="0"/>
              </a:spcAft>
              <a:buSzPts val="1400"/>
              <a:buNone/>
              <a:defRPr/>
            </a:lvl8pPr>
            <a:lvl9pPr lvl="8" algn="l">
              <a:spcBef>
                <a:spcPts val="360"/>
              </a:spcBef>
              <a:spcAft>
                <a:spcPts val="0"/>
              </a:spcAft>
              <a:buSzPts val="1400"/>
              <a:buNone/>
              <a:defRPr/>
            </a:lvl9pPr>
          </a:lstStyle>
          <a:p/>
        </p:txBody>
      </p:sp>
      <p:sp>
        <p:nvSpPr>
          <p:cNvPr id="18" name="Google Shape;18;p52"/>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5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2" name="Google Shape;22;p53"/>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3"/>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4" name="Shape 24"/>
        <p:cNvGrpSpPr/>
        <p:nvPr/>
      </p:nvGrpSpPr>
      <p:grpSpPr>
        <a:xfrm>
          <a:off x="0" y="0"/>
          <a:ext cx="0" cy="0"/>
          <a:chOff x="0" y="0"/>
          <a:chExt cx="0" cy="0"/>
        </a:xfrm>
      </p:grpSpPr>
      <p:sp>
        <p:nvSpPr>
          <p:cNvPr id="25" name="Google Shape;25;p5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4"/>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7" name="Google Shape;27;p54"/>
          <p:cNvSpPr txBox="1"/>
          <p:nvPr>
            <p:ph idx="2" type="body"/>
          </p:nvPr>
        </p:nvSpPr>
        <p:spPr>
          <a:xfrm>
            <a:off x="4762500" y="994975"/>
            <a:ext cx="4375150" cy="332106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8" name="Google Shape;28;p54"/>
          <p:cNvSpPr txBox="1"/>
          <p:nvPr>
            <p:ph idx="3" type="body"/>
          </p:nvPr>
        </p:nvSpPr>
        <p:spPr>
          <a:xfrm>
            <a:off x="4762500" y="4500439"/>
            <a:ext cx="4375150" cy="332298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9" name="Google Shape;29;p54"/>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54"/>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5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5"/>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4" name="Google Shape;34;p55"/>
          <p:cNvSpPr txBox="1"/>
          <p:nvPr>
            <p:ph idx="2" type="body"/>
          </p:nvPr>
        </p:nvSpPr>
        <p:spPr>
          <a:xfrm>
            <a:off x="476250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5" name="Google Shape;35;p55"/>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5"/>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27660" lvl="0" marL="457200" marR="0" rtl="0" algn="l">
              <a:spcBef>
                <a:spcPts val="480"/>
              </a:spcBef>
              <a:spcAft>
                <a:spcPts val="0"/>
              </a:spcAft>
              <a:buClr>
                <a:schemeClr val="lt2"/>
              </a:buClr>
              <a:buSzPts val="1560"/>
              <a:buFont typeface="Noto Sans Symbols"/>
              <a:buChar char="◆"/>
              <a:defRPr b="0" i="0" sz="2400" u="none" cap="none" strike="noStrike">
                <a:solidFill>
                  <a:srgbClr val="000000"/>
                </a:solidFill>
                <a:latin typeface="Arial"/>
                <a:ea typeface="Arial"/>
                <a:cs typeface="Arial"/>
                <a:sym typeface="Arial"/>
              </a:defRPr>
            </a:lvl1pPr>
            <a:lvl2pPr indent="-368300" lvl="1" marL="914400" marR="0" rtl="0" algn="l">
              <a:spcBef>
                <a:spcPts val="440"/>
              </a:spcBef>
              <a:spcAft>
                <a:spcPts val="0"/>
              </a:spcAft>
              <a:buClr>
                <a:srgbClr val="000000"/>
              </a:buClr>
              <a:buSzPts val="2200"/>
              <a:buFont typeface="Arial"/>
              <a:buChar char="–"/>
              <a:defRPr b="0" i="0" sz="22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02894" lvl="3" marL="1828800" marR="0" rtl="0" algn="l">
              <a:spcBef>
                <a:spcPts val="0"/>
              </a:spcBef>
              <a:spcAft>
                <a:spcPts val="0"/>
              </a:spcAft>
              <a:buClr>
                <a:srgbClr val="5F5F5F"/>
              </a:buClr>
              <a:buSzPts val="1170"/>
              <a:buFont typeface="Arial"/>
              <a:buChar char="‒"/>
              <a:defRPr b="0" i="0" sz="1800" u="none" cap="none" strike="noStrike">
                <a:solidFill>
                  <a:srgbClr val="000000"/>
                </a:solidFill>
                <a:latin typeface="Arial"/>
                <a:ea typeface="Arial"/>
                <a:cs typeface="Arial"/>
                <a:sym typeface="Arial"/>
              </a:defRPr>
            </a:lvl4pPr>
            <a:lvl5pPr indent="-228600" lvl="4" marL="22860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9pPr>
          </a:lstStyle>
          <a:p/>
        </p:txBody>
      </p:sp>
      <p:sp>
        <p:nvSpPr>
          <p:cNvPr id="11" name="Google Shape;11;p51"/>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1"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1"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1"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1"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1"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1"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1"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1"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51"/>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9pPr>
          </a:lstStyle>
          <a:p/>
        </p:txBody>
      </p:sp>
      <p:pic>
        <p:nvPicPr>
          <p:cNvPr id="13" name="Google Shape;13;p51"/>
          <p:cNvPicPr preferRelativeResize="0"/>
          <p:nvPr/>
        </p:nvPicPr>
        <p:blipFill rotWithShape="1">
          <a:blip r:embed="rId1">
            <a:alphaModFix/>
          </a:blip>
          <a:srcRect b="0" l="0" r="0" t="0"/>
          <a:stretch/>
        </p:blipFill>
        <p:spPr>
          <a:xfrm>
            <a:off x="0" y="1"/>
            <a:ext cx="704850" cy="835549"/>
          </a:xfrm>
          <a:prstGeom prst="rect">
            <a:avLst/>
          </a:prstGeom>
          <a:noFill/>
          <a:ln>
            <a:noFill/>
          </a:ln>
        </p:spPr>
      </p:pic>
      <p:sp>
        <p:nvSpPr>
          <p:cNvPr id="14" name="Google Shape;14;p5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2080"/>
              <a:buNone/>
            </a:pPr>
            <a:r>
              <a:rPr lang="en-US" sz="3200"/>
              <a:t>Introduction</a:t>
            </a:r>
            <a:endParaRPr/>
          </a:p>
          <a:p>
            <a:pPr indent="0" lvl="0" marL="0" rtl="0" algn="r">
              <a:spcBef>
                <a:spcPts val="400"/>
              </a:spcBef>
              <a:spcAft>
                <a:spcPts val="0"/>
              </a:spcAft>
              <a:buSzPts val="1300"/>
              <a:buFont typeface="Arial"/>
              <a:buNone/>
            </a:pPr>
            <a:r>
              <a:rPr lang="en-US" sz="2000"/>
              <a:t>IDEs</a:t>
            </a:r>
            <a:endParaRPr/>
          </a:p>
          <a:p>
            <a:pPr indent="0" lvl="0" marL="0" rtl="0" algn="r">
              <a:spcBef>
                <a:spcPts val="400"/>
              </a:spcBef>
              <a:spcAft>
                <a:spcPts val="0"/>
              </a:spcAft>
              <a:buSzPts val="1300"/>
              <a:buFont typeface="Arial"/>
              <a:buNone/>
            </a:pPr>
            <a:r>
              <a:rPr lang="en-US" sz="2000"/>
              <a:t>Jupyter Notebook</a:t>
            </a:r>
            <a:endParaRPr/>
          </a:p>
        </p:txBody>
      </p:sp>
      <p:sp>
        <p:nvSpPr>
          <p:cNvPr id="42" name="Google Shape;42;p1"/>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Python Intro</a:t>
            </a:r>
            <a:endParaRPr b="1" i="0" sz="4200">
              <a:latin typeface="Times New Roman"/>
              <a:ea typeface="Times New Roman"/>
              <a:cs typeface="Times New Roman"/>
              <a:sym typeface="Times New Roman"/>
            </a:endParaRPr>
          </a:p>
        </p:txBody>
      </p:sp>
      <p:sp>
        <p:nvSpPr>
          <p:cNvPr id="43" name="Google Shape;43;p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Versions</a:t>
            </a:r>
            <a:endParaRPr/>
          </a:p>
        </p:txBody>
      </p:sp>
      <p:sp>
        <p:nvSpPr>
          <p:cNvPr id="110" name="Google Shape;110;p10"/>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v1.x: Not used, (1994-2000)</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v.2.x: Still Used! (2000-2007+)</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Still some older libraries are Python 2.x only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Lots of older legacy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Most new features back-ported into Python 2.x</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x.3.x: Current Version(2007-Present)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Most new features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Most libraries support python 3 now</a:t>
            </a:r>
            <a:endParaRPr/>
          </a:p>
        </p:txBody>
      </p:sp>
      <p:sp>
        <p:nvSpPr>
          <p:cNvPr id="111" name="Google Shape;111;p10"/>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2 vs Python 3 Incompatibilities</a:t>
            </a:r>
            <a:endParaRPr/>
          </a:p>
        </p:txBody>
      </p:sp>
      <p:sp>
        <p:nvSpPr>
          <p:cNvPr id="118" name="Google Shape;118;p1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119" name="Google Shape;119;p1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graphicFrame>
        <p:nvGraphicFramePr>
          <p:cNvPr id="120" name="Google Shape;120;p11"/>
          <p:cNvGraphicFramePr/>
          <p:nvPr/>
        </p:nvGraphicFramePr>
        <p:xfrm>
          <a:off x="228600" y="1133856"/>
          <a:ext cx="3000000" cy="3000000"/>
        </p:xfrm>
        <a:graphic>
          <a:graphicData uri="http://schemas.openxmlformats.org/drawingml/2006/table">
            <a:tbl>
              <a:tblPr bandRow="1" firstRow="1">
                <a:noFill/>
                <a:tableStyleId>{B58B34E1-34A6-4338-BA7A-4CBE25B1BE7C}</a:tableStyleId>
              </a:tblPr>
              <a:tblGrid>
                <a:gridCol w="2971800"/>
                <a:gridCol w="2971800"/>
                <a:gridCol w="2971800"/>
              </a:tblGrid>
              <a:tr h="574925">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Python 2</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Python 3</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print semantics      (important)</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Statement print x # no parenthesis</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Built-in function: print(x) note parenthesis</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input vs raw_input() (important)</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input() evaluates input as code. `raw_input` returns data as `str`</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input() returns data as `str`; There is no `raw_input`.</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reduce</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Statement</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Built-in function in functools namespace</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Annotations</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Specified annotation only</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User-defined annotations</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Unicode</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separate `str` (ascii) vs  `unicode` types</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All strings are internally stored as Unicode</a:t>
                      </a:r>
                      <a:endParaRPr/>
                    </a:p>
                  </a:txBody>
                  <a:tcPr marT="45725" marB="45725" marR="91450" marL="91450"/>
                </a:tc>
              </a:tr>
              <a:tr h="57492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Integer Division,    (important)</a:t>
                      </a:r>
                      <a:endParaRPr/>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5 / 2` is `2</a:t>
                      </a:r>
                      <a:endParaRPr/>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5 / 2` is `2.5`  int to float auto-conversio</a:t>
                      </a:r>
                      <a:endParaRPr/>
                    </a:p>
                  </a:txBody>
                  <a:tcPr marT="45725" marB="45725" marR="91450" marL="91450"/>
                </a:tc>
              </a:tr>
              <a:tr h="574925">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800">
                          <a:latin typeface="Courier New"/>
                          <a:ea typeface="Courier New"/>
                          <a:cs typeface="Courier New"/>
                          <a:sym typeface="Courier New"/>
                        </a:rPr>
                        <a:t>5 // 2` is `2`   note the // for integer divisio</a:t>
                      </a:r>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Should you use Python 2 or Python 3?</a:t>
            </a:r>
            <a:endParaRPr/>
          </a:p>
        </p:txBody>
      </p:sp>
      <p:sp>
        <p:nvSpPr>
          <p:cNvPr id="127" name="Google Shape;127;p1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You should use python 2</a:t>
            </a:r>
            <a:r>
              <a:rPr b="1" lang="en-US"/>
              <a:t> only</a:t>
            </a:r>
            <a:r>
              <a:rPr lang="en-US" sz="2400">
                <a:solidFill>
                  <a:srgbClr val="000000"/>
                </a:solidFill>
                <a:latin typeface="Arial"/>
                <a:ea typeface="Arial"/>
                <a:cs typeface="Arial"/>
                <a:sym typeface="Arial"/>
              </a:rPr>
              <a:t> if you have the following: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You inherit a large codebase of legacy python 2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You need a python package that only supports python 2</a:t>
            </a:r>
            <a:endParaRPr/>
          </a:p>
          <a:p>
            <a:pPr indent="-222250" lvl="2" marL="969963" rtl="0" algn="l">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 (These are becoming increasingly rare)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The community will continue to support Python 2 indefinitely</a:t>
            </a:r>
            <a:endParaRPr/>
          </a:p>
          <a:p>
            <a:pPr indent="-222250" lvl="2" marL="969963" rtl="0" algn="l">
              <a:spcBef>
                <a:spcPts val="400"/>
              </a:spcBef>
              <a:spcAft>
                <a:spcPts val="0"/>
              </a:spcAft>
              <a:buClr>
                <a:srgbClr val="000000"/>
              </a:buClr>
              <a:buSzPts val="2000"/>
              <a:buFont typeface="Arial"/>
              <a:buChar char="•"/>
            </a:pPr>
            <a:r>
              <a:rPr lang="en-US" sz="2000">
                <a:solidFill>
                  <a:srgbClr val="000000"/>
                </a:solidFill>
                <a:latin typeface="Arial"/>
                <a:ea typeface="Arial"/>
                <a:cs typeface="Arial"/>
                <a:sym typeface="Arial"/>
              </a:rPr>
              <a:t> But new features will always show up in Python 3 first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3 is the future (and present) of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New development done here</a:t>
            </a:r>
            <a:endParaRPr/>
          </a:p>
        </p:txBody>
      </p:sp>
      <p:sp>
        <p:nvSpPr>
          <p:cNvPr id="128" name="Google Shape;128;p1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Versus R</a:t>
            </a:r>
            <a:endParaRPr/>
          </a:p>
        </p:txBody>
      </p:sp>
      <p:sp>
        <p:nvSpPr>
          <p:cNvPr id="135" name="Google Shape;135;p1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136" name="Google Shape;136;p1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graphicFrame>
        <p:nvGraphicFramePr>
          <p:cNvPr id="137" name="Google Shape;137;p13"/>
          <p:cNvGraphicFramePr/>
          <p:nvPr/>
        </p:nvGraphicFramePr>
        <p:xfrm>
          <a:off x="228600" y="1133856"/>
          <a:ext cx="3000000" cy="3000000"/>
        </p:xfrm>
        <a:graphic>
          <a:graphicData uri="http://schemas.openxmlformats.org/drawingml/2006/table">
            <a:tbl>
              <a:tblPr bandRow="1" firstRow="1">
                <a:noFill/>
                <a:tableStyleId>{B58B34E1-34A6-4338-BA7A-4CBE25B1BE7C}</a:tableStyleId>
              </a:tblPr>
              <a:tblGrid>
                <a:gridCol w="4462275"/>
                <a:gridCol w="4462275"/>
              </a:tblGrid>
              <a:tr h="512075">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Python</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R</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General Purpose Language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Specialized for Statistics and Analytics</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Object-Oriented Approach</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Mixed Paradigm: Procedural/Functional</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Large Package Repository: PyPI</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Huge Package Repository; CRAN</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Dynamic Language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Dynamic Language</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Uses various editors, IDEs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Rstudio is highly integrated IDE for R</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Favored by Computer Scientists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Favored By Statisticians</a:t>
                      </a:r>
                      <a:endParaRPr/>
                    </a:p>
                  </a:txBody>
                  <a:tcPr marT="45725" marB="45725" marR="91450" marL="91450"/>
                </a:tc>
              </a:tr>
              <a:tr h="512075">
                <a:tc>
                  <a:txBody>
                    <a:bodyPr/>
                    <a:lstStyle/>
                    <a:p>
                      <a:pPr indent="0" lvl="0" marL="0" marR="0" rtl="0" algn="l">
                        <a:spcBef>
                          <a:spcPts val="0"/>
                        </a:spcBef>
                        <a:spcAft>
                          <a:spcPts val="0"/>
                        </a:spcAft>
                        <a:buNone/>
                      </a:pPr>
                      <a:r>
                        <a:rPr lang="en-US" sz="1800">
                          <a:latin typeface="Arial"/>
                          <a:ea typeface="Arial"/>
                          <a:cs typeface="Arial"/>
                          <a:sym typeface="Arial"/>
                        </a:rPr>
                        <a:t>Summary:  General Purpose Language now used widely in analytics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Summary:  Specialized Language for Statistical Programming now used widely in analytics</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Versus Java</a:t>
            </a:r>
            <a:endParaRPr/>
          </a:p>
        </p:txBody>
      </p:sp>
      <p:sp>
        <p:nvSpPr>
          <p:cNvPr id="144" name="Google Shape;144;p1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145" name="Google Shape;145;p1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graphicFrame>
        <p:nvGraphicFramePr>
          <p:cNvPr id="146" name="Google Shape;146;p14"/>
          <p:cNvGraphicFramePr/>
          <p:nvPr/>
        </p:nvGraphicFramePr>
        <p:xfrm>
          <a:off x="228600" y="1133856"/>
          <a:ext cx="3000000" cy="3000000"/>
        </p:xfrm>
        <a:graphic>
          <a:graphicData uri="http://schemas.openxmlformats.org/drawingml/2006/table">
            <a:tbl>
              <a:tblPr bandRow="1" firstRow="1">
                <a:noFill/>
                <a:tableStyleId>{B58B34E1-34A6-4338-BA7A-4CBE25B1BE7C}</a:tableStyleId>
              </a:tblPr>
              <a:tblGrid>
                <a:gridCol w="4462275"/>
                <a:gridCol w="4462275"/>
              </a:tblGrid>
              <a:tr h="457200">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Python</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Java</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Dynamically Typed Language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Statically Typed Language</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Interactive REPL Shell</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No REPL</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Can't build dependencies into object</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Can build dependencies into a FAT JAR.</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Good for interactive analytics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Good for "productionizing" analytics.</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Relatively slow</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Faster (but not as fast as native code).</a:t>
                      </a:r>
                      <a:endParaRPr/>
                    </a:p>
                  </a:txBody>
                  <a:tcPr marT="45725" marB="45725" marR="91450" marL="91450"/>
                </a:tc>
              </a:tr>
              <a:tr h="457200">
                <a:tc>
                  <a:txBody>
                    <a:bodyPr/>
                    <a:lstStyle/>
                    <a:p>
                      <a:pPr indent="0" lvl="0" marL="0" marR="0" rtl="0" algn="l">
                        <a:spcBef>
                          <a:spcPts val="0"/>
                        </a:spcBef>
                        <a:spcAft>
                          <a:spcPts val="0"/>
                        </a:spcAft>
                        <a:buNone/>
                      </a:pPr>
                      <a:r>
                        <a:rPr lang="en-US" sz="1800">
                          <a:latin typeface="Arial"/>
                          <a:ea typeface="Arial"/>
                          <a:cs typeface="Arial"/>
                          <a:sym typeface="Arial"/>
                        </a:rPr>
                        <a:t>Interpreted (from bytecode)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Usually JIT compiled.</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vs Javascript/Node</a:t>
            </a:r>
            <a:endParaRPr/>
          </a:p>
        </p:txBody>
      </p:sp>
      <p:sp>
        <p:nvSpPr>
          <p:cNvPr id="153" name="Google Shape;153;p1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154" name="Google Shape;154;p1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graphicFrame>
        <p:nvGraphicFramePr>
          <p:cNvPr id="155" name="Google Shape;155;p15"/>
          <p:cNvGraphicFramePr/>
          <p:nvPr/>
        </p:nvGraphicFramePr>
        <p:xfrm>
          <a:off x="228600" y="987552"/>
          <a:ext cx="3000000" cy="3000000"/>
        </p:xfrm>
        <a:graphic>
          <a:graphicData uri="http://schemas.openxmlformats.org/drawingml/2006/table">
            <a:tbl>
              <a:tblPr bandRow="1" firstRow="1">
                <a:noFill/>
                <a:tableStyleId>{B58B34E1-34A6-4338-BA7A-4CBE25B1BE7C}</a:tableStyleId>
              </a:tblPr>
              <a:tblGrid>
                <a:gridCol w="2971800"/>
                <a:gridCol w="2971800"/>
                <a:gridCol w="2971800"/>
              </a:tblGrid>
              <a:tr h="587050">
                <a:tc>
                  <a:txBody>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Python</a:t>
                      </a:r>
                      <a:endParaRPr/>
                    </a:p>
                  </a:txBody>
                  <a:tcPr marT="45725" marB="45725" marR="91450" marL="91450"/>
                </a:tc>
                <a:tc>
                  <a:txBody>
                    <a:bodyPr/>
                    <a:lstStyle/>
                    <a:p>
                      <a:pPr indent="0" lvl="0" marL="0" marR="0" rtl="0" algn="l">
                        <a:spcBef>
                          <a:spcPts val="0"/>
                        </a:spcBef>
                        <a:spcAft>
                          <a:spcPts val="0"/>
                        </a:spcAft>
                        <a:buNone/>
                      </a:pPr>
                      <a:r>
                        <a:rPr lang="en-US" sz="1800">
                          <a:solidFill>
                            <a:schemeClr val="lt1"/>
                          </a:solidFill>
                          <a:latin typeface="Arial"/>
                          <a:ea typeface="Arial"/>
                          <a:cs typeface="Arial"/>
                          <a:sym typeface="Arial"/>
                        </a:rPr>
                        <a:t>Javascript</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Typing</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Dynamic</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Dynamic</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Code Execution</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Interpreted from Bytecode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V8: Interpreted from  Bytecode</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Runs client-side code in  browser</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No</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Yes</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Runs server side code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Yes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Yes (using node.js)</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Standard Library</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Extensive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Minimalistic</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Package Management</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via pip</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via npm</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Code Legibility</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Generally good</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Can be very unreadable</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Native Code</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Usually use native code in packages</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Not common.</a:t>
                      </a:r>
                      <a:endParaRPr/>
                    </a:p>
                  </a:txBody>
                  <a:tcPr marT="45725" marB="45725" marR="91450" marL="91450"/>
                </a:tc>
              </a:tr>
              <a:tr h="587050">
                <a:tc>
                  <a:txBody>
                    <a:bodyPr/>
                    <a:lstStyle/>
                    <a:p>
                      <a:pPr indent="0" lvl="0" marL="0" marR="0" rtl="0" algn="l">
                        <a:spcBef>
                          <a:spcPts val="0"/>
                        </a:spcBef>
                        <a:spcAft>
                          <a:spcPts val="0"/>
                        </a:spcAft>
                        <a:buNone/>
                      </a:pPr>
                      <a:r>
                        <a:rPr lang="en-US" sz="1800">
                          <a:latin typeface="Arial"/>
                          <a:ea typeface="Arial"/>
                          <a:cs typeface="Arial"/>
                          <a:sym typeface="Arial"/>
                        </a:rPr>
                        <a:t>Summary</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Good for science, data science, AI/machine learning, data munging</a:t>
                      </a:r>
                      <a:endParaRPr/>
                    </a:p>
                  </a:txBody>
                  <a:tcPr marT="45725" marB="45725" marR="91450" marL="91450"/>
                </a:tc>
                <a:tc>
                  <a:txBody>
                    <a:bodyPr/>
                    <a:lstStyle/>
                    <a:p>
                      <a:pPr indent="0" lvl="0" marL="0" marR="0" rtl="0" algn="l">
                        <a:spcBef>
                          <a:spcPts val="0"/>
                        </a:spcBef>
                        <a:spcAft>
                          <a:spcPts val="0"/>
                        </a:spcAft>
                        <a:buNone/>
                      </a:pPr>
                      <a:r>
                        <a:rPr lang="en-US" sz="1800">
                          <a:latin typeface="Arial"/>
                          <a:ea typeface="Arial"/>
                          <a:cs typeface="Arial"/>
                          <a:sym typeface="Arial"/>
                        </a:rPr>
                        <a:t>Good for web services and back-end for web development</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Popularity</a:t>
            </a:r>
            <a:endParaRPr/>
          </a:p>
        </p:txBody>
      </p:sp>
      <p:sp>
        <p:nvSpPr>
          <p:cNvPr id="162" name="Google Shape;162;p1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Most popular language in 2018 on Stack Overflow</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163" name="Google Shape;163;p1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Future-Traffic-on-Major-Programming-Languages-Stackoverflow.png" id="164" name="Google Shape;164;p16"/>
          <p:cNvPicPr preferRelativeResize="0"/>
          <p:nvPr/>
        </p:nvPicPr>
        <p:blipFill rotWithShape="1">
          <a:blip r:embed="rId3">
            <a:alphaModFix/>
          </a:blip>
          <a:srcRect b="0" l="0" r="0" t="0"/>
          <a:stretch/>
        </p:blipFill>
        <p:spPr>
          <a:xfrm>
            <a:off x="1746504" y="1947672"/>
            <a:ext cx="5888736" cy="492861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A simple "Hello, world!" comparison</a:t>
            </a:r>
            <a:endParaRPr/>
          </a:p>
        </p:txBody>
      </p:sp>
      <p:sp>
        <p:nvSpPr>
          <p:cNvPr id="170" name="Google Shape;170;p1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p:txBody>
      </p:sp>
      <p:sp>
        <p:nvSpPr>
          <p:cNvPr id="171" name="Google Shape;171;p1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Pythonv2.x.png" id="172" name="Google Shape;172;p17"/>
          <p:cNvPicPr preferRelativeResize="0"/>
          <p:nvPr/>
        </p:nvPicPr>
        <p:blipFill rotWithShape="1">
          <a:blip r:embed="rId3">
            <a:alphaModFix/>
          </a:blip>
          <a:srcRect b="0" l="0" r="0" t="0"/>
          <a:stretch/>
        </p:blipFill>
        <p:spPr>
          <a:xfrm>
            <a:off x="868680" y="2112264"/>
            <a:ext cx="3886200" cy="4590288"/>
          </a:xfrm>
          <a:prstGeom prst="rect">
            <a:avLst/>
          </a:prstGeom>
          <a:noFill/>
          <a:ln>
            <a:noFill/>
          </a:ln>
        </p:spPr>
      </p:pic>
      <p:pic>
        <p:nvPicPr>
          <p:cNvPr descr="c++.png" id="173" name="Google Shape;173;p17"/>
          <p:cNvPicPr preferRelativeResize="0"/>
          <p:nvPr/>
        </p:nvPicPr>
        <p:blipFill rotWithShape="1">
          <a:blip r:embed="rId4">
            <a:alphaModFix/>
          </a:blip>
          <a:srcRect b="0" l="0" r="0" t="0"/>
          <a:stretch/>
        </p:blipFill>
        <p:spPr>
          <a:xfrm>
            <a:off x="5111496" y="2112264"/>
            <a:ext cx="3392424" cy="45902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Use Cases</a:t>
            </a:r>
            <a:endParaRPr/>
          </a:p>
        </p:txBody>
      </p:sp>
      <p:sp>
        <p:nvSpPr>
          <p:cNvPr id="180" name="Google Shape;180;p1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Who uses Python?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is very commonly used in the following areas: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Web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Web Scraping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Microservices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System Automation Tasks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Scientific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 Analysis / Data Science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Machine Learning/Deep Learning and AI</a:t>
            </a:r>
            <a:endParaRPr/>
          </a:p>
        </p:txBody>
      </p:sp>
      <p:sp>
        <p:nvSpPr>
          <p:cNvPr id="181" name="Google Shape;181;p1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Is Python Interpreted?</a:t>
            </a:r>
            <a:endParaRPr/>
          </a:p>
        </p:txBody>
      </p:sp>
      <p:sp>
        <p:nvSpPr>
          <p:cNvPr id="188" name="Google Shape;188;p1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Standard Python (CPython) is</a:t>
            </a:r>
            <a:r>
              <a:rPr b="1" lang="en-US"/>
              <a:t> byte-code</a:t>
            </a:r>
            <a:r>
              <a:rPr lang="en-US" sz="2400">
                <a:solidFill>
                  <a:srgbClr val="000000"/>
                </a:solidFill>
                <a:latin typeface="Arial"/>
                <a:ea typeface="Arial"/>
                <a:cs typeface="Arial"/>
                <a:sym typeface="Arial"/>
              </a:rPr>
              <a:t> interpreted</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This means it will first just-in-time (JIT) compile the code to bytecode. (.pyc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Then, it will interpret (rather than compile) the bytecode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This allows for dynamic code and environment.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Cython (C + Python) is</a:t>
            </a:r>
            <a:r>
              <a:rPr b="1" lang="en-US"/>
              <a:t> compiled</a:t>
            </a:r>
            <a:r>
              <a:rPr lang="en-US" sz="2400">
                <a:solidFill>
                  <a:srgbClr val="000000"/>
                </a:solidFill>
                <a:latin typeface="Arial"/>
                <a:ea typeface="Arial"/>
                <a:cs typeface="Arial"/>
                <a:sym typeface="Arial"/>
              </a:rPr>
              <a:t> much like C/C++</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Cython will first translate the Python code into C/C++</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It will then combine that code with custom C/C++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It will then compile it into native code.</a:t>
            </a:r>
            <a:endParaRPr/>
          </a:p>
        </p:txBody>
      </p:sp>
      <p:sp>
        <p:nvSpPr>
          <p:cNvPr id="189" name="Google Shape;189;p19"/>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Lesson Objectives</a:t>
            </a:r>
            <a:endParaRPr/>
          </a:p>
        </p:txBody>
      </p:sp>
      <p:sp>
        <p:nvSpPr>
          <p:cNvPr id="49" name="Google Shape;49;p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Get a brief introduction to Python, it's history, differences from other languages and use cases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Install Python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Learn about Python Integrated Development Environments (IDEs)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Learn, Install and Use Jupyter Notebooks</a:t>
            </a:r>
            <a:endParaRPr/>
          </a:p>
        </p:txBody>
      </p:sp>
      <p:sp>
        <p:nvSpPr>
          <p:cNvPr id="50" name="Google Shape;50;p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Is Python Fast?</a:t>
            </a:r>
            <a:endParaRPr/>
          </a:p>
        </p:txBody>
      </p:sp>
      <p:sp>
        <p:nvSpPr>
          <p:cNvPr id="196" name="Google Shape;196;p20"/>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Pure python code is fairly slow</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Faster than purely interpreted languages (LISP, Smalltalk, shell scripts)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But slower than managed languages like Java, .NET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And much slower than pure native code like C/C++/Fortran.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does allow users to write native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integrates with C, C++, Fortran, etc.</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Typically performance sensitive code is written in native code (usually C/C++)</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Cython compiler: allows you to mix C, C++ and python code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Native code is Fast!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Write Native code (C/C++) for performance sensitive parts,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Everything else, pure python!  Much easier</a:t>
            </a:r>
            <a:endParaRPr/>
          </a:p>
        </p:txBody>
      </p:sp>
      <p:sp>
        <p:nvSpPr>
          <p:cNvPr id="197" name="Google Shape;197;p20"/>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Installation</a:t>
            </a:r>
            <a:endParaRPr/>
          </a:p>
        </p:txBody>
      </p:sp>
      <p:sp>
        <p:nvSpPr>
          <p:cNvPr id="203" name="Google Shape;203;p2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204" name="Google Shape;204;p2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Installing-Python.png" id="205" name="Google Shape;205;p21"/>
          <p:cNvPicPr preferRelativeResize="0"/>
          <p:nvPr/>
        </p:nvPicPr>
        <p:blipFill rotWithShape="1">
          <a:blip r:embed="rId3">
            <a:alphaModFix/>
          </a:blip>
          <a:srcRect b="0" l="0" r="0" t="0"/>
          <a:stretch/>
        </p:blipFill>
        <p:spPr>
          <a:xfrm>
            <a:off x="2176272" y="1975104"/>
            <a:ext cx="5020056" cy="434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Installing Python</a:t>
            </a:r>
            <a:endParaRPr/>
          </a:p>
        </p:txBody>
      </p:sp>
      <p:sp>
        <p:nvSpPr>
          <p:cNvPr id="212" name="Google Shape;212;p2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We recommend downloading Anaconda from Continuum Analytics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[https://www.anaconda.com/]</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Download the free version of Anaconda Distribution for Windows / Mac / Linux at [http://www.anaconda.com/download]</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Ensure to get the Python</a:t>
            </a:r>
            <a:r>
              <a:rPr lang="en-US">
                <a:latin typeface="Courier New"/>
                <a:ea typeface="Courier New"/>
                <a:cs typeface="Courier New"/>
                <a:sym typeface="Courier New"/>
              </a:rPr>
              <a:t> 3.*</a:t>
            </a:r>
            <a:r>
              <a:rPr lang="en-US" sz="2400">
                <a:solidFill>
                  <a:srgbClr val="000000"/>
                </a:solidFill>
                <a:latin typeface="Arial"/>
                <a:ea typeface="Arial"/>
                <a:cs typeface="Arial"/>
                <a:sym typeface="Arial"/>
              </a:rPr>
              <a:t> version</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213" name="Google Shape;213;p2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Installing-Python.png" id="214" name="Google Shape;214;p22"/>
          <p:cNvPicPr preferRelativeResize="0"/>
          <p:nvPr/>
        </p:nvPicPr>
        <p:blipFill rotWithShape="1">
          <a:blip r:embed="rId3">
            <a:alphaModFix/>
          </a:blip>
          <a:srcRect b="0" l="0" r="0" t="0"/>
          <a:stretch/>
        </p:blipFill>
        <p:spPr>
          <a:xfrm>
            <a:off x="1408176" y="4471416"/>
            <a:ext cx="3108960" cy="2688336"/>
          </a:xfrm>
          <a:prstGeom prst="rect">
            <a:avLst/>
          </a:prstGeom>
          <a:noFill/>
          <a:ln>
            <a:noFill/>
          </a:ln>
        </p:spPr>
      </p:pic>
      <p:pic>
        <p:nvPicPr>
          <p:cNvPr descr="anaconda.png" id="215" name="Google Shape;215;p22"/>
          <p:cNvPicPr preferRelativeResize="0"/>
          <p:nvPr/>
        </p:nvPicPr>
        <p:blipFill rotWithShape="1">
          <a:blip r:embed="rId4">
            <a:alphaModFix/>
          </a:blip>
          <a:srcRect b="0" l="0" r="0" t="0"/>
          <a:stretch/>
        </p:blipFill>
        <p:spPr>
          <a:xfrm>
            <a:off x="4882896" y="4471416"/>
            <a:ext cx="3090672" cy="268833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Why Anaconda?</a:t>
            </a:r>
            <a:endParaRPr/>
          </a:p>
        </p:txBody>
      </p:sp>
      <p:sp>
        <p:nvSpPr>
          <p:cNvPr id="222" name="Google Shape;222;p2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Anaconda has hundreds of the most commonly used DS packages already built!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No need for C/C++ compilers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Good for Windows Users! (Hard to build on Windows)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Easy to Install Bundle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Platform Native bundling (MSI: Windows, DMG: Mac, etc)</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Commercially Available Support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Good for Enterprise Users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Easy for IT Services to "Certify" entire distribution including packages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Separate from System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Anaconda is separate from your system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So it won't break anything else you may be doing on your machine in Python</a:t>
            </a:r>
            <a:endParaRPr/>
          </a:p>
        </p:txBody>
      </p:sp>
      <p:sp>
        <p:nvSpPr>
          <p:cNvPr id="223" name="Google Shape;223;p2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Do I really need Anaconda?</a:t>
            </a:r>
            <a:endParaRPr/>
          </a:p>
        </p:txBody>
      </p:sp>
      <p:sp>
        <p:nvSpPr>
          <p:cNvPr id="230" name="Google Shape;230;p2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No, using your system python is fine (if you have one)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Most Mac and Linux users already have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However, it may not be the latest version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On Linux, python</a:t>
            </a:r>
            <a:r>
              <a:rPr lang="en-US">
                <a:latin typeface="Courier New"/>
                <a:ea typeface="Courier New"/>
                <a:cs typeface="Courier New"/>
                <a:sym typeface="Courier New"/>
              </a:rPr>
              <a:t> 3.x</a:t>
            </a:r>
            <a:r>
              <a:rPr lang="en-US" sz="2200">
                <a:solidFill>
                  <a:srgbClr val="000000"/>
                </a:solidFill>
                <a:latin typeface="Arial"/>
                <a:ea typeface="Arial"/>
                <a:cs typeface="Arial"/>
                <a:sym typeface="Arial"/>
              </a:rPr>
              <a:t> is often called python3</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You may want to use "virtualenv" to create a virtual environment for your data science work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You will have to download and install your own packages as-needed</a:t>
            </a:r>
            <a:endParaRPr/>
          </a:p>
        </p:txBody>
      </p:sp>
      <p:sp>
        <p:nvSpPr>
          <p:cNvPr id="231" name="Google Shape;231;p2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Console</a:t>
            </a:r>
            <a:endParaRPr/>
          </a:p>
        </p:txBody>
      </p:sp>
      <p:sp>
        <p:nvSpPr>
          <p:cNvPr id="238" name="Google Shape;238;p2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We can also use Python from console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Though Spyder is a much better interface</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239" name="Google Shape;239;p2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1.png" id="240" name="Google Shape;240;p26"/>
          <p:cNvPicPr preferRelativeResize="0"/>
          <p:nvPr/>
        </p:nvPicPr>
        <p:blipFill rotWithShape="1">
          <a:blip r:embed="rId3">
            <a:alphaModFix/>
          </a:blip>
          <a:srcRect b="0" l="0" r="0" t="0"/>
          <a:stretch/>
        </p:blipFill>
        <p:spPr>
          <a:xfrm>
            <a:off x="0" y="1993392"/>
            <a:ext cx="9336024" cy="43891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Getting Started With Python REPL (Lab)</a:t>
            </a:r>
            <a:endParaRPr/>
          </a:p>
        </p:txBody>
      </p:sp>
      <p:sp>
        <p:nvSpPr>
          <p:cNvPr id="247" name="Google Shape;247;p2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Lab: 01-helloworld/1.1-REPL.md</a:t>
            </a:r>
            <a:endParaRPr/>
          </a:p>
        </p:txBody>
      </p:sp>
      <p:sp>
        <p:nvSpPr>
          <p:cNvPr id="248" name="Google Shape;248;p2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1.png" id="249" name="Google Shape;249;p28"/>
          <p:cNvPicPr preferRelativeResize="0"/>
          <p:nvPr/>
        </p:nvPicPr>
        <p:blipFill rotWithShape="1">
          <a:blip r:embed="rId3">
            <a:alphaModFix/>
          </a:blip>
          <a:srcRect b="0" l="0" r="0" t="0"/>
          <a:stretch/>
        </p:blipFill>
        <p:spPr>
          <a:xfrm>
            <a:off x="0" y="1124712"/>
            <a:ext cx="8705088" cy="23317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Running Python</a:t>
            </a:r>
            <a:endParaRPr/>
          </a:p>
        </p:txBody>
      </p:sp>
      <p:sp>
        <p:nvSpPr>
          <p:cNvPr id="256" name="Google Shape;256;p2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To run Python, we can just run the from the command line.</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257" name="Google Shape;257;p29"/>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1.png" id="258" name="Google Shape;258;p29"/>
          <p:cNvPicPr preferRelativeResize="0"/>
          <p:nvPr/>
        </p:nvPicPr>
        <p:blipFill rotWithShape="1">
          <a:blip r:embed="rId3">
            <a:alphaModFix/>
          </a:blip>
          <a:srcRect b="0" l="0" r="0" t="0"/>
          <a:stretch/>
        </p:blipFill>
        <p:spPr>
          <a:xfrm>
            <a:off x="0" y="1563624"/>
            <a:ext cx="6089904" cy="1901952"/>
          </a:xfrm>
          <a:prstGeom prst="rect">
            <a:avLst/>
          </a:prstGeom>
          <a:noFill/>
          <a:ln>
            <a:noFill/>
          </a:ln>
        </p:spPr>
      </p:pic>
      <p:pic>
        <p:nvPicPr>
          <p:cNvPr descr="1.png" id="259" name="Google Shape;259;p29"/>
          <p:cNvPicPr preferRelativeResize="0"/>
          <p:nvPr/>
        </p:nvPicPr>
        <p:blipFill rotWithShape="1">
          <a:blip r:embed="rId4">
            <a:alphaModFix/>
          </a:blip>
          <a:srcRect b="0" l="0" r="0" t="0"/>
          <a:stretch/>
        </p:blipFill>
        <p:spPr>
          <a:xfrm>
            <a:off x="0" y="3813048"/>
            <a:ext cx="6089904" cy="1143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704850" y="1"/>
            <a:ext cx="8667900" cy="835500"/>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Run a Script</a:t>
            </a:r>
            <a:endParaRPr/>
          </a:p>
        </p:txBody>
      </p:sp>
      <p:sp>
        <p:nvSpPr>
          <p:cNvPr id="266" name="Google Shape;266;p30"/>
          <p:cNvSpPr txBox="1"/>
          <p:nvPr>
            <p:ph idx="1" type="body"/>
          </p:nvPr>
        </p:nvSpPr>
        <p:spPr>
          <a:xfrm>
            <a:off x="234950" y="994976"/>
            <a:ext cx="8902800" cy="6828600"/>
          </a:xfrm>
          <a:prstGeom prst="rect">
            <a:avLst/>
          </a:prstGeom>
          <a:noFill/>
          <a:ln>
            <a:noFill/>
          </a:ln>
        </p:spPr>
        <p:txBody>
          <a:bodyPr anchorCtr="0" anchor="t" bIns="46000" lIns="92000" spcFirstLastPara="1" rIns="92000" wrap="square" tIns="46000">
            <a:normAutofit/>
          </a:bodyPr>
          <a:lstStyle/>
          <a:p>
            <a:pPr indent="-290512" lvl="0" marL="290512" rtl="0" algn="l">
              <a:spcBef>
                <a:spcPts val="0"/>
              </a:spcBef>
              <a:spcAft>
                <a:spcPts val="0"/>
              </a:spcAft>
              <a:buSzPts val="1560"/>
              <a:buChar char="◆"/>
            </a:pPr>
            <a:r>
              <a:rPr lang="en-US" sz="2400">
                <a:solidFill>
                  <a:srgbClr val="000000"/>
                </a:solidFill>
                <a:latin typeface="Arial"/>
                <a:ea typeface="Arial"/>
                <a:cs typeface="Arial"/>
                <a:sym typeface="Arial"/>
              </a:rPr>
              <a:t> Overview:</a:t>
            </a:r>
            <a:endParaRPr/>
          </a:p>
          <a:p>
            <a:pPr indent="-228600" lvl="1" marL="633412" rtl="0" algn="l">
              <a:spcBef>
                <a:spcPts val="440"/>
              </a:spcBef>
              <a:spcAft>
                <a:spcPts val="0"/>
              </a:spcAft>
              <a:buSzPts val="2200"/>
              <a:buFont typeface="Arial"/>
              <a:buChar char="–"/>
            </a:pPr>
            <a:r>
              <a:rPr lang="en-US" sz="2200">
                <a:solidFill>
                  <a:srgbClr val="000000"/>
                </a:solidFill>
                <a:latin typeface="Arial"/>
                <a:ea typeface="Arial"/>
                <a:cs typeface="Arial"/>
                <a:sym typeface="Arial"/>
              </a:rPr>
              <a:t> Quick intro to running a script.</a:t>
            </a:r>
            <a:endParaRPr/>
          </a:p>
          <a:p>
            <a:pPr indent="-290512" lvl="0" marL="290512" rtl="0" algn="l">
              <a:spcBef>
                <a:spcPts val="480"/>
              </a:spcBef>
              <a:spcAft>
                <a:spcPts val="0"/>
              </a:spcAft>
              <a:buSzPts val="1560"/>
              <a:buChar char="◆"/>
            </a:pPr>
            <a:r>
              <a:rPr lang="en-US" sz="2400">
                <a:solidFill>
                  <a:srgbClr val="000000"/>
                </a:solidFill>
                <a:latin typeface="Arial"/>
                <a:ea typeface="Arial"/>
                <a:cs typeface="Arial"/>
                <a:sym typeface="Arial"/>
              </a:rPr>
              <a:t> Approximate time:</a:t>
            </a:r>
            <a:endParaRPr/>
          </a:p>
          <a:p>
            <a:pPr indent="-228600" lvl="1" marL="633412" rtl="0" algn="l">
              <a:spcBef>
                <a:spcPts val="440"/>
              </a:spcBef>
              <a:spcAft>
                <a:spcPts val="0"/>
              </a:spcAft>
              <a:buSzPts val="2200"/>
              <a:buFont typeface="Arial"/>
              <a:buChar char="–"/>
            </a:pPr>
            <a:r>
              <a:rPr lang="en-US" sz="2200">
                <a:solidFill>
                  <a:srgbClr val="000000"/>
                </a:solidFill>
                <a:latin typeface="Arial"/>
                <a:ea typeface="Arial"/>
                <a:cs typeface="Arial"/>
                <a:sym typeface="Arial"/>
              </a:rPr>
              <a:t> 10 mins</a:t>
            </a:r>
            <a:endParaRPr/>
          </a:p>
          <a:p>
            <a:pPr indent="-290512" lvl="0" marL="290512" rtl="0" algn="l">
              <a:spcBef>
                <a:spcPts val="480"/>
              </a:spcBef>
              <a:spcAft>
                <a:spcPts val="0"/>
              </a:spcAft>
              <a:buSzPts val="1560"/>
              <a:buChar char="◆"/>
            </a:pPr>
            <a:r>
              <a:rPr lang="en-US" sz="2400">
                <a:solidFill>
                  <a:srgbClr val="000000"/>
                </a:solidFill>
                <a:latin typeface="Arial"/>
                <a:ea typeface="Arial"/>
                <a:cs typeface="Arial"/>
                <a:sym typeface="Arial"/>
              </a:rPr>
              <a:t> Instructions:</a:t>
            </a:r>
            <a:endParaRPr/>
          </a:p>
          <a:p>
            <a:pPr indent="-228600" lvl="1" marL="633412" rtl="0" algn="l">
              <a:spcBef>
                <a:spcPts val="440"/>
              </a:spcBef>
              <a:spcAft>
                <a:spcPts val="0"/>
              </a:spcAft>
              <a:buSzPts val="2200"/>
              <a:buFont typeface="Arial"/>
              <a:buChar char="–"/>
            </a:pPr>
            <a:r>
              <a:rPr b="1" lang="en-US"/>
              <a:t> 01-helloworld / 1.2-Script.md</a:t>
            </a:r>
            <a:endParaRPr/>
          </a:p>
        </p:txBody>
      </p:sp>
      <p:sp>
        <p:nvSpPr>
          <p:cNvPr id="267" name="Google Shape;267;p30"/>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Writing a Python Script</a:t>
            </a:r>
            <a:endParaRPr/>
          </a:p>
        </p:txBody>
      </p:sp>
      <p:sp>
        <p:nvSpPr>
          <p:cNvPr id="273" name="Google Shape;273;p3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Overview::</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Write a python script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Approximate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10 mins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Instructions:</a:t>
            </a:r>
            <a:endParaRPr/>
          </a:p>
          <a:p>
            <a:pPr indent="-228600" lvl="1" marL="633413" rtl="0" algn="l">
              <a:spcBef>
                <a:spcPts val="440"/>
              </a:spcBef>
              <a:spcAft>
                <a:spcPts val="0"/>
              </a:spcAft>
              <a:buSzPts val="2200"/>
              <a:buFont typeface="Arial"/>
              <a:buChar char="–"/>
            </a:pPr>
            <a:r>
              <a:rPr b="1" lang="en-US"/>
              <a:t> 02__pythonIntro | 2.2-script.md</a:t>
            </a:r>
            <a:endParaRPr/>
          </a:p>
          <a:p>
            <a:pPr indent="-228600" lvl="1" marL="633413" rtl="0" algn="l">
              <a:spcBef>
                <a:spcPts val="440"/>
              </a:spcBef>
              <a:spcAft>
                <a:spcPts val="0"/>
              </a:spcAft>
              <a:buSzPts val="2200"/>
              <a:buFont typeface="Arial"/>
              <a:buChar char="–"/>
            </a:pPr>
            <a:r>
              <a:rPr b="1" lang="en-US"/>
              <a:t> 02__pythonIntro | helloworld.py</a:t>
            </a:r>
            <a:endParaRPr/>
          </a:p>
        </p:txBody>
      </p:sp>
      <p:sp>
        <p:nvSpPr>
          <p:cNvPr id="274" name="Google Shape;274;p3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2080"/>
              <a:buNone/>
            </a:pPr>
            <a:r>
              <a:rPr b="1" lang="en-US"/>
              <a:t>Introduction</a:t>
            </a:r>
            <a:br>
              <a:rPr b="1" lang="en-US"/>
            </a:br>
            <a:r>
              <a:rPr lang="en-US" sz="3200"/>
              <a:t>IDEs</a:t>
            </a:r>
            <a:br>
              <a:rPr lang="en-US" sz="3200"/>
            </a:br>
            <a:r>
              <a:rPr lang="en-US" sz="3200"/>
              <a:t>Jupyter Notebook</a:t>
            </a:r>
            <a:br>
              <a:rPr lang="en-US" sz="3200"/>
            </a:br>
            <a:endParaRPr/>
          </a:p>
        </p:txBody>
      </p:sp>
      <p:sp>
        <p:nvSpPr>
          <p:cNvPr id="56" name="Google Shape;56;p3"/>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Introduction</a:t>
            </a:r>
            <a:endParaRPr b="1" i="0" sz="4200">
              <a:latin typeface="Times New Roman"/>
              <a:ea typeface="Times New Roman"/>
              <a:cs typeface="Times New Roman"/>
              <a:sym typeface="Times New Roman"/>
            </a:endParaRPr>
          </a:p>
        </p:txBody>
      </p:sp>
      <p:sp>
        <p:nvSpPr>
          <p:cNvPr id="57" name="Google Shape;57;p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2080"/>
              <a:buNone/>
            </a:pPr>
            <a:r>
              <a:rPr lang="en-US" sz="3200"/>
              <a:t>Introduction</a:t>
            </a:r>
            <a:br>
              <a:rPr lang="en-US" sz="3200"/>
            </a:br>
            <a:r>
              <a:rPr b="1" lang="en-US"/>
              <a:t>IDEs</a:t>
            </a:r>
            <a:br>
              <a:rPr b="1" lang="en-US"/>
            </a:br>
            <a:r>
              <a:rPr lang="en-US" sz="3200"/>
              <a:t>Jupyter Notebook</a:t>
            </a:r>
            <a:br>
              <a:rPr lang="en-US" sz="3200"/>
            </a:br>
            <a:endParaRPr/>
          </a:p>
        </p:txBody>
      </p:sp>
      <p:sp>
        <p:nvSpPr>
          <p:cNvPr id="280" name="Google Shape;280;p32"/>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IDEs</a:t>
            </a:r>
            <a:endParaRPr b="1" i="0" sz="4200">
              <a:latin typeface="Times New Roman"/>
              <a:ea typeface="Times New Roman"/>
              <a:cs typeface="Times New Roman"/>
              <a:sym typeface="Times New Roman"/>
            </a:endParaRPr>
          </a:p>
        </p:txBody>
      </p:sp>
      <p:sp>
        <p:nvSpPr>
          <p:cNvPr id="281" name="Google Shape;281;p3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IDEs</a:t>
            </a:r>
            <a:endParaRPr/>
          </a:p>
        </p:txBody>
      </p:sp>
      <p:sp>
        <p:nvSpPr>
          <p:cNvPr id="288" name="Google Shape;288;p3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Has Many IDEs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 will discuss some common ones: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Spyder</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PyCharm</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PyDev</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Visual Studio Code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Sublime Text / Other Text Editors.</a:t>
            </a:r>
            <a:endParaRPr/>
          </a:p>
        </p:txBody>
      </p:sp>
      <p:sp>
        <p:nvSpPr>
          <p:cNvPr id="289" name="Google Shape;289;p3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Spyder</a:t>
            </a:r>
            <a:endParaRPr/>
          </a:p>
        </p:txBody>
      </p:sp>
      <p:sp>
        <p:nvSpPr>
          <p:cNvPr id="296" name="Google Shape;296;p3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Rstudio-like IDE for data science and scientific programming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Lightweight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Included with Anaconda</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Website - https://github.com/spyder-ide/spyder</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297" name="Google Shape;297;p3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Spyder.png" id="298" name="Google Shape;298;p34"/>
          <p:cNvPicPr preferRelativeResize="0"/>
          <p:nvPr/>
        </p:nvPicPr>
        <p:blipFill rotWithShape="1">
          <a:blip r:embed="rId3">
            <a:alphaModFix/>
          </a:blip>
          <a:srcRect b="0" l="0" r="0" t="0"/>
          <a:stretch/>
        </p:blipFill>
        <p:spPr>
          <a:xfrm>
            <a:off x="1773936" y="3383280"/>
            <a:ext cx="5815584" cy="3657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Pycharm</a:t>
            </a:r>
            <a:endParaRPr/>
          </a:p>
        </p:txBody>
      </p:sp>
      <p:sp>
        <p:nvSpPr>
          <p:cNvPr id="305" name="Google Shape;305;p3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There are many other IDEs: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Example: PyCharm from JetBrains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Pretty Heavyweight</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06" name="Google Shape;306;p3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Pycharm.png" id="307" name="Google Shape;307;p35"/>
          <p:cNvPicPr preferRelativeResize="0"/>
          <p:nvPr/>
        </p:nvPicPr>
        <p:blipFill rotWithShape="1">
          <a:blip r:embed="rId3">
            <a:alphaModFix/>
          </a:blip>
          <a:srcRect b="0" l="0" r="0" t="0"/>
          <a:stretch/>
        </p:blipFill>
        <p:spPr>
          <a:xfrm>
            <a:off x="822960" y="2816352"/>
            <a:ext cx="7717536" cy="405079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PyDev / Eclipse</a:t>
            </a:r>
            <a:endParaRPr/>
          </a:p>
        </p:txBody>
      </p:sp>
      <p:sp>
        <p:nvSpPr>
          <p:cNvPr id="314" name="Google Shape;314;p3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PyDev is an extension to eclipse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Website - http://www.pydev.org/</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15" name="Google Shape;315;p3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PyDev.png" id="316" name="Google Shape;316;p36"/>
          <p:cNvPicPr preferRelativeResize="0"/>
          <p:nvPr/>
        </p:nvPicPr>
        <p:blipFill rotWithShape="1">
          <a:blip r:embed="rId3">
            <a:alphaModFix/>
          </a:blip>
          <a:srcRect b="0" l="0" r="0" t="0"/>
          <a:stretch/>
        </p:blipFill>
        <p:spPr>
          <a:xfrm>
            <a:off x="987552" y="2322576"/>
            <a:ext cx="7388352" cy="41696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PyDev / Eclipse</a:t>
            </a:r>
            <a:endParaRPr/>
          </a:p>
        </p:txBody>
      </p:sp>
      <p:sp>
        <p:nvSpPr>
          <p:cNvPr id="322" name="Google Shape;322;p3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PyDev is an extension to eclipse</a:t>
            </a:r>
            <a:endParaRPr/>
          </a:p>
        </p:txBody>
      </p:sp>
      <p:sp>
        <p:nvSpPr>
          <p:cNvPr id="323" name="Google Shape;323;p3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Visual Studio Code</a:t>
            </a:r>
            <a:endParaRPr/>
          </a:p>
        </p:txBody>
      </p:sp>
      <p:sp>
        <p:nvSpPr>
          <p:cNvPr id="330" name="Google Shape;330;p3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For all the Microsoft Fans out there: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Surprisingly lightweight, but fully-featured IDE!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Website - https://code.visualstudio.com/</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31" name="Google Shape;331;p3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Visual-Studio-Code.png" id="332" name="Google Shape;332;p38"/>
          <p:cNvPicPr preferRelativeResize="0"/>
          <p:nvPr/>
        </p:nvPicPr>
        <p:blipFill rotWithShape="1">
          <a:blip r:embed="rId3">
            <a:alphaModFix/>
          </a:blip>
          <a:srcRect b="0" l="0" r="0" t="0"/>
          <a:stretch/>
        </p:blipFill>
        <p:spPr>
          <a:xfrm>
            <a:off x="1892807" y="2743200"/>
            <a:ext cx="5586984" cy="398678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Other options</a:t>
            </a:r>
            <a:endParaRPr/>
          </a:p>
        </p:txBody>
      </p:sp>
      <p:sp>
        <p:nvSpPr>
          <p:cNvPr id="339" name="Google Shape;339;p3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Some just like text editors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Vi(m)</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Sublime Text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Advantages: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Lightweight and agile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Fast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Limited interactive debugging / breakpoints</a:t>
            </a:r>
            <a:endParaRPr/>
          </a:p>
        </p:txBody>
      </p:sp>
      <p:sp>
        <p:nvSpPr>
          <p:cNvPr id="340" name="Google Shape;340;p39"/>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2080"/>
              <a:buNone/>
            </a:pPr>
            <a:r>
              <a:rPr lang="en-US" sz="3200"/>
              <a:t>Introduction</a:t>
            </a:r>
            <a:br>
              <a:rPr lang="en-US" sz="3200"/>
            </a:br>
            <a:r>
              <a:rPr lang="en-US" sz="3200"/>
              <a:t>IDEs</a:t>
            </a:r>
            <a:br>
              <a:rPr lang="en-US" sz="3200"/>
            </a:br>
            <a:r>
              <a:rPr b="1" lang="en-US"/>
              <a:t>Jupyter Notebook</a:t>
            </a:r>
            <a:br>
              <a:rPr b="1" lang="en-US"/>
            </a:br>
            <a:endParaRPr/>
          </a:p>
        </p:txBody>
      </p:sp>
      <p:sp>
        <p:nvSpPr>
          <p:cNvPr id="346" name="Google Shape;346;p42"/>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Jupyter Notebook</a:t>
            </a:r>
            <a:endParaRPr b="1" i="0" sz="4200">
              <a:latin typeface="Times New Roman"/>
              <a:ea typeface="Times New Roman"/>
              <a:cs typeface="Times New Roman"/>
              <a:sym typeface="Times New Roman"/>
            </a:endParaRPr>
          </a:p>
        </p:txBody>
      </p:sp>
      <p:sp>
        <p:nvSpPr>
          <p:cNvPr id="347" name="Google Shape;347;p4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Jupyter Notebooks</a:t>
            </a:r>
            <a:endParaRPr/>
          </a:p>
        </p:txBody>
      </p:sp>
      <p:sp>
        <p:nvSpPr>
          <p:cNvPr id="354" name="Google Shape;354;p4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Jupyter notebooks are a great way to showcase working python code.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Jupyter Notebooks allow us to combine: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Text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HTML / Images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Visualizations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Runnable Python Code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Document Centric View</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 do Jupyter notebooks in this class!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NOT an IDE.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Good for exploratory data analysis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Showcasing code</a:t>
            </a:r>
            <a:endParaRPr/>
          </a:p>
        </p:txBody>
      </p:sp>
      <p:sp>
        <p:nvSpPr>
          <p:cNvPr id="355" name="Google Shape;355;p4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About Python</a:t>
            </a:r>
            <a:endParaRPr/>
          </a:p>
        </p:txBody>
      </p:sp>
      <p:sp>
        <p:nvSpPr>
          <p:cNvPr id="64" name="Google Shape;64;p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is a general-purpose, object-oriented, dynamic programming language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is also</a:t>
            </a:r>
            <a:r>
              <a:rPr b="1" lang="en-US"/>
              <a:t> language &amp; environment</a:t>
            </a:r>
            <a:r>
              <a:rPr lang="en-US" sz="2400">
                <a:solidFill>
                  <a:srgbClr val="000000"/>
                </a:solidFill>
                <a:latin typeface="Arial"/>
                <a:ea typeface="Arial"/>
                <a:cs typeface="Arial"/>
                <a:sym typeface="Arial"/>
              </a:rPr>
              <a:t> for data science computing and graphics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Open source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Rich ecosystem (lots of libraries)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Great for modeling, machine learning, ad-hoc analytics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Used by app developers, web developers, but also popular among scientists and now data scientists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Website - https://www.python.org/</a:t>
            </a:r>
            <a:endParaRPr/>
          </a:p>
        </p:txBody>
      </p:sp>
      <p:sp>
        <p:nvSpPr>
          <p:cNvPr id="65" name="Google Shape;65;p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Jupyter Notebooks</a:t>
            </a:r>
            <a:endParaRPr/>
          </a:p>
        </p:txBody>
      </p:sp>
      <p:sp>
        <p:nvSpPr>
          <p:cNvPr id="361" name="Google Shape;361;p4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Example:</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62" name="Google Shape;362;p4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Jupyter.png" id="363" name="Google Shape;363;p44"/>
          <p:cNvPicPr preferRelativeResize="0"/>
          <p:nvPr/>
        </p:nvPicPr>
        <p:blipFill rotWithShape="1">
          <a:blip r:embed="rId3">
            <a:alphaModFix/>
          </a:blip>
          <a:srcRect b="0" l="0" r="0" t="0"/>
          <a:stretch/>
        </p:blipFill>
        <p:spPr>
          <a:xfrm>
            <a:off x="457200" y="1901952"/>
            <a:ext cx="8458200" cy="502005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Jupyter Notebook Installation</a:t>
            </a:r>
            <a:endParaRPr/>
          </a:p>
        </p:txBody>
      </p:sp>
      <p:sp>
        <p:nvSpPr>
          <p:cNvPr id="369" name="Google Shape;369;p4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Project Jupyter Website - https://jupyter.org/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Installation recommended using Anaconda, but Jupyter can be installed individually too - https://jupyter.org/install</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70" name="Google Shape;370;p4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Jupyter-Notebook-Installation.png" id="371" name="Google Shape;371;p45"/>
          <p:cNvPicPr preferRelativeResize="0"/>
          <p:nvPr/>
        </p:nvPicPr>
        <p:blipFill rotWithShape="1">
          <a:blip r:embed="rId3">
            <a:alphaModFix/>
          </a:blip>
          <a:srcRect b="0" l="0" r="0" t="0"/>
          <a:stretch/>
        </p:blipFill>
        <p:spPr>
          <a:xfrm>
            <a:off x="2240280" y="2679192"/>
            <a:ext cx="4882896" cy="464515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Using Jupyter Notebooks</a:t>
            </a:r>
            <a:endParaRPr/>
          </a:p>
        </p:txBody>
      </p:sp>
      <p:sp>
        <p:nvSpPr>
          <p:cNvPr id="378" name="Google Shape;378;p4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Go to directory and type jupyter notebook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The Jupyter notebook by default starts at http://localhost:8888</a:t>
            </a:r>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79" name="Google Shape;379;p4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1.png" id="380" name="Google Shape;380;p46"/>
          <p:cNvPicPr preferRelativeResize="0"/>
          <p:nvPr/>
        </p:nvPicPr>
        <p:blipFill rotWithShape="1">
          <a:blip r:embed="rId3">
            <a:alphaModFix/>
          </a:blip>
          <a:srcRect b="0" l="0" r="0" t="0"/>
          <a:stretch/>
        </p:blipFill>
        <p:spPr>
          <a:xfrm>
            <a:off x="0" y="2139696"/>
            <a:ext cx="9372600" cy="37947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Browser for Jupyter Notebook</a:t>
            </a:r>
            <a:endParaRPr/>
          </a:p>
        </p:txBody>
      </p:sp>
      <p:sp>
        <p:nvSpPr>
          <p:cNvPr id="386" name="Google Shape;386;p4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191453" lvl="0" marL="290513" rtl="0" algn="l">
              <a:spcBef>
                <a:spcPts val="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a:p>
            <a:pPr indent="-191453" lvl="0" marL="290513" rtl="0" algn="l">
              <a:spcBef>
                <a:spcPts val="480"/>
              </a:spcBef>
              <a:spcAft>
                <a:spcPts val="0"/>
              </a:spcAft>
              <a:buSzPts val="1560"/>
              <a:buNone/>
            </a:pPr>
            <a:r>
              <a:t/>
            </a:r>
            <a:endParaRPr sz="2400">
              <a:solidFill>
                <a:srgbClr val="000000"/>
              </a:solidFill>
              <a:latin typeface="Arial"/>
              <a:ea typeface="Arial"/>
              <a:cs typeface="Arial"/>
              <a:sym typeface="Arial"/>
            </a:endParaRPr>
          </a:p>
        </p:txBody>
      </p:sp>
      <p:sp>
        <p:nvSpPr>
          <p:cNvPr id="387" name="Google Shape;387;p4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pic>
        <p:nvPicPr>
          <p:cNvPr descr="Browser-for-Jupyter-Notebook.png" id="388" name="Google Shape;388;p47"/>
          <p:cNvPicPr preferRelativeResize="0"/>
          <p:nvPr/>
        </p:nvPicPr>
        <p:blipFill rotWithShape="1">
          <a:blip r:embed="rId3">
            <a:alphaModFix/>
          </a:blip>
          <a:srcRect b="0" l="0" r="0" t="0"/>
          <a:stretch/>
        </p:blipFill>
        <p:spPr>
          <a:xfrm>
            <a:off x="649224" y="1591056"/>
            <a:ext cx="8074152" cy="564184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Running Jupyter</a:t>
            </a:r>
            <a:endParaRPr/>
          </a:p>
        </p:txBody>
      </p:sp>
      <p:sp>
        <p:nvSpPr>
          <p:cNvPr id="394" name="Google Shape;394;p4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Overview:</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Run Jupyter Notebook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Approximate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10 mins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Instructions:</a:t>
            </a:r>
            <a:endParaRPr/>
          </a:p>
          <a:p>
            <a:pPr indent="-228600" lvl="1" marL="633413" rtl="0" algn="l">
              <a:spcBef>
                <a:spcPts val="440"/>
              </a:spcBef>
              <a:spcAft>
                <a:spcPts val="0"/>
              </a:spcAft>
              <a:buSzPts val="2200"/>
              <a:buFont typeface="Arial"/>
              <a:buChar char="–"/>
            </a:pPr>
            <a:r>
              <a:rPr b="1" lang="en-US"/>
              <a:t> 02-notebooks / 2.1-install-jupyter.md</a:t>
            </a:r>
            <a:endParaRPr/>
          </a:p>
        </p:txBody>
      </p:sp>
      <p:sp>
        <p:nvSpPr>
          <p:cNvPr id="395" name="Google Shape;395;p4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Introducing Notebooks</a:t>
            </a:r>
            <a:endParaRPr/>
          </a:p>
        </p:txBody>
      </p:sp>
      <p:sp>
        <p:nvSpPr>
          <p:cNvPr id="401" name="Google Shape;401;p4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Overview:</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Quick intro lab to Jupyter Notebook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Approximate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10 mins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Instructions:</a:t>
            </a:r>
            <a:endParaRPr/>
          </a:p>
          <a:p>
            <a:pPr indent="-228600" lvl="1" marL="633413" rtl="0" algn="l">
              <a:spcBef>
                <a:spcPts val="440"/>
              </a:spcBef>
              <a:spcAft>
                <a:spcPts val="0"/>
              </a:spcAft>
              <a:buSzPts val="2200"/>
              <a:buFont typeface="Arial"/>
              <a:buChar char="–"/>
            </a:pPr>
            <a:r>
              <a:rPr b="1" lang="en-US"/>
              <a:t> 02-notebooks / 2.2-LearningNotebooks.ipynb</a:t>
            </a:r>
            <a:endParaRPr/>
          </a:p>
        </p:txBody>
      </p:sp>
      <p:sp>
        <p:nvSpPr>
          <p:cNvPr id="402" name="Google Shape;402;p49"/>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Introducing Jupyter Notebook</a:t>
            </a:r>
            <a:endParaRPr/>
          </a:p>
        </p:txBody>
      </p:sp>
      <p:sp>
        <p:nvSpPr>
          <p:cNvPr id="409" name="Google Shape;409;p50"/>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Overview:</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Introduction to Jupyter Notebook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Approximate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10 mins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Instructions:</a:t>
            </a:r>
            <a:endParaRPr/>
          </a:p>
          <a:p>
            <a:pPr indent="-228600" lvl="1" marL="633413" rtl="0" algn="l">
              <a:spcBef>
                <a:spcPts val="440"/>
              </a:spcBef>
              <a:spcAft>
                <a:spcPts val="0"/>
              </a:spcAft>
              <a:buSzPts val="2200"/>
              <a:buFont typeface="Arial"/>
              <a:buChar char="–"/>
            </a:pPr>
            <a:r>
              <a:rPr b="1" lang="en-US"/>
              <a:t> 02__pythonIntro | 2.4-startingJupyter.md</a:t>
            </a:r>
            <a:endParaRPr/>
          </a:p>
          <a:p>
            <a:pPr indent="-228600" lvl="1" marL="633413" rtl="0" algn="l">
              <a:spcBef>
                <a:spcPts val="440"/>
              </a:spcBef>
              <a:spcAft>
                <a:spcPts val="0"/>
              </a:spcAft>
              <a:buSzPts val="2200"/>
              <a:buFont typeface="Arial"/>
              <a:buChar char="–"/>
            </a:pPr>
            <a:r>
              <a:rPr b="1" lang="en-US"/>
              <a:t> 02__pythonIntro | learningJupyter.ipynb</a:t>
            </a:r>
            <a:endParaRPr/>
          </a:p>
        </p:txBody>
      </p:sp>
      <p:sp>
        <p:nvSpPr>
          <p:cNvPr id="410" name="Google Shape;410;p50"/>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Why Python</a:t>
            </a:r>
            <a:endParaRPr/>
          </a:p>
        </p:txBody>
      </p:sp>
      <p:sp>
        <p:nvSpPr>
          <p:cNvPr id="71" name="Google Shape;71;p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Comprehensive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Pretty much any development can be done in Python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State-of-the-art graphics capabilities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Because picture IS worth a thousand words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Designed for interactive analysis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Most analysis is done this way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No time consuming  edit / compile / run cycle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Can support scripting too</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Open source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Commercial packages costs thousands</a:t>
            </a:r>
            <a:endParaRPr/>
          </a:p>
        </p:txBody>
      </p:sp>
      <p:sp>
        <p:nvSpPr>
          <p:cNvPr id="72" name="Google Shape;72;p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Why Python</a:t>
            </a:r>
            <a:endParaRPr/>
          </a:p>
        </p:txBody>
      </p:sp>
      <p:sp>
        <p:nvSpPr>
          <p:cNvPr id="78" name="Google Shape;78;p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can import from variety of formats (csv, excel, db, ...)</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is extensible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Thousands of libraries in PyPI (open source)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usually gets 'bleeding edge' routines before other commercial 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Power of open source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Free IDEs (Spyder, Pycharm) are available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Easy to use / program</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Runs on multiple platforms (Mac, Windows, Linux)</a:t>
            </a:r>
            <a:endParaRPr/>
          </a:p>
        </p:txBody>
      </p:sp>
      <p:sp>
        <p:nvSpPr>
          <p:cNvPr id="79" name="Google Shape;79;p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The Zen of Python</a:t>
            </a:r>
            <a:endParaRPr/>
          </a:p>
        </p:txBody>
      </p:sp>
      <p:sp>
        <p:nvSpPr>
          <p:cNvPr id="86" name="Google Shape;86;p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Beautiful is better than ugly.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Explicit is better than implicit.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Simple is better than complex.</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Complex is better than complicated.</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Flat is better than nested.</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Sparse is better than dense.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Readability counts.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Special cases aren't special enough to break the rules.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Although practicality beats purity.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Errors should never pass silently.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Unless explicitly silenced.</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 the face of ambiguity, refuse the temptation to guess.</a:t>
            </a:r>
            <a:endParaRPr/>
          </a:p>
        </p:txBody>
      </p:sp>
      <p:sp>
        <p:nvSpPr>
          <p:cNvPr id="87" name="Google Shape;87;p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The Zen of Python</a:t>
            </a:r>
            <a:endParaRPr/>
          </a:p>
        </p:txBody>
      </p:sp>
      <p:sp>
        <p:nvSpPr>
          <p:cNvPr id="94" name="Google Shape;94;p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There should be one -- and preferably only one -- obvious way to do it.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Although that way may not be obvious at first unless you're Dutch.</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Now is better than never.</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Although never is often better than</a:t>
            </a:r>
            <a:r>
              <a:rPr i="1" lang="en-US"/>
              <a:t> right</a:t>
            </a:r>
            <a:r>
              <a:rPr lang="en-US" sz="2400">
                <a:solidFill>
                  <a:srgbClr val="000000"/>
                </a:solidFill>
                <a:latin typeface="Arial"/>
                <a:ea typeface="Arial"/>
                <a:cs typeface="Arial"/>
                <a:sym typeface="Arial"/>
              </a:rPr>
              <a:t> now.</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If the implementation is hard to explain, it's a bad idea.</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If the implementation is easy to explain, it may be a good idea.</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Namespaces are one honking great idea -- let's do more of those!</a:t>
            </a:r>
            <a:endParaRPr/>
          </a:p>
        </p:txBody>
      </p:sp>
      <p:sp>
        <p:nvSpPr>
          <p:cNvPr id="95" name="Google Shape;95;p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History</a:t>
            </a:r>
            <a:endParaRPr/>
          </a:p>
        </p:txBody>
      </p:sp>
      <p:sp>
        <p:nvSpPr>
          <p:cNvPr id="102" name="Google Shape;102;p9"/>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Created By Guido Von Rossom in 1991</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Designed as an alternative to "scripting languages" like Perl</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Fully OOP (Object Oriented Programming)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Dynamically Typed Language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"Duck Typing" – if it walks like a duck..</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Automatic type conversion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JIT (Just in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Code compiles and runs in real time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No compile – package – deploy – cycle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REPL Shell</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Real time shell for analysis.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Read-Evaluate-Print-Loop Shell</a:t>
            </a:r>
            <a:endParaRPr/>
          </a:p>
        </p:txBody>
      </p:sp>
      <p:sp>
        <p:nvSpPr>
          <p:cNvPr id="103" name="Google Shape;103;p9"/>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2010-07-13T15:22:01Z</dcterms:created>
  <dc:creator>Elephant Scale</dc:creator>
</cp:coreProperties>
</file>