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8297850" cx="9372600"/>
  <p:notesSz cx="7315200" cy="9601200"/>
  <p:embeddedFontLst>
    <p:embeddedFont>
      <p:font typeface="Garamon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80" roundtripDataSignature="AMtx7mgx1w14z1eD4+X8rcJC+RcRYoEl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10AEB5-0F8B-4AF4-B98E-0FC41F8AEF3F}">
  <a:tblStyle styleId="{6C10AEB5-0F8B-4AF4-B98E-0FC41F8AEF3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EFF"/>
          </a:solidFill>
        </a:fill>
      </a:tcStyle>
    </a:wholeTbl>
    <a:band1H>
      <a:tcTxStyle/>
      <a:tcStyle>
        <a:fill>
          <a:solidFill>
            <a:srgbClr val="CADCFF"/>
          </a:solidFill>
        </a:fill>
      </a:tcStyle>
    </a:band1H>
    <a:band2H>
      <a:tcTxStyle/>
    </a:band2H>
    <a:band1V>
      <a:tcTxStyle/>
      <a:tcStyle>
        <a:fill>
          <a:solidFill>
            <a:srgbClr val="CADCF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Garamond-bold.fntdata"/><Relationship Id="rId32" Type="http://schemas.openxmlformats.org/officeDocument/2006/relationships/slide" Target="slides/slide26.xml"/><Relationship Id="rId76" Type="http://schemas.openxmlformats.org/officeDocument/2006/relationships/font" Target="fonts/Garamond-regular.fntdata"/><Relationship Id="rId35" Type="http://schemas.openxmlformats.org/officeDocument/2006/relationships/slide" Target="slides/slide29.xml"/><Relationship Id="rId79" Type="http://schemas.openxmlformats.org/officeDocument/2006/relationships/font" Target="fonts/Garamond-boldItalic.fntdata"/><Relationship Id="rId34" Type="http://schemas.openxmlformats.org/officeDocument/2006/relationships/slide" Target="slides/slide28.xml"/><Relationship Id="rId78" Type="http://schemas.openxmlformats.org/officeDocument/2006/relationships/font" Target="fonts/Garamond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1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2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2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3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3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7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4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4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4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74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70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70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7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Relationship Id="rId4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7.png"/><Relationship Id="rId4" Type="http://schemas.openxmlformats.org/officeDocument/2006/relationships/image" Target="../media/image5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75"/>
              <a:buNone/>
            </a:pPr>
            <a:r>
              <a:rPr lang="en-US" sz="1500"/>
              <a:t>Operators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Data Types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Control Flow and Comprehensions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Functions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Strings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Exceptions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Files and Exception Handling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Multithreaded Programming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Multithreaded programming</a:t>
            </a:r>
            <a:endParaRPr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Python Language Basics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Data Types</a:t>
            </a:r>
            <a:endParaRPr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Scalar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 (3.1)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 (10)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long (10L)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complex (1+3j)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bool  (True / False)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 ("hello world")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Complex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[1, 2, 2, 3]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{1, 2, 3} #No dups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tuple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(1,"hello")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dict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{"cat": 3, "dog", 4}</a:t>
            </a:r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Converting types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Some types can be auto-converted without a warning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is a hierarchy: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bool -&gt; int -&gt; long -&gt; float -&gt; complex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Upcasting is never a problem.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Downcasting requires loss of information.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Explicit conversion / casting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Casting is accomplished by passing the value to the constructor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Example: int(3.1) # float is passed into the constructor of int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Casting always copies the data and makes a new object.</a:t>
            </a:r>
            <a:endParaRPr/>
          </a:p>
        </p:txBody>
      </p:sp>
      <p:sp>
        <p:nvSpPr>
          <p:cNvPr id="117" name="Google Shape;117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Lists</a:t>
            </a:r>
            <a:endParaRPr/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Lists are mutable ordered collection of objects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mix and match types (unlike NumPy Arrays)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25" name="Google Shape;1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75104"/>
            <a:ext cx="7982712" cy="22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More About Lists</a:t>
            </a:r>
            <a:endParaRPr/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Lists are stored as</a:t>
            </a:r>
            <a:r>
              <a:rPr b="1" lang="en-US"/>
              <a:t> references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objects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 the objects themselves!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Remember</a:t>
            </a:r>
            <a:r>
              <a:rPr b="1" lang="en-US"/>
              <a:t> EVERYTHING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Python is an object!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value or primitive types.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objects pointed to change, the values in the list will change too!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Slicing Lists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Slicing - [m:n] returns copy of sub-list from m to n-1 (zero based index)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4560"/>
            <a:ext cx="3877056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Sets are an unordered collection of objects, with no dupes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mix and match types, just like lists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1095"/>
            <a:ext cx="9345168" cy="126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Sets can be used to de-dup a list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Frozen Sets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54480"/>
            <a:ext cx="877824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57" name="Google Shape;15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169663"/>
            <a:ext cx="7653527" cy="64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Dictionaries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Dictionaries are groups of key-value pairs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Objects can be of ANY type (mix and match)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57984"/>
            <a:ext cx="9116568" cy="1792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34840"/>
            <a:ext cx="9262872" cy="13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Dictionaries: Adding New Attributes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attributes or key/value pairs can be added as follows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Dictionaries are</a:t>
            </a:r>
            <a:r>
              <a:rPr b="1" lang="en-US"/>
              <a:t> important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Python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1056"/>
            <a:ext cx="9372600" cy="201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Tuples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Tuples are groups of data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is a tuple different from a list?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Tuples are immutable (can't be changed in any way)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Tuples aren't able to be iterated over.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Tuples are fixed length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for: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Returning more than one thing from a function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Forcing mutable data to be immutable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34840"/>
            <a:ext cx="9372600" cy="658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83" name="Google Shape;1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12664"/>
            <a:ext cx="9043416" cy="99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Lesson Objectives</a:t>
            </a:r>
            <a:endParaRPr/>
          </a:p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Operators and Data Types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Control Flow – Conditionals and Loops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 Comprehensions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Functions and Modular Programming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Files and Exception Handling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Multithreaded Programming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Oriented Programming Concepts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Tuples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 – To convert 2D to 3D coordinates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36192"/>
            <a:ext cx="6775704" cy="1984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92" name="Google Shape;19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77056"/>
            <a:ext cx="5678424" cy="294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Arrays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has no native array functionality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 will serve in a pinch, but is very S-L-O-W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package numpy introduces a native array,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will discuss shortly.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Python datatypes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Quick intro lab to Python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03-languageintro / types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Python Data Types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Introduction Python Data Types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03__pythonLanguageBasics | 3.1-types.ipynb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Ranges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range(5) creates a sequence from 0 to 4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range(start, stop step)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is more flexible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range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(1,10, 2) =&gt; 1,3,5,7,9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range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(0, 0.1, 0.01) =&gt;  0.0, 0.01, ...,  0.10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More options:</a:t>
            </a:r>
            <a:r>
              <a:rPr b="1" lang="en-US"/>
              <a:t> ?range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75"/>
              <a:buNone/>
            </a:pPr>
            <a:r>
              <a:rPr lang="en-US" sz="1500"/>
              <a:t>Operators</a:t>
            </a:r>
            <a:br>
              <a:rPr lang="en-US" sz="1500"/>
            </a:br>
            <a:r>
              <a:rPr lang="en-US" sz="1500"/>
              <a:t>Data Types</a:t>
            </a:r>
            <a:br>
              <a:rPr lang="en-US" sz="1500"/>
            </a:br>
            <a:r>
              <a:rPr b="1" lang="en-US"/>
              <a:t>Control Flow and Comprehensions</a:t>
            </a:r>
            <a:br>
              <a:rPr b="1" lang="en-US"/>
            </a:br>
            <a:r>
              <a:rPr lang="en-US" sz="1500"/>
              <a:t>Functions</a:t>
            </a:r>
            <a:br>
              <a:rPr lang="en-US" sz="1500"/>
            </a:br>
            <a:r>
              <a:rPr lang="en-US" sz="1500"/>
              <a:t>Strings</a:t>
            </a:r>
            <a:br>
              <a:rPr lang="en-US" sz="1500"/>
            </a:br>
            <a:r>
              <a:rPr lang="en-US" sz="1500"/>
              <a:t>Exceptions</a:t>
            </a:r>
            <a:br>
              <a:rPr lang="en-US" sz="1500"/>
            </a:br>
            <a:r>
              <a:rPr lang="en-US" sz="1500"/>
              <a:t>Files and Exception Handling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endParaRPr/>
          </a:p>
        </p:txBody>
      </p:sp>
      <p:sp>
        <p:nvSpPr>
          <p:cNvPr id="226" name="Google Shape;226;p25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Control Flow and Comprehensions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Blocks in Python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does not have curly braces (like Java)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Blocks are delimited by indentation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Whitespace matters! But why?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Because it's good style to use indentation (in Java too!)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Why not have it do meaning too, instead of just ignored.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Curly braces are redundant, and can cause unexpected errors.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35" name="Google Shape;2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1095"/>
            <a:ext cx="4901184" cy="2176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Control Flow: IF-Else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4128"/>
            <a:ext cx="9372600" cy="277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Control Flow – Conditionals - One Liners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possible to condense code from an if-else statement into just one line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is similar to the c++/Java ternary operator, but arguably more readable.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34056"/>
            <a:ext cx="9372600" cy="233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Conditionals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Conditional Statements in Python lab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03-languageintro / Conditionals</a:t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75"/>
              <a:buNone/>
            </a:pPr>
            <a:r>
              <a:rPr b="1" lang="en-US"/>
              <a:t>Operators</a:t>
            </a:r>
            <a:br>
              <a:rPr b="1" lang="en-US"/>
            </a:br>
            <a:r>
              <a:rPr lang="en-US" sz="1500"/>
              <a:t>Data Types</a:t>
            </a:r>
            <a:br>
              <a:rPr lang="en-US" sz="1500"/>
            </a:br>
            <a:r>
              <a:rPr lang="en-US" sz="1500"/>
              <a:t>Control Flow and Comprehensions</a:t>
            </a:r>
            <a:br>
              <a:rPr lang="en-US" sz="1500"/>
            </a:br>
            <a:r>
              <a:rPr lang="en-US" sz="1500"/>
              <a:t>Functions</a:t>
            </a:r>
            <a:br>
              <a:rPr lang="en-US" sz="1500"/>
            </a:br>
            <a:r>
              <a:rPr lang="en-US" sz="1500"/>
              <a:t>Strings</a:t>
            </a:r>
            <a:br>
              <a:rPr lang="en-US" sz="1500"/>
            </a:br>
            <a:r>
              <a:rPr lang="en-US" sz="1500"/>
              <a:t>Exceptions</a:t>
            </a:r>
            <a:br>
              <a:rPr lang="en-US" sz="1500"/>
            </a:br>
            <a:r>
              <a:rPr lang="en-US" sz="1500"/>
              <a:t>Files and Exception Handling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endParaRPr/>
          </a:p>
        </p:txBody>
      </p:sp>
      <p:sp>
        <p:nvSpPr>
          <p:cNvPr id="56" name="Google Shape;56;p3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Python Control Flow - Conditionals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Write conditionals in Python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03__pythonLanguageBasics | 3.2-conditionals.ipynb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 loops and lists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loops are designed to operate over lists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also operate over strings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by itself tests membership in a list</a:t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92224"/>
            <a:ext cx="5111496" cy="1773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89120"/>
            <a:ext cx="7680960" cy="138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Control Flow – Loops – for and while loops</a:t>
            </a:r>
            <a:endParaRPr/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following is the syntax for loops in Python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54480"/>
            <a:ext cx="584301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283" name="Google Shape;2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55264"/>
            <a:ext cx="3502152" cy="154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284" name="Google Shape;28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029200"/>
            <a:ext cx="6035040" cy="235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Comprehensions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allows an elegant way to iterate through ranges and lists called comprehensions.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example below is a list comprehension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Comprehensions.png" id="292" name="Google Shape;2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72" y="2542032"/>
            <a:ext cx="8220456" cy="1975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293" name="Google Shape;29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65776"/>
            <a:ext cx="9372600" cy="180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Control Loops</a:t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Quick intro lab to Python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03-languageintro / control loops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Python Control Flow - Loops</a:t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Write loops in Python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03__pythonLanguageBasics | 3.3-loops.ipynb</a:t>
            </a:r>
            <a:endParaRPr/>
          </a:p>
        </p:txBody>
      </p:sp>
      <p:sp>
        <p:nvSpPr>
          <p:cNvPr id="307" name="Google Shape;307;p3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75"/>
              <a:buNone/>
            </a:pPr>
            <a:r>
              <a:rPr lang="en-US" sz="1500"/>
              <a:t>Operators</a:t>
            </a:r>
            <a:br>
              <a:rPr lang="en-US" sz="1500"/>
            </a:br>
            <a:r>
              <a:rPr lang="en-US" sz="1500"/>
              <a:t>Data Types</a:t>
            </a:r>
            <a:br>
              <a:rPr lang="en-US" sz="1500"/>
            </a:br>
            <a:r>
              <a:rPr lang="en-US" sz="1500"/>
              <a:t>Control Flow and Comprehensions</a:t>
            </a:r>
            <a:br>
              <a:rPr lang="en-US" sz="1500"/>
            </a:br>
            <a:r>
              <a:rPr b="1" lang="en-US"/>
              <a:t>Functions</a:t>
            </a:r>
            <a:br>
              <a:rPr b="1" lang="en-US"/>
            </a:br>
            <a:r>
              <a:rPr lang="en-US" sz="1500"/>
              <a:t>Strings</a:t>
            </a:r>
            <a:br>
              <a:rPr lang="en-US" sz="1500"/>
            </a:br>
            <a:r>
              <a:rPr lang="en-US" sz="1500"/>
              <a:t>Exceptions</a:t>
            </a:r>
            <a:br>
              <a:rPr lang="en-US" sz="1500"/>
            </a:br>
            <a:r>
              <a:rPr lang="en-US" sz="1500"/>
              <a:t>Files and Exception Handling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endParaRPr/>
          </a:p>
        </p:txBody>
      </p:sp>
      <p:sp>
        <p:nvSpPr>
          <p:cNvPr id="313" name="Google Shape;313;p36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User Functions</a:t>
            </a:r>
            <a:endParaRPr/>
          </a:p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Easy to write custom user functions and extend Python.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type can by any type : scalar / object / NULL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end of function is reached without explicit return,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value of last evaluated expression is returned.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22" name="Google Shape;3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98648"/>
            <a:ext cx="9235440" cy="213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User Functions</a:t>
            </a:r>
            <a:endParaRPr/>
          </a:p>
        </p:txBody>
      </p:sp>
      <p:sp>
        <p:nvSpPr>
          <p:cNvPr id="328" name="Google Shape;328;p3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Concept of modular programming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Easy to write custom user functions and extend Python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"return" statements are optional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User-Functions.png" id="330" name="Google Shape;3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936" y="1627632"/>
            <a:ext cx="2825496" cy="3026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31" name="Google Shape;3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943600"/>
            <a:ext cx="8668512" cy="103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User Function Example</a:t>
            </a:r>
            <a:endParaRPr/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9304"/>
            <a:ext cx="5916168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Operators (Assignments / Boolean)</a:t>
            </a:r>
            <a:endParaRPr/>
          </a:p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65" name="Google Shape;65;p4"/>
          <p:cNvGraphicFramePr/>
          <p:nvPr/>
        </p:nvGraphicFramePr>
        <p:xfrm>
          <a:off x="234950" y="1014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{6C10AEB5-0F8B-4AF4-B98E-0FC41F8AEF3F}</a:tableStyleId>
              </a:tblPr>
              <a:tblGrid>
                <a:gridCol w="296545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Assignment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Logical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and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or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User Functions</a:t>
            </a:r>
            <a:endParaRPr/>
          </a:p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type can be any type - scalar/complex data type or user defined object /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end of function is reached without explicit return, the value of last evaluated expression is returned.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47" name="Google Shape;3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70632"/>
            <a:ext cx="6126480" cy="2048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48" name="Google Shape;34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56632"/>
            <a:ext cx="612648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DocStrings</a:t>
            </a:r>
            <a:endParaRPr/>
          </a:p>
        </p:txBody>
      </p:sp>
      <p:sp>
        <p:nvSpPr>
          <p:cNvPr id="354" name="Google Shape;354;p4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Functions can (and should) define a docstring to help understand the inputs and outputs of the function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56" name="Google Shape;3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20240"/>
            <a:ext cx="8567928" cy="3081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57" name="Google Shape;35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212080"/>
            <a:ext cx="8567928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Lambda</a:t>
            </a:r>
            <a:endParaRPr/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"Lambda Function" is an anonymous function.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Usually used as an argument to another function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syntax is as follows: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functions require other functions as parameters. For example, sorting a list of tuples by the second element in the tuple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65" name="Google Shape;3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3472"/>
            <a:ext cx="5961888" cy="630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66" name="Google Shape;36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29200"/>
            <a:ext cx="9372600" cy="214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endParaRPr/>
          </a:p>
        </p:txBody>
      </p:sp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Performs an operation on any list type for each element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syntax is as follows: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Note that map returns a map-object that is converted to a list, set, etc.</a:t>
            </a:r>
            <a:endParaRPr/>
          </a:p>
        </p:txBody>
      </p:sp>
      <p:sp>
        <p:nvSpPr>
          <p:cNvPr id="373" name="Google Shape;373;p4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74" name="Google Shape;3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6543"/>
            <a:ext cx="6922008" cy="713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75" name="Google Shape;37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30752"/>
            <a:ext cx="9372600" cy="157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Filter</a:t>
            </a:r>
            <a:endParaRPr/>
          </a:p>
        </p:txBody>
      </p:sp>
      <p:sp>
        <p:nvSpPr>
          <p:cNvPr id="381" name="Google Shape;381;p4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Performs a filter operation on any list type and returns an object, that can be converted to a sub-list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syntax is as follows: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83" name="Google Shape;38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3200"/>
            <a:ext cx="7370064" cy="694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84" name="Google Shape;38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151376"/>
            <a:ext cx="9372600" cy="231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Reduce</a:t>
            </a:r>
            <a:endParaRPr/>
          </a:p>
        </p:txBody>
      </p:sp>
      <p:sp>
        <p:nvSpPr>
          <p:cNvPr id="390" name="Google Shape;390;p4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Performs a reduce operation on any list type. It continually applies a function to the input sequence and returns a single result.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Example: One line statement to find the maximum number from a sequence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Reduce.png" id="392" name="Google Shape;3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952" y="1956816"/>
            <a:ext cx="3273552" cy="19019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93" name="Google Shape;39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983480"/>
            <a:ext cx="9372600" cy="98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Functions</a:t>
            </a:r>
            <a:endParaRPr/>
          </a:p>
        </p:txBody>
      </p:sp>
      <p:sp>
        <p:nvSpPr>
          <p:cNvPr id="399" name="Google Shape;399;p4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Quick intro lab to Python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03-languagebasics / functions</a:t>
            </a:r>
            <a:endParaRPr/>
          </a:p>
        </p:txBody>
      </p:sp>
      <p:sp>
        <p:nvSpPr>
          <p:cNvPr id="400" name="Google Shape;400;p4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Functions</a:t>
            </a:r>
            <a:endParaRPr/>
          </a:p>
        </p:txBody>
      </p:sp>
      <p:sp>
        <p:nvSpPr>
          <p:cNvPr id="406" name="Google Shape;406;p4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Write functions in Python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03__pythonLanguageBasics | 3.4-functions.ipynb</a:t>
            </a:r>
            <a:endParaRPr/>
          </a:p>
        </p:txBody>
      </p:sp>
      <p:sp>
        <p:nvSpPr>
          <p:cNvPr id="407" name="Google Shape;407;p4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75"/>
              <a:buNone/>
            </a:pPr>
            <a:r>
              <a:rPr lang="en-US" sz="1500"/>
              <a:t>Operators</a:t>
            </a:r>
            <a:br>
              <a:rPr lang="en-US" sz="1500"/>
            </a:br>
            <a:r>
              <a:rPr lang="en-US" sz="1500"/>
              <a:t>Data Types</a:t>
            </a:r>
            <a:br>
              <a:rPr lang="en-US" sz="1500"/>
            </a:br>
            <a:r>
              <a:rPr lang="en-US" sz="1500"/>
              <a:t>Control Flow and Comprehensions</a:t>
            </a:r>
            <a:br>
              <a:rPr lang="en-US" sz="1500"/>
            </a:br>
            <a:r>
              <a:rPr lang="en-US" sz="1500"/>
              <a:t>Functions</a:t>
            </a:r>
            <a:br>
              <a:rPr lang="en-US" sz="1500"/>
            </a:br>
            <a:r>
              <a:rPr b="1" lang="en-US"/>
              <a:t>Strings</a:t>
            </a:r>
            <a:br>
              <a:rPr b="1" lang="en-US"/>
            </a:br>
            <a:r>
              <a:rPr lang="en-US" sz="1500"/>
              <a:t>Exceptions</a:t>
            </a:r>
            <a:br>
              <a:rPr lang="en-US" sz="1500"/>
            </a:br>
            <a:r>
              <a:rPr lang="en-US" sz="1500"/>
              <a:t>Files and Exception Handling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endParaRPr/>
          </a:p>
        </p:txBody>
      </p:sp>
      <p:sp>
        <p:nvSpPr>
          <p:cNvPr id="413" name="Google Shape;413;p48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4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Strings</a:t>
            </a:r>
            <a:endParaRPr/>
          </a:p>
        </p:txBody>
      </p:sp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str()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Immutable arrays of variable length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strings Unicode in Python 3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separate "char" type – just single length string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Examples of literal strings: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'single quotes'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"double quotes"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"""triple quotes"""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# allows multi-line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b'\xea'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# binary escaped characters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u'नमस्ते '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# Unicode characters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r'\d\d'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# Raw string, good for regexes</a:t>
            </a:r>
            <a:endParaRPr/>
          </a:p>
        </p:txBody>
      </p:sp>
      <p:sp>
        <p:nvSpPr>
          <p:cNvPr id="421" name="Google Shape;421;p4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Operators: Arithmetic</a:t>
            </a:r>
            <a:endParaRPr/>
          </a:p>
        </p:txBody>
      </p:sp>
      <p:sp>
        <p:nvSpPr>
          <p:cNvPr id="71" name="Google Shape;71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73" name="Google Shape;73;p5"/>
          <p:cNvGraphicFramePr/>
          <p:nvPr/>
        </p:nvGraphicFramePr>
        <p:xfrm>
          <a:off x="228600" y="1014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{6C10AEB5-0F8B-4AF4-B98E-0FC41F8AEF3F}</a:tableStyleId>
              </a:tblPr>
              <a:tblGrid>
                <a:gridCol w="2971800"/>
                <a:gridCol w="2971800"/>
                <a:gridCol w="2971800"/>
              </a:tblGrid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+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-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*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Division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/ b =? 5/2 = 2.5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Exponent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`**`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`a ** 2`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Modulus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5 % 2 is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Integer Division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// 2 is 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Formatted strings</a:t>
            </a:r>
            <a:endParaRPr/>
          </a:p>
        </p:txBody>
      </p:sp>
      <p:sp>
        <p:nvSpPr>
          <p:cNvPr id="427" name="Google Shape;427;p5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C (not C++) style printf syntax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parenthesis for longer formatted strings (as shown above)</a:t>
            </a:r>
            <a:endParaRPr/>
          </a:p>
        </p:txBody>
      </p:sp>
      <p:sp>
        <p:nvSpPr>
          <p:cNvPr id="428" name="Google Shape;428;p5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29" name="Google Shape;42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3080"/>
            <a:ext cx="8092440" cy="98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Formatted strings</a:t>
            </a:r>
            <a:endParaRPr/>
          </a:p>
        </p:txBody>
      </p:sp>
      <p:sp>
        <p:nvSpPr>
          <p:cNvPr id="435" name="Google Shape;435;p5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uses C style formatting syntax –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printf(x)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doesn't use C++ style formatting syntax –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cout &lt;&lt; x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parenthesis for longer formatted strings (as shown above)</a:t>
            </a:r>
            <a:endParaRPr/>
          </a:p>
        </p:txBody>
      </p:sp>
      <p:sp>
        <p:nvSpPr>
          <p:cNvPr id="436" name="Google Shape;436;p5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37" name="Google Shape;43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24328"/>
            <a:ext cx="8302752" cy="129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Referencing Strings</a:t>
            </a:r>
            <a:endParaRPr/>
          </a:p>
        </p:txBody>
      </p:sp>
      <p:sp>
        <p:nvSpPr>
          <p:cNvPr id="443" name="Google Shape;443;p5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 slicing is similar to lists: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'Hello'[1:3]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el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# start from 1 up to but not including 3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'Hello'[1:-1]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ell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# start from 1 up to but not including last</a:t>
            </a:r>
            <a:endParaRPr/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45" name="Google Shape;44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00984"/>
            <a:ext cx="5888736" cy="3785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 Methods</a:t>
            </a:r>
            <a:endParaRPr/>
          </a:p>
        </p:txBody>
      </p:sp>
      <p:sp>
        <p:nvSpPr>
          <p:cNvPr id="451" name="Google Shape;451;p5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453" name="Google Shape;453;p53"/>
          <p:cNvGraphicFramePr/>
          <p:nvPr/>
        </p:nvGraphicFramePr>
        <p:xfrm>
          <a:off x="237744" y="1316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{6C10AEB5-0F8B-4AF4-B98E-0FC41F8AEF3F}</a:tableStyleId>
              </a:tblPr>
              <a:tblGrid>
                <a:gridCol w="4462275"/>
                <a:gridCol w="4462275"/>
              </a:tblGrid>
              <a:tr h="6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.lower(), .upper()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Changes to lower/upper case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.strip()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Removes whitespace from beginning and end.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.startswith('abc'), .endswith('abc')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Tests whether string starts with or ends with the given string.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.isalpha('abc'), .isdigit(), .isspace()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Tests if all charcatersin string are alpha/digit/whitespace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.find('abc')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Will find index of substring `'abc'` and return index, or `-1` if not found (NOT a regex)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.replace('old','new')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Will replace string with another string (NOT regex)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.split(',')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 list of strings given by delimiter (comma in this case),"a,b,c,d" =&gt; ['a','b','c','d']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.join(['a','b','c',d']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Will join the list using the string itself as delimiter: ",".join(['a','b','c','d'])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Regular Expressions</a:t>
            </a:r>
            <a:endParaRPr/>
          </a:p>
        </p:txBody>
      </p:sp>
      <p:sp>
        <p:nvSpPr>
          <p:cNvPr id="459" name="Google Shape;459;p5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has very powerful (and fast) regex engine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61" name="Google Shape;46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7048"/>
            <a:ext cx="937260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462" name="Google Shape;46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346704"/>
            <a:ext cx="9372600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Regex</a:t>
            </a:r>
            <a:endParaRPr/>
          </a:p>
        </p:txBody>
      </p:sp>
      <p:sp>
        <p:nvSpPr>
          <p:cNvPr id="468" name="Google Shape;468;p5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re.match('pattern') – matches regex at beginning of sring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re.search('pattern') – matches regex anywhere in string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re.findall('pattern') – matches regex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re.sub('pattern', 'replace') – does regex substtitution</a:t>
            </a:r>
            <a:endParaRPr/>
          </a:p>
        </p:txBody>
      </p:sp>
      <p:sp>
        <p:nvSpPr>
          <p:cNvPr id="469" name="Google Shape;469;p5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String</a:t>
            </a:r>
            <a:endParaRPr/>
          </a:p>
        </p:txBody>
      </p:sp>
      <p:sp>
        <p:nvSpPr>
          <p:cNvPr id="475" name="Google Shape;475;p5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Quick intro lab to Python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03-languagebasics / strings</a:t>
            </a:r>
            <a:endParaRPr/>
          </a:p>
        </p:txBody>
      </p:sp>
      <p:sp>
        <p:nvSpPr>
          <p:cNvPr id="476" name="Google Shape;476;p5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Strings</a:t>
            </a:r>
            <a:endParaRPr/>
          </a:p>
        </p:txBody>
      </p:sp>
      <p:sp>
        <p:nvSpPr>
          <p:cNvPr id="482" name="Google Shape;482;p5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Play with strings in Python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03__pythonLanguageBasics | 3.5-strings.ipynb</a:t>
            </a:r>
            <a:endParaRPr/>
          </a:p>
        </p:txBody>
      </p:sp>
      <p:sp>
        <p:nvSpPr>
          <p:cNvPr id="483" name="Google Shape;483;p5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75"/>
              <a:buNone/>
            </a:pPr>
            <a:r>
              <a:rPr lang="en-US" sz="1500"/>
              <a:t>Operators</a:t>
            </a:r>
            <a:br>
              <a:rPr lang="en-US" sz="1500"/>
            </a:br>
            <a:r>
              <a:rPr lang="en-US" sz="1500"/>
              <a:t>Data Types</a:t>
            </a:r>
            <a:br>
              <a:rPr lang="en-US" sz="1500"/>
            </a:br>
            <a:r>
              <a:rPr lang="en-US" sz="1500"/>
              <a:t>Control Flow and Comprehensions</a:t>
            </a:r>
            <a:br>
              <a:rPr lang="en-US" sz="1500"/>
            </a:br>
            <a:r>
              <a:rPr lang="en-US" sz="1500"/>
              <a:t>Functions</a:t>
            </a:r>
            <a:br>
              <a:rPr lang="en-US" sz="1500"/>
            </a:br>
            <a:r>
              <a:rPr lang="en-US" sz="1500"/>
              <a:t>Strings</a:t>
            </a:r>
            <a:br>
              <a:rPr lang="en-US" sz="1500"/>
            </a:br>
            <a:r>
              <a:rPr b="1" lang="en-US"/>
              <a:t>Exceptions</a:t>
            </a:r>
            <a:br>
              <a:rPr b="1" lang="en-US"/>
            </a:br>
            <a:r>
              <a:rPr lang="en-US" sz="1500"/>
              <a:t>Files and Exception Handling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endParaRPr/>
          </a:p>
        </p:txBody>
      </p:sp>
      <p:sp>
        <p:nvSpPr>
          <p:cNvPr id="489" name="Google Shape;489;p58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Exceptions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5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75"/>
              <a:buNone/>
            </a:pPr>
            <a:r>
              <a:rPr lang="en-US" sz="1500"/>
              <a:t>Operators</a:t>
            </a:r>
            <a:br>
              <a:rPr lang="en-US" sz="1500"/>
            </a:br>
            <a:r>
              <a:rPr lang="en-US" sz="1500"/>
              <a:t>Data Types</a:t>
            </a:r>
            <a:br>
              <a:rPr lang="en-US" sz="1500"/>
            </a:br>
            <a:r>
              <a:rPr lang="en-US" sz="1500"/>
              <a:t>Control Flow and Comprehensions</a:t>
            </a:r>
            <a:br>
              <a:rPr lang="en-US" sz="1500"/>
            </a:br>
            <a:r>
              <a:rPr lang="en-US" sz="1500"/>
              <a:t>Functions</a:t>
            </a:r>
            <a:br>
              <a:rPr lang="en-US" sz="1500"/>
            </a:br>
            <a:r>
              <a:rPr lang="en-US" sz="1500"/>
              <a:t>Strings</a:t>
            </a:r>
            <a:br>
              <a:rPr lang="en-US" sz="1500"/>
            </a:br>
            <a:r>
              <a:rPr lang="en-US" sz="1500"/>
              <a:t>Exceptions</a:t>
            </a:r>
            <a:br>
              <a:rPr lang="en-US" sz="1500"/>
            </a:br>
            <a:r>
              <a:rPr b="1" lang="en-US"/>
              <a:t>Files and Exception Handling</a:t>
            </a:r>
            <a:br>
              <a:rPr b="1" lang="en-US"/>
            </a:br>
            <a:r>
              <a:rPr lang="en-US" sz="1500"/>
              <a:t>Multithreaded Programming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endParaRPr/>
          </a:p>
        </p:txBody>
      </p:sp>
      <p:sp>
        <p:nvSpPr>
          <p:cNvPr id="496" name="Google Shape;496;p59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Files and Exception Handling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5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Operators: Bitwise</a:t>
            </a:r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81" name="Google Shape;81;p6"/>
          <p:cNvGraphicFramePr/>
          <p:nvPr/>
        </p:nvGraphicFramePr>
        <p:xfrm>
          <a:off x="228600" y="1115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{6C10AEB5-0F8B-4AF4-B98E-0FC41F8AEF3F}</a:tableStyleId>
              </a:tblPr>
              <a:tblGrid>
                <a:gridCol w="2971800"/>
                <a:gridCol w="2971800"/>
                <a:gridCol w="2971800"/>
              </a:tblGrid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&amp;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｜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Xor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^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1's complement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shift left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 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&lt;&lt;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Shift Right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 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&gt;&gt; 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Files</a:t>
            </a:r>
            <a:endParaRPr/>
          </a:p>
        </p:txBody>
      </p:sp>
      <p:sp>
        <p:nvSpPr>
          <p:cNvPr id="503" name="Google Shape;503;p6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Syntax to open a file – txt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Syntax to open a file – csv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05" name="Google Shape;50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36776"/>
            <a:ext cx="7525512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506" name="Google Shape;50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95928"/>
            <a:ext cx="9372600" cy="14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Exceptions</a:t>
            </a:r>
            <a:endParaRPr/>
          </a:p>
        </p:txBody>
      </p:sp>
      <p:sp>
        <p:nvSpPr>
          <p:cNvPr id="512" name="Google Shape;512;p6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can throw exceptions.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should catch Exceptions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14" name="Google Shape;51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03120"/>
            <a:ext cx="9372600" cy="30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Exception Handling</a:t>
            </a:r>
            <a:endParaRPr/>
          </a:p>
        </p:txBody>
      </p:sp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can throw exceptions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Exception handling helps in attempts to open non-existent files, corrupt files etc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6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22" name="Google Shape;52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10512"/>
            <a:ext cx="9372600" cy="1755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523" name="Google Shape;52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62856"/>
            <a:ext cx="93726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Files</a:t>
            </a:r>
            <a:endParaRPr/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Play with files in Python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03__pythonLanguageBasics | 3.6-files.ipynb</a:t>
            </a:r>
            <a:endParaRPr/>
          </a:p>
        </p:txBody>
      </p:sp>
      <p:sp>
        <p:nvSpPr>
          <p:cNvPr id="530" name="Google Shape;530;p6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75"/>
              <a:buNone/>
            </a:pPr>
            <a:r>
              <a:rPr lang="en-US" sz="1500"/>
              <a:t>Operators</a:t>
            </a:r>
            <a:br>
              <a:rPr lang="en-US" sz="1500"/>
            </a:br>
            <a:r>
              <a:rPr lang="en-US" sz="1500"/>
              <a:t>Data Types</a:t>
            </a:r>
            <a:br>
              <a:rPr lang="en-US" sz="1500"/>
            </a:br>
            <a:r>
              <a:rPr lang="en-US" sz="1500"/>
              <a:t>Control Flow and Comprehensions</a:t>
            </a:r>
            <a:br>
              <a:rPr lang="en-US" sz="1500"/>
            </a:br>
            <a:r>
              <a:rPr lang="en-US" sz="1500"/>
              <a:t>Functions</a:t>
            </a:r>
            <a:br>
              <a:rPr lang="en-US" sz="1500"/>
            </a:br>
            <a:r>
              <a:rPr lang="en-US" sz="1500"/>
              <a:t>Strings</a:t>
            </a:r>
            <a:br>
              <a:rPr lang="en-US" sz="1500"/>
            </a:br>
            <a:r>
              <a:rPr lang="en-US" sz="1500"/>
              <a:t>Exceptions</a:t>
            </a:r>
            <a:br>
              <a:rPr lang="en-US" sz="1500"/>
            </a:br>
            <a:r>
              <a:rPr lang="en-US" sz="1500"/>
              <a:t>Files and Exception Handling</a:t>
            </a:r>
            <a:br>
              <a:rPr lang="en-US" sz="1500"/>
            </a:br>
            <a:r>
              <a:rPr b="1" lang="en-US"/>
              <a:t>Multithreaded Programming</a:t>
            </a:r>
            <a:br>
              <a:rPr b="1" lang="en-US"/>
            </a:br>
            <a:r>
              <a:rPr lang="en-US" sz="1500"/>
              <a:t>Multithreaded programming</a:t>
            </a:r>
            <a:br>
              <a:rPr lang="en-US" sz="1500"/>
            </a:br>
            <a:endParaRPr/>
          </a:p>
        </p:txBody>
      </p:sp>
      <p:sp>
        <p:nvSpPr>
          <p:cNvPr id="536" name="Google Shape;536;p6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Multithreaded Programming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6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Multithreaded programming</a:t>
            </a:r>
            <a:endParaRPr/>
          </a:p>
        </p:txBody>
      </p:sp>
      <p:sp>
        <p:nvSpPr>
          <p:cNvPr id="543" name="Google Shape;543;p6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supports multithreaded programming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very similar to Java (identical interface)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threading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is used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Multithreaded2.png" id="545" name="Google Shape;54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464" y="3081528"/>
            <a:ext cx="2916936" cy="3465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ltithreaded1.png" id="546" name="Google Shape;54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0952" y="3081528"/>
            <a:ext cx="2615184" cy="34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Threads</a:t>
            </a:r>
            <a:endParaRPr/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supports multithreaded programming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very similar to Java (identical interface)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also inherit from Thread class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54" name="Google Shape;55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3976"/>
            <a:ext cx="7443216" cy="19019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555" name="Google Shape;55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90288"/>
            <a:ext cx="7443216" cy="127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Thread Safety</a:t>
            </a:r>
            <a:endParaRPr/>
          </a:p>
        </p:txBody>
      </p:sp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Immutability is very nice when we have threads!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tuple/frozenset are a thread-safe collection type.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Strings and numerics (ints, floats) are thread-safe.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Otherwise, we need to use lock, semaphore, etc.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63" name="Google Shape;56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71216"/>
            <a:ext cx="9372600" cy="206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75"/>
              <a:buNone/>
            </a:pPr>
            <a:r>
              <a:rPr lang="en-US" sz="1500"/>
              <a:t>Operators</a:t>
            </a:r>
            <a:br>
              <a:rPr lang="en-US" sz="1500"/>
            </a:br>
            <a:r>
              <a:rPr lang="en-US" sz="1500"/>
              <a:t>Data Types</a:t>
            </a:r>
            <a:br>
              <a:rPr lang="en-US" sz="1500"/>
            </a:br>
            <a:r>
              <a:rPr lang="en-US" sz="1500"/>
              <a:t>Control Flow and Comprehensions</a:t>
            </a:r>
            <a:br>
              <a:rPr lang="en-US" sz="1500"/>
            </a:br>
            <a:r>
              <a:rPr lang="en-US" sz="1500"/>
              <a:t>Functions</a:t>
            </a:r>
            <a:br>
              <a:rPr lang="en-US" sz="1500"/>
            </a:br>
            <a:r>
              <a:rPr lang="en-US" sz="1500"/>
              <a:t>Strings</a:t>
            </a:r>
            <a:br>
              <a:rPr lang="en-US" sz="1500"/>
            </a:br>
            <a:r>
              <a:rPr lang="en-US" sz="1500"/>
              <a:t>Exceptions</a:t>
            </a:r>
            <a:br>
              <a:rPr lang="en-US" sz="1500"/>
            </a:br>
            <a:r>
              <a:rPr lang="en-US" sz="1500"/>
              <a:t>Files and Exception Handling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r>
              <a:rPr b="1" lang="en-US"/>
              <a:t>Multithreaded programming</a:t>
            </a:r>
            <a:br>
              <a:rPr b="1" lang="en-US"/>
            </a:br>
            <a:endParaRPr/>
          </a:p>
        </p:txBody>
      </p:sp>
      <p:sp>
        <p:nvSpPr>
          <p:cNvPr id="569" name="Google Shape;569;p68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Multithreaded programming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6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Events / Callbacks</a:t>
            </a:r>
            <a:endParaRPr/>
          </a:p>
        </p:txBody>
      </p:sp>
      <p:sp>
        <p:nvSpPr>
          <p:cNvPr id="576" name="Google Shape;576;p6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Event handling is multiple threads of another type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Code in event handlers will be run on different thread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keep thread safety in mind in callbacks.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provides the signal class to handle messaging.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Callbacks.png" id="578" name="Google Shape;57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184" y="3264408"/>
            <a:ext cx="6428232" cy="412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Operators: Comparison</a:t>
            </a:r>
            <a:endParaRPr/>
          </a:p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89" name="Google Shape;89;p7"/>
          <p:cNvGraphicFramePr/>
          <p:nvPr/>
        </p:nvGraphicFramePr>
        <p:xfrm>
          <a:off x="228600" y="1115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{6C10AEB5-0F8B-4AF4-B98E-0FC41F8AEF3F}</a:tableStyleId>
              </a:tblPr>
              <a:tblGrid>
                <a:gridCol w="2971800"/>
                <a:gridCol w="2971800"/>
                <a:gridCol w="2971800"/>
              </a:tblGrid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Comparison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Greater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&gt;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Less than equal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  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&lt;=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than equal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&gt;=b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==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Notequal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 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!= 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75"/>
              <a:buNone/>
            </a:pPr>
            <a:r>
              <a:rPr lang="en-US" sz="1500"/>
              <a:t>Operators</a:t>
            </a:r>
            <a:br>
              <a:rPr lang="en-US" sz="1500"/>
            </a:br>
            <a:r>
              <a:rPr b="1" lang="en-US"/>
              <a:t>Data Types</a:t>
            </a:r>
            <a:br>
              <a:rPr b="1" lang="en-US"/>
            </a:br>
            <a:r>
              <a:rPr lang="en-US" sz="1500"/>
              <a:t>Control Flow and Comprehensions</a:t>
            </a:r>
            <a:br>
              <a:rPr lang="en-US" sz="1500"/>
            </a:br>
            <a:r>
              <a:rPr lang="en-US" sz="1500"/>
              <a:t>Functions</a:t>
            </a:r>
            <a:br>
              <a:rPr lang="en-US" sz="1500"/>
            </a:br>
            <a:r>
              <a:rPr lang="en-US" sz="1500"/>
              <a:t>Strings</a:t>
            </a:r>
            <a:br>
              <a:rPr lang="en-US" sz="1500"/>
            </a:br>
            <a:r>
              <a:rPr lang="en-US" sz="1500"/>
              <a:t>Exceptions</a:t>
            </a:r>
            <a:br>
              <a:rPr lang="en-US" sz="1500"/>
            </a:br>
            <a:r>
              <a:rPr lang="en-US" sz="1500"/>
              <a:t>Files and Exception Handling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r>
              <a:rPr lang="en-US" sz="1500"/>
              <a:t>Multithreaded programming</a:t>
            </a:r>
            <a:br>
              <a:rPr lang="en-US" sz="1500"/>
            </a:br>
            <a:endParaRPr/>
          </a:p>
        </p:txBody>
      </p:sp>
      <p:sp>
        <p:nvSpPr>
          <p:cNvPr id="95" name="Google Shape;95;p8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Data Types</a:t>
            </a:r>
            <a:endParaRPr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has no value types or primitive types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Everything is an object.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Objects are referred to by reference.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 simple integers are references.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Variables are always references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are untyped. (loose typing)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can point to anything.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Some types are immutable (can't be changed)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most numeric types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tuples</a:t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