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OOP Intro</a:t>
            </a:r>
          </a:p>
          <a:p>
            <a:r>
              <a:t>Classes/Objects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Python – Web Programming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Classes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Python allows Class</a:t>
            </a:r>
            <a:r>
              <a:rPr b="1"/>
              <a:t> Variables</a:t>
            </a:r>
            <a:r>
              <a:t> to be defined</a:t>
            </a:r>
          </a:p>
          <a:p>
            <a:r>
              <a:t> These variables are common to any object / instance of the class</a:t>
            </a:r>
          </a:p>
          <a:p>
            <a:r>
              <a:t> Changing the class variable or class attribute will change the value of the variable for all instances of the class.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5536"/>
            <a:ext cx="8074152" cy="269748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35040"/>
            <a:ext cx="6089904" cy="6949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Static methods are known as</a:t>
            </a:r>
            <a:r>
              <a:rPr b="1"/>
              <a:t> Class Methods</a:t>
            </a:r>
          </a:p>
          <a:p>
            <a:r>
              <a:t> The decorator @classmethod is used to denote a static method that is common to all instances of the class</a:t>
            </a:r>
          </a:p>
          <a:p>
            <a:r>
              <a:t> This will give us a reference to the static class (not the object)</a:t>
            </a:r>
          </a:p>
          <a:p>
            <a:r>
              <a:t> Example: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6432"/>
            <a:ext cx="9372600" cy="23134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Classes can have attributes called class attributes</a:t>
            </a:r>
          </a:p>
          <a:p>
            <a:pPr lvl="1"/>
            <a:r>
              <a:t> These are static to the class (not to the object)</a:t>
            </a:r>
          </a:p>
          <a:p>
            <a:pPr lvl="1"/>
            <a:r>
              <a:t> Changing one instance attribute will change it on entire class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8608"/>
            <a:ext cx="937260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856"/>
            <a:ext cx="9116568" cy="379476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02352"/>
            <a:ext cx="9116568" cy="11795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Member variables are referred to by with reference to self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784"/>
            <a:ext cx="9372600" cy="3264408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5816"/>
            <a:ext cx="8613648" cy="6126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Unlike in C++/Java/C#, Access is not strictly enforced.</a:t>
            </a:r>
          </a:p>
          <a:p>
            <a:r>
              <a:t> However, we can declare access in the following way;</a:t>
            </a:r>
          </a:p>
          <a:p>
            <a:pPr lvl="1"/>
            <a:r>
              <a:t> public: MyClass.my_member  #public</a:t>
            </a:r>
          </a:p>
          <a:p>
            <a:pPr lvl="1"/>
            <a:r>
              <a:t> Protected MyClass._my_member # protected</a:t>
            </a:r>
          </a:p>
          <a:p>
            <a:pPr lvl="1"/>
            <a:r>
              <a:t> Private: MyClass.__my_member #private</a:t>
            </a:r>
          </a:p>
          <a:p>
            <a:r>
              <a:t> This is a convention</a:t>
            </a:r>
          </a:p>
          <a:p>
            <a:pPr lvl="1"/>
            <a:r>
              <a:t> But it is supported in the language</a:t>
            </a:r>
          </a:p>
          <a:p>
            <a:pPr lvl="1"/>
            <a:r>
              <a:t> Protected members are renamed "behind the scenes" so a class knows the difference between an inherited member and a local member.</a:t>
            </a:r>
          </a:p>
          <a:p>
            <a:pPr lvl="1"/>
            <a:r>
              <a:t> Protected and Private members are not shown in metadata to outside users, and an exception is throne if users attempt to use them.</a:t>
            </a:r>
          </a:p>
          <a:p>
            <a:pPr lvl="2"/>
            <a:r>
              <a:t> But there are ways around this.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Constructors and 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Classes can define a constructor and destructor</a:t>
            </a:r>
          </a:p>
          <a:p>
            <a:pPr lvl="1"/>
            <a:r>
              <a:t> Strictly speaking, constructors are called after and not before the class is</a:t>
            </a:r>
            <a:r>
              <a:t> instantiated.</a:t>
            </a:r>
          </a:p>
          <a:p>
            <a:r>
              <a:t> Constructor</a:t>
            </a:r>
          </a:p>
          <a:p>
            <a:pPr lvl="1"/>
            <a:r>
              <a:t> Name is</a:t>
            </a:r>
            <a:r>
              <a:rPr b="1"/>
              <a:t> init</a:t>
            </a:r>
            <a:r>
              <a:t> ()</a:t>
            </a:r>
          </a:p>
          <a:p>
            <a:pPr lvl="1"/>
            <a:r>
              <a:t> Constructors should completely initialize all class members</a:t>
            </a:r>
          </a:p>
          <a:p>
            <a:r>
              <a:t> Destructor</a:t>
            </a:r>
          </a:p>
          <a:p>
            <a:pPr lvl="1"/>
            <a:r>
              <a:t> Called at GC time</a:t>
            </a:r>
          </a:p>
          <a:p>
            <a:pPr lvl="1"/>
            <a:r>
              <a:t> Name is</a:t>
            </a:r>
            <a:r>
              <a:rPr b="1"/>
              <a:t> del</a:t>
            </a:r>
            <a:r>
              <a:t> ()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4880"/>
            <a:ext cx="9372600" cy="20116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 and 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056"/>
            <a:ext cx="8668512" cy="3602736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1536"/>
            <a:ext cx="5815584" cy="6583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Static methods are known as class methods</a:t>
            </a:r>
          </a:p>
          <a:p>
            <a:r>
              <a:t> We can use a decorator @classmethod</a:t>
            </a:r>
          </a:p>
          <a:p>
            <a:r>
              <a:t> This will give us a reference to the static class (not the object)</a:t>
            </a:r>
          </a:p>
          <a:p>
            <a:r>
              <a:t> Example usage: Factory Method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928"/>
            <a:ext cx="9372600" cy="18470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can catch exceptions using try/except/raise/else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3040"/>
            <a:ext cx="9372600" cy="30449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Python language 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Python allows us to inherit from base classes</a:t>
            </a:r>
          </a:p>
          <a:p>
            <a:r>
              <a:t> Super() refers to the superclass (or superclasses)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6816"/>
            <a:ext cx="6172200" cy="19933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Python has multiple inheritance</a:t>
            </a:r>
          </a:p>
          <a:p>
            <a:r>
              <a:t> Therefore, does not need interface contracts</a:t>
            </a:r>
          </a:p>
          <a:p>
            <a:r>
              <a:t> What about the "diamond problem"?</a:t>
            </a:r>
          </a:p>
          <a:p>
            <a:pPr lvl="1"/>
            <a:r>
              <a:t> Use name resolution:</a:t>
            </a:r>
          </a:p>
          <a:p>
            <a:pPr lvl="1"/>
            <a:r>
              <a:t> Specify the base class by name instead of super()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408"/>
            <a:ext cx="6702552" cy="1170432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7720"/>
            <a:ext cx="6702552" cy="16184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2267712"/>
          <a:lstStyle/>
          <a:p>
            <a:r>
              <a:t> Python allows us to inherit attributes from one or more base classes</a:t>
            </a:r>
          </a:p>
          <a:p/>
          <a:p>
            <a:r>
              <a:t> 
</a:t>
            </a:r>
          </a:p>
          <a:p/>
          <a:p>
            <a:r>
              <a:t> Example: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288"/>
            <a:ext cx="9372600" cy="768096"/>
          </a:xfrm>
          <a:prstGeom prst="rect">
            <a:avLst/>
          </a:prstGeom>
        </p:spPr>
      </p:pic>
      <p:pic>
        <p:nvPicPr>
          <p:cNvPr id="6" name="Picture 5" descr="Inherit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775" y="4736592"/>
            <a:ext cx="1709928" cy="2944368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8224"/>
            <a:ext cx="7022592" cy="2002536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18504"/>
            <a:ext cx="4919472" cy="6035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931920"/>
          <a:lstStyle/>
          <a:p>
            <a:r>
              <a:t> Python has multiple inheritance (can inherit from multiple parent classes)</a:t>
            </a:r>
          </a:p>
          <a:p>
            <a:r>
              <a:t> Example of the "diamond problem":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Multiple-Inheri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68" y="3282696"/>
            <a:ext cx="3511296" cy="3282696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5576"/>
            <a:ext cx="5285232" cy="290779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Inheritance – super()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usage of super()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912"/>
            <a:ext cx="5687568" cy="3392424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9512"/>
            <a:ext cx="2688336" cy="170078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Encapsulation is the idea of wrapping data and operations that are performed on that data into one entity</a:t>
            </a:r>
          </a:p>
          <a:p>
            <a:r>
              <a:t> This allows more secured access of data</a:t>
            </a:r>
          </a:p>
          <a:p>
            <a:r>
              <a:t> The idea of writing &lt;class object&gt;.&lt;instance variable&gt; is itself encapsulation</a:t>
            </a:r>
          </a:p>
          <a:p>
            <a:r>
              <a:t> Data Abstraction has a subtle difference from encapsulation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Abstraction and 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Abstraction is the process of separation of presentation details from implementation details</a:t>
            </a:r>
          </a:p>
          <a:p>
            <a:r>
              <a:t> Unlike in C++/Java/C#, access is not strictly enforced and there are well defined access modifiers</a:t>
            </a:r>
          </a:p>
          <a:p>
            <a:r>
              <a:t> Members are by default Public, and can be accessed from anywhere</a:t>
            </a:r>
          </a:p>
          <a:p>
            <a:r>
              <a:t> Protected members can be accessed from within class or sub-classes (Preceded by single underscore)</a:t>
            </a:r>
          </a:p>
          <a:p>
            <a:r>
              <a:t> Private members accessible only within class (Preceded by double underscore)</a:t>
            </a:r>
          </a:p>
          <a:p>
            <a:r>
              <a:t> Protected and Private members are not shown in metadata to outside users</a:t>
            </a:r>
          </a:p>
          <a:p>
            <a:r>
              <a:t> An exception is thrown if users attempt to use them</a:t>
            </a:r>
          </a:p>
          <a:p>
            <a:r>
              <a:t> Methods have the same access modifier conventions as members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Abstraction and 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008"/>
            <a:ext cx="9372600" cy="41148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7840"/>
            <a:ext cx="7863840" cy="127101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Overview:</a:t>
            </a:r>
          </a:p>
          <a:p>
            <a:pPr lvl="1"/>
            <a:r>
              <a:t> Learn Object Oriented Programming in Python</a:t>
            </a:r>
          </a:p>
          <a:p>
            <a:r>
              <a:t> Approximate time:</a:t>
            </a:r>
          </a:p>
          <a:p>
            <a:pPr lvl="1"/>
            <a:r>
              <a:t> 10 mins</a:t>
            </a:r>
          </a:p>
          <a:p>
            <a:r>
              <a:t> Instructions:</a:t>
            </a:r>
          </a:p>
          <a:p>
            <a:pPr lvl="1"/>
            <a:r>
              <a:rPr>
                <a:latin typeface="Courier New"/>
              </a:rPr>
              <a:t> 03__pythonLanguageBasics</a:t>
            </a:r>
            <a:r>
              <a:t> |</a:t>
            </a:r>
            <a:r>
              <a:rPr>
                <a:latin typeface="Courier New"/>
              </a:rPr>
              <a:t> 3.7-oop.ipynb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OOP Intro
</a:t>
            </a:r>
            <a:r>
              <a:t>Classes/Objects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OOP Intro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Most languages today follow the principles of Object-Oriented Programming.</a:t>
            </a:r>
          </a:p>
          <a:p>
            <a:r>
              <a:t> What are the Principles of OOP?</a:t>
            </a:r>
          </a:p>
          <a:p>
            <a:pPr lvl="1"/>
            <a:r>
              <a:t> Classes vs. Objects</a:t>
            </a:r>
          </a:p>
          <a:p>
            <a:pPr lvl="1"/>
            <a:r>
              <a:t> Encapsulation</a:t>
            </a:r>
          </a:p>
          <a:p>
            <a:pPr lvl="1"/>
            <a:r>
              <a:t> Inheritance</a:t>
            </a:r>
          </a:p>
          <a:p>
            <a:pPr lvl="1"/>
            <a:r>
              <a:t> Polymorphism</a:t>
            </a:r>
          </a:p>
          <a:p>
            <a:pPr lvl="1"/>
            <a:r>
              <a:t> Data Abstraction and Access Modifiers</a:t>
            </a:r>
          </a:p>
          <a:p>
            <a:pPr lvl="1"/>
            <a:r>
              <a:t> Exception Handling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OOP Intro
</a:t>
            </a:r>
            <a:r>
              <a:rPr b="1"/>
              <a:t>Classes/Objects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Classes/Objects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Python allows Classes to be defined.</a:t>
            </a:r>
          </a:p>
          <a:p>
            <a:r>
              <a:t> Classes are instantiated as objects.</a:t>
            </a:r>
          </a:p>
          <a:p>
            <a:r>
              <a:t> Methods are defined inside the class.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4872"/>
            <a:ext cx="9372600" cy="30083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The Door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CONSTRAINTS</a:t>
            </a:r>
          </a:p>
          <a:p>
            <a:pPr lvl="1"/>
            <a:r>
              <a:t> All Doors are brown</a:t>
            </a:r>
          </a:p>
          <a:p>
            <a:pPr lvl="1"/>
            <a:r>
              <a:t> All Doors have unique number and a status ("open"/"closed")</a:t>
            </a:r>
          </a:p>
          <a:p>
            <a:pPr lvl="1"/>
            <a:r>
              <a:t> Normal Doors have double handles and can be "big"/"small"</a:t>
            </a:r>
          </a:p>
          <a:p>
            <a:pPr lvl="1"/>
            <a:r>
              <a:t> Security Doors have a locked variable (True/False)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Door-Cla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401568"/>
            <a:ext cx="5705856" cy="41513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OOP-in-Pyth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1965960"/>
            <a:ext cx="7507224" cy="48828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Class, Object, Instance Variable,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Python allows</a:t>
            </a:r>
            <a:r>
              <a:rPr b="1"/>
              <a:t> Classes</a:t>
            </a:r>
            <a:r>
              <a:t> to be defined</a:t>
            </a:r>
          </a:p>
          <a:p>
            <a:r>
              <a:t> Classes are instantiated as</a:t>
            </a:r>
            <a:r>
              <a:rPr b="1"/>
              <a:t> Objects</a:t>
            </a:r>
          </a:p>
          <a:p>
            <a:r>
              <a:t> Each object can have Instance</a:t>
            </a:r>
            <a:r>
              <a:rPr b="1"/>
              <a:t> Variables</a:t>
            </a:r>
          </a:p>
          <a:p>
            <a:r>
              <a:rPr b="1"/>
              <a:t> Methods</a:t>
            </a:r>
            <a:r>
              <a:t> are defined inside the class</a:t>
            </a:r>
          </a:p>
          <a:p>
            <a:r>
              <a:t> Class names are usually CamelCase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7560"/>
            <a:ext cx="8311896" cy="2496312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35040"/>
            <a:ext cx="6089904" cy="6949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