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Test approaches</a:t>
            </a:r>
          </a:p>
          <a:p>
            <a:r>
              <a:t>Different kinds of test runners</a:t>
            </a:r>
          </a:p>
          <a:p>
            <a:r>
              <a:t>PyCharm IDE</a:t>
            </a:r>
          </a:p>
          <a:p>
            <a:r>
              <a:t>Visual Studio Code IDE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Python Testing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test runner (contd)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output:</a:t>
            </a:r>
          </a:p>
          <a:p/>
          <a:p/>
          <a:p/>
          <a:p>
            <a:r>
              <a:t> 
</a:t>
            </a:r>
          </a:p>
          <a:p>
            <a:r>
              <a:t> Here we have just one mistake. What if we have more than one mistake? Answer is test runner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0472"/>
            <a:ext cx="9244584" cy="2121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a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most common test runners are:</a:t>
            </a:r>
          </a:p>
          <a:p>
            <a:pPr lvl="1"/>
            <a:r>
              <a:rPr>
                <a:latin typeface="Courier New"/>
              </a:rPr>
              <a:t> unittest</a:t>
            </a:r>
          </a:p>
          <a:p>
            <a:pPr lvl="1"/>
            <a:r>
              <a:rPr>
                <a:latin typeface="Courier New"/>
              </a:rPr>
              <a:t> nose</a:t>
            </a:r>
            <a:r>
              <a:t> or</a:t>
            </a:r>
            <a:r>
              <a:rPr>
                <a:latin typeface="Courier New"/>
              </a:rPr>
              <a:t> nose2</a:t>
            </a:r>
          </a:p>
          <a:p>
            <a:pPr lvl="1"/>
            <a:r>
              <a:rPr>
                <a:latin typeface="Courier New"/>
              </a:rPr>
              <a:t> pytest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Enabling test runners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</a:t>
            </a:r>
            <a:r>
              <a:rPr>
                <a:latin typeface="Courier New"/>
              </a:rPr>
              <a:t> unittest</a:t>
            </a:r>
            <a:r>
              <a:t> :</a:t>
            </a:r>
          </a:p>
          <a:p/>
          <a:p/>
          <a:p>
            <a:r>
              <a:t> For</a:t>
            </a:r>
            <a:r>
              <a:rPr>
                <a:latin typeface="Courier New"/>
              </a:rPr>
              <a:t> pytest</a:t>
            </a:r>
            <a:r>
              <a:t> :</a:t>
            </a:r>
          </a:p>
          <a:p/>
          <a:p/>
          <a:p>
            <a:r>
              <a:t> For</a:t>
            </a:r>
            <a:r>
              <a:rPr>
                <a:latin typeface="Courier New"/>
              </a:rPr>
              <a:t> nose</a:t>
            </a:r>
            <a:r>
              <a:t> 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032"/>
            <a:ext cx="6199632" cy="9144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1488"/>
            <a:ext cx="6199632" cy="9144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69080"/>
            <a:ext cx="6199632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Built into the Python standard library</a:t>
            </a:r>
          </a:p>
          <a:p>
            <a:r>
              <a:t> Contains either a testing framework and a test runner</a:t>
            </a:r>
          </a:p>
          <a:p>
            <a:r>
              <a:t> Requires that:</a:t>
            </a:r>
          </a:p>
          <a:p>
            <a:pPr lvl="1"/>
            <a:r>
              <a:t> Putting the test into classes as methods</a:t>
            </a:r>
          </a:p>
          <a:p>
            <a:pPr lvl="1"/>
            <a:r>
              <a:t> Using a series of special assertion methods in the</a:t>
            </a:r>
            <a:r>
              <a:rPr>
                <a:latin typeface="Courier New"/>
              </a:rPr>
              <a:t> unittest.TestCase</a:t>
            </a:r>
            <a:r>
              <a:t> class instead of the built-in</a:t>
            </a:r>
            <a:r>
              <a:rPr>
                <a:latin typeface="Courier New"/>
              </a:rPr>
              <a:t> assert</a:t>
            </a:r>
            <a:r>
              <a:t>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Converting previous example to 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</a:t>
            </a:r>
            <a:r>
              <a:rPr>
                <a:latin typeface="Courier New"/>
              </a:rPr>
              <a:t> unittest</a:t>
            </a:r>
          </a:p>
          <a:p>
            <a:pPr lvl="1"/>
            <a:r>
              <a:rPr>
                <a:latin typeface="Courier New"/>
              </a:rPr>
              <a:t> import unittest</a:t>
            </a:r>
          </a:p>
          <a:p>
            <a:r>
              <a:t> Create a class called</a:t>
            </a:r>
            <a:r>
              <a:rPr>
                <a:latin typeface="Courier New"/>
              </a:rPr>
              <a:t> TestSum</a:t>
            </a:r>
          </a:p>
          <a:p>
            <a:r>
              <a:t> Convert the test functions into methods by adding</a:t>
            </a:r>
            <a:r>
              <a:rPr>
                <a:latin typeface="Courier New"/>
              </a:rPr>
              <a:t> self</a:t>
            </a:r>
            <a:r>
              <a:t> as the first argument</a:t>
            </a:r>
          </a:p>
          <a:p>
            <a:r>
              <a:t> Change the assertions to use the</a:t>
            </a:r>
            <a:r>
              <a:rPr>
                <a:latin typeface="Courier New"/>
              </a:rPr>
              <a:t> self.assertEqual()</a:t>
            </a:r>
            <a:r>
              <a:t> method on the</a:t>
            </a:r>
            <a:r>
              <a:rPr>
                <a:latin typeface="Courier New"/>
              </a:rPr>
              <a:t> TestCase</a:t>
            </a:r>
            <a:r>
              <a:t> class</a:t>
            </a:r>
          </a:p>
          <a:p>
            <a:r>
              <a:t> Change the command-line entry point to call</a:t>
            </a:r>
            <a:r>
              <a:rPr>
                <a:latin typeface="Courier New"/>
              </a:rPr>
              <a:t> unittest.main()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FileName =</a:t>
            </a:r>
            <a:r>
              <a:rPr>
                <a:latin typeface="Courier New"/>
              </a:rPr>
              <a:t> test_sum_unittest.py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1912"/>
            <a:ext cx="9089136" cy="37216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unit_tu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2359152"/>
            <a:ext cx="6483096" cy="35753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compatible with tests created by</a:t>
            </a:r>
            <a:r>
              <a:rPr>
                <a:latin typeface="Courier New"/>
              </a:rPr>
              <a:t> unittest</a:t>
            </a:r>
          </a:p>
          <a:p>
            <a:r>
              <a:t> As a drop-in replacement for</a:t>
            </a:r>
            <a:r>
              <a:rPr>
                <a:latin typeface="Courier New"/>
              </a:rPr>
              <a:t> unittest</a:t>
            </a:r>
          </a:p>
          <a:p>
            <a:r>
              <a:rPr>
                <a:latin typeface="Courier New"/>
              </a:rPr>
              <a:t> nose2</a:t>
            </a:r>
            <a:r>
              <a:t> is recommended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Install</a:t>
            </a:r>
            <a:r>
              <a:rPr>
                <a:latin typeface="Courier New"/>
              </a:rPr>
              <a:t> nose2</a:t>
            </a:r>
            <a:r>
              <a:t> from PyPI</a:t>
            </a:r>
          </a:p>
          <a:p>
            <a:pPr lvl="1"/>
            <a:r>
              <a:rPr>
                <a:latin typeface="Courier New"/>
              </a:rPr>
              <a:t> pip install nose2</a:t>
            </a:r>
          </a:p>
          <a:p>
            <a:r>
              <a:t> Execute it on the command line</a:t>
            </a:r>
          </a:p>
          <a:p>
            <a:pPr lvl="1"/>
            <a:r>
              <a:rPr>
                <a:latin typeface="Courier New"/>
              </a:rPr>
              <a:t> python -m nose2</a:t>
            </a:r>
          </a:p>
          <a:p>
            <a:r>
              <a:t> Discovers test scripts like</a:t>
            </a:r>
            <a:r>
              <a:rPr>
                <a:latin typeface="Courier New"/>
              </a:rPr>
              <a:t> test*.py</a:t>
            </a:r>
            <a:r>
              <a:t> and test cases inheriting from</a:t>
            </a:r>
            <a:r>
              <a:rPr>
                <a:latin typeface="Courier New"/>
              </a:rPr>
              <a:t> unittest.TestCase</a:t>
            </a:r>
            <a:r>
              <a:t> in the current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Input:</a:t>
            </a:r>
          </a:p>
          <a:p/>
          <a:p/>
          <a:p>
            <a:r>
              <a:t> 
</a:t>
            </a:r>
          </a:p>
          <a:p>
            <a:r>
              <a:t> Output: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4233672" cy="923544"/>
          </a:xfrm>
          <a:prstGeom prst="rect">
            <a:avLst/>
          </a:prstGeom>
        </p:spPr>
      </p:pic>
      <p:pic>
        <p:nvPicPr>
          <p:cNvPr id="6" name="Picture 5" descr="no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3858768"/>
            <a:ext cx="6437376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Being familiar with different testing platforms and IDEs</a:t>
            </a:r>
          </a:p>
          <a:p>
            <a:r>
              <a:t> Running a few simple test to see real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Supports execution of</a:t>
            </a:r>
            <a:r>
              <a:rPr>
                <a:latin typeface="Courier New"/>
              </a:rPr>
              <a:t> unittest</a:t>
            </a:r>
            <a:r>
              <a:t> test cases</a:t>
            </a:r>
          </a:p>
          <a:p>
            <a:r>
              <a:t> Advantage of</a:t>
            </a:r>
            <a:r>
              <a:rPr>
                <a:latin typeface="Courier New"/>
              </a:rPr>
              <a:t> pytest</a:t>
            </a:r>
            <a:r>
              <a:t> is writing</a:t>
            </a:r>
            <a:r>
              <a:rPr>
                <a:latin typeface="Courier New"/>
              </a:rPr>
              <a:t> pytest</a:t>
            </a:r>
            <a:r>
              <a:t> test cases</a:t>
            </a:r>
          </a:p>
          <a:p>
            <a:r>
              <a:t> These are some functions in a Python file starting with</a:t>
            </a:r>
            <a:r>
              <a:rPr>
                <a:latin typeface="Courier New"/>
              </a:rPr>
              <a:t> test_</a:t>
            </a:r>
            <a:r>
              <a:t> in their names</a:t>
            </a:r>
          </a:p>
          <a:p>
            <a:r>
              <a:t> Other characteristics:</a:t>
            </a:r>
          </a:p>
          <a:p>
            <a:pPr lvl="1"/>
            <a:r>
              <a:t> Support for the built-in</a:t>
            </a:r>
            <a:r>
              <a:rPr>
                <a:latin typeface="Courier New"/>
              </a:rPr>
              <a:t> assert</a:t>
            </a:r>
            <a:r>
              <a:t> statement instead of using special</a:t>
            </a:r>
            <a:r>
              <a:rPr>
                <a:latin typeface="Courier New"/>
              </a:rPr>
              <a:t> self.assert*()</a:t>
            </a:r>
            <a:r>
              <a:t> methods</a:t>
            </a:r>
          </a:p>
          <a:p>
            <a:pPr lvl="1"/>
            <a:r>
              <a:t> Support for filtering for test cases</a:t>
            </a:r>
          </a:p>
          <a:p>
            <a:pPr lvl="1"/>
            <a:r>
              <a:t> Ability to rerun from the last failing test</a:t>
            </a:r>
          </a:p>
          <a:p>
            <a:pPr lvl="1"/>
            <a:r>
              <a:t> An ecosystem of hundreds of plugins to extend the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Writing a</a:t>
            </a:r>
            <a:r>
              <a:rPr>
                <a:latin typeface="Courier New"/>
              </a:rPr>
              <a:t> TestSum</a:t>
            </a:r>
            <a:r>
              <a:t> test case for</a:t>
            </a:r>
            <a:r>
              <a:rPr>
                <a:latin typeface="Courier New"/>
              </a:rPr>
              <a:t> pytest</a:t>
            </a:r>
            <a:r>
              <a:t> looks like: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064"/>
            <a:ext cx="7114032" cy="159105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Test approaches
</a:t>
            </a:r>
            <a:r>
              <a:t>Different kinds of test runners
</a:t>
            </a:r>
            <a:r>
              <a:rPr b="1"/>
              <a:t>PyCharm IDE
</a:t>
            </a:r>
            <a:r>
              <a:t>Visual Studio Code IDE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PyCharm IDE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simple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create a simple project in python and run unittest on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Python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Choose</a:t>
            </a:r>
            <a:r>
              <a:rPr>
                <a:latin typeface="Courier New"/>
              </a:rPr>
              <a:t> File &gt; New Project</a:t>
            </a:r>
            <a:r>
              <a:t> and set the path and the name of the project</a:t>
            </a:r>
          </a:p>
          <a:p/>
          <a:p/>
          <a:p>
            <a:r>
              <a:t> 
</a:t>
            </a:r>
            <a:r>
              <a:t> 
</a:t>
            </a:r>
            <a:r>
              <a:t> 
</a:t>
            </a:r>
            <a:r>
              <a:t> 
</a:t>
            </a:r>
            <a:r>
              <a:t> 
</a:t>
            </a:r>
          </a:p>
          <a:p>
            <a:r>
              <a:t> Then right click on the left panel and choose</a:t>
            </a:r>
            <a:r>
              <a:rPr>
                <a:latin typeface="Courier New"/>
              </a:rPr>
              <a:t> new</a:t>
            </a:r>
            <a:r>
              <a:t> and then</a:t>
            </a:r>
            <a:r>
              <a:rPr>
                <a:latin typeface="Courier New"/>
              </a:rPr>
              <a:t> Python File</a:t>
            </a:r>
          </a:p>
          <a:p>
            <a:r>
              <a:t> Name the file</a:t>
            </a:r>
            <a:r>
              <a:rPr>
                <a:latin typeface="Courier New"/>
              </a:rPr>
              <a:t> Solver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reate_p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456" y="1938528"/>
            <a:ext cx="4361688" cy="317296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following code creates a simple script which solves a quadratic equation.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384"/>
            <a:ext cx="6958584" cy="39867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the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Click on</a:t>
            </a:r>
            <a:r>
              <a:rPr>
                <a:latin typeface="Courier New"/>
              </a:rPr>
              <a:t> Solver</a:t>
            </a:r>
            <a:r>
              <a:t> and press</a:t>
            </a:r>
            <a:r>
              <a:rPr>
                <a:latin typeface="Courier New"/>
              </a:rPr>
              <a:t> Ctrl+Shift+T</a:t>
            </a:r>
            <a:r>
              <a:t> and click on</a:t>
            </a:r>
            <a:r>
              <a:rPr>
                <a:latin typeface="Courier New"/>
              </a:rPr>
              <a:t> Create New Test</a:t>
            </a:r>
          </a:p>
          <a:p>
            <a:r>
              <a:t> Check the</a:t>
            </a:r>
            <a:r>
              <a:rPr>
                <a:latin typeface="Courier New"/>
              </a:rPr>
              <a:t> test_demo</a:t>
            </a:r>
            <a:r>
              <a:t> and click on</a:t>
            </a:r>
            <a:r>
              <a:rPr>
                <a:latin typeface="Courier New"/>
              </a:rPr>
              <a:t> OK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test_pycha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916936"/>
            <a:ext cx="7507224" cy="383133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Changing the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 need to add an import: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sol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231136"/>
            <a:ext cx="7507224" cy="38313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test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final code on the screen would be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640"/>
            <a:ext cx="8174736" cy="42519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Just press</a:t>
            </a:r>
            <a:r>
              <a:rPr>
                <a:latin typeface="Courier New"/>
              </a:rPr>
              <a:t> Ctrl+Shift+F10</a:t>
            </a:r>
            <a:r>
              <a:t> to run the test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res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825496"/>
            <a:ext cx="7507224" cy="37490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Test approaches
</a:t>
            </a:r>
            <a:r>
              <a:t>Different kinds of test runners
</a:t>
            </a:r>
            <a:r>
              <a:t>PyCharm IDE
</a:t>
            </a:r>
            <a:r>
              <a:t>Visual Studio Code IDE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Test approaches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Test approaches
</a:t>
            </a:r>
            <a:r>
              <a:t>Different kinds of test runners
</a:t>
            </a:r>
            <a:r>
              <a:t>PyCharm IDE
</a:t>
            </a:r>
            <a:r>
              <a:rPr b="1"/>
              <a:t>Visual Studio Code IDE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Visual Studio Code IDE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Uses currently enabled testing framework</a:t>
            </a:r>
          </a:p>
          <a:p>
            <a:r>
              <a:t> It can be triggered at any time</a:t>
            </a:r>
          </a:p>
          <a:p>
            <a:r>
              <a:t> By default</a:t>
            </a:r>
            <a:r>
              <a:rPr>
                <a:latin typeface="Courier New"/>
              </a:rPr>
              <a:t> python.unitTest.autoTestDiscoverOnSaveEnabled</a:t>
            </a:r>
            <a:r>
              <a:t> is</a:t>
            </a:r>
            <a:r>
              <a:rPr>
                <a:latin typeface="Courier New"/>
              </a:rPr>
              <a:t> true</a:t>
            </a:r>
          </a:p>
          <a:p>
            <a:r>
              <a:rPr>
                <a:latin typeface="Courier New"/>
              </a:rPr>
              <a:t> python.unitTest.unittestArgs</a:t>
            </a:r>
            <a:r>
              <a:t> Searches for python test files with</a:t>
            </a:r>
            <a:r>
              <a:rPr>
                <a:latin typeface="Courier New"/>
              </a:rPr>
              <a:t> test</a:t>
            </a:r>
            <a:r>
              <a:t> included in their names in root folder</a:t>
            </a:r>
          </a:p>
          <a:p>
            <a:r>
              <a:rPr>
                <a:latin typeface="Courier New"/>
              </a:rPr>
              <a:t> python.unitTest.pyTestArgs</a:t>
            </a:r>
            <a:r>
              <a:t> Searches for the same files with</a:t>
            </a:r>
            <a:r>
              <a:rPr>
                <a:latin typeface="Courier New"/>
              </a:rPr>
              <a:t> test_</a:t>
            </a:r>
            <a:r>
              <a:t> in the beginning or</a:t>
            </a:r>
            <a:r>
              <a:rPr>
                <a:latin typeface="Courier New"/>
              </a:rPr>
              <a:t> _test</a:t>
            </a:r>
            <a:r>
              <a:t> at the end of the file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CodeLens adornment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After recognizing test files, some items appear in the window</a:t>
            </a:r>
          </a:p>
          <a:p>
            <a:r>
              <a:t> You can easily click on them to run the test</a:t>
            </a:r>
          </a:p>
          <a:p>
            <a:r>
              <a:t> If discovery fails a notification shows up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codele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2825496"/>
            <a:ext cx="4736592" cy="325526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four ways:</a:t>
            </a:r>
          </a:p>
          <a:p>
            <a:pPr lvl="1"/>
            <a:r>
              <a:t> By opening test file and using</a:t>
            </a:r>
            <a:r>
              <a:rPr>
                <a:latin typeface="Courier New"/>
              </a:rPr>
              <a:t> CodeLens</a:t>
            </a:r>
          </a:p>
          <a:p>
            <a:pPr lvl="1"/>
            <a:r>
              <a:t> By selecting</a:t>
            </a:r>
            <a:r>
              <a:rPr>
                <a:latin typeface="Courier New"/>
              </a:rPr>
              <a:t> Run Tests</a:t>
            </a:r>
            <a:r>
              <a:t> on the status bar (which can change appearance based on results). Then selecting one of the commands like</a:t>
            </a:r>
            <a:r>
              <a:rPr>
                <a:latin typeface="Courier New"/>
              </a:rPr>
              <a:t> Run All Unit Tests</a:t>
            </a:r>
            <a:r>
              <a:t> or</a:t>
            </a:r>
            <a:r>
              <a:rPr>
                <a:latin typeface="Courier New"/>
              </a:rPr>
              <a:t> Run Failed Unit Tests</a:t>
            </a:r>
          </a:p>
          <a:p>
            <a:pPr lvl="1"/>
            <a:r>
              <a:t> By right-clicking a file in Explorer and select</a:t>
            </a:r>
            <a:r>
              <a:rPr>
                <a:latin typeface="Courier New"/>
              </a:rPr>
              <a:t> Run All Unit Tests</a:t>
            </a:r>
          </a:p>
          <a:p>
            <a:pPr lvl="1"/>
            <a:r>
              <a:t> By selecting any of the run unit test commands in the</a:t>
            </a:r>
            <a:r>
              <a:rPr>
                <a:latin typeface="Courier New"/>
              </a:rPr>
              <a:t> Command Palette</a:t>
            </a:r>
            <a:r>
              <a:t> . (Ctrl+Shift+P)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vs. Manual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Manual testing = exploratory testing</a:t>
            </a:r>
          </a:p>
          <a:p>
            <a:r>
              <a:t> There is no plan</a:t>
            </a:r>
          </a:p>
          <a:p>
            <a:r>
              <a:t> In automated testing we have a plan for test regarding"</a:t>
            </a:r>
          </a:p>
          <a:p>
            <a:pPr lvl="1"/>
            <a:r>
              <a:t> Parts of the application</a:t>
            </a:r>
          </a:p>
          <a:p>
            <a:pPr lvl="1"/>
            <a:r>
              <a:t> The order</a:t>
            </a:r>
          </a:p>
          <a:p>
            <a:pPr lvl="1"/>
            <a:r>
              <a:t> The expected response</a:t>
            </a:r>
          </a:p>
          <a:p>
            <a:r>
              <a:t> Script instead of a human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 vs. integration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Integration test: checks if the components in the application work with each other or not</a:t>
            </a:r>
          </a:p>
          <a:p>
            <a:r>
              <a:t> Unit test: checks a small component in the application</a:t>
            </a:r>
          </a:p>
          <a:p>
            <a:r>
              <a:t> It's possible to write either unit or integration tests in Python</a:t>
            </a:r>
          </a:p>
          <a:p>
            <a:r>
              <a:t> Example:</a:t>
            </a:r>
          </a:p>
          <a:p/>
          <a:p>
            <a:r>
              <a:t> Checks if the built-in function</a:t>
            </a:r>
            <a:r>
              <a:rPr>
                <a:latin typeface="Courier New"/>
              </a:rPr>
              <a:t> sum</a:t>
            </a:r>
            <a:r>
              <a:t> works properly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1528"/>
            <a:ext cx="7260336" cy="5212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failed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everything is OK nothing comes up</a:t>
            </a:r>
          </a:p>
          <a:p>
            <a:r>
              <a:t> In case of any problem with the code we get an error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assertion_err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2203704"/>
            <a:ext cx="8650224" cy="1545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Python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Putting the test into a Python file:</a:t>
            </a:r>
          </a:p>
          <a:p/>
          <a:p/>
          <a:p/>
          <a:p>
            <a:r>
              <a:t> 
</a:t>
            </a:r>
          </a:p>
          <a:p>
            <a:r>
              <a:t> To execute the Python file: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784"/>
            <a:ext cx="7872983" cy="1856231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52544"/>
            <a:ext cx="4215384" cy="7863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Test approaches
</a:t>
            </a:r>
            <a:r>
              <a:rPr b="1"/>
              <a:t>Different kinds of test runners
</a:t>
            </a:r>
            <a:r>
              <a:t>PyCharm IDE
</a:t>
            </a:r>
            <a:r>
              <a:t>Visual Studio Code IDE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Different kinds of test runners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the following file:</a:t>
            </a:r>
            <a:r>
              <a:rPr>
                <a:latin typeface="Courier New"/>
              </a:rPr>
              <a:t> test_sum_tuple.py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488"/>
            <a:ext cx="7114032" cy="29169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