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8297850" cx="9372600"/>
  <p:notesSz cx="7315200" cy="9601200"/>
  <p:embeddedFontLst>
    <p:embeddedFont>
      <p:font typeface="Garamond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614">
          <p15:clr>
            <a:srgbClr val="A4A3A4"/>
          </p15:clr>
        </p15:guide>
        <p15:guide id="2" pos="2952">
          <p15:clr>
            <a:srgbClr val="A4A3A4"/>
          </p15:clr>
        </p15:guide>
      </p15:sldGuideLst>
    </p:ext>
    <p:ext uri="{2D200454-40CA-4A62-9FC3-DE9A4176ACB9}">
      <p15:notesGuideLst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54" roundtripDataSignature="AMtx7mifIjj30QnhHEodstQ4eF6w55wk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614" orient="horz"/>
        <p:guide pos="295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Garamond-bold.fntdata"/><Relationship Id="rId50" Type="http://schemas.openxmlformats.org/officeDocument/2006/relationships/font" Target="fonts/Garamond-regular.fntdata"/><Relationship Id="rId53" Type="http://schemas.openxmlformats.org/officeDocument/2006/relationships/font" Target="fonts/Garamond-boldItalic.fntdata"/><Relationship Id="rId52" Type="http://schemas.openxmlformats.org/officeDocument/2006/relationships/font" Target="fonts/Garamond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1" type="ftr"/>
          </p:nvPr>
        </p:nvSpPr>
        <p:spPr>
          <a:xfrm>
            <a:off x="1365250" y="9388475"/>
            <a:ext cx="4578350" cy="173038"/>
          </a:xfrm>
          <a:prstGeom prst="rect">
            <a:avLst/>
          </a:prstGeom>
          <a:noFill/>
          <a:ln>
            <a:noFill/>
          </a:ln>
        </p:spPr>
        <p:txBody>
          <a:bodyPr anchorCtr="1" anchor="b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/>
          <p:nvPr/>
        </p:nvSpPr>
        <p:spPr>
          <a:xfrm>
            <a:off x="271463" y="5176838"/>
            <a:ext cx="61753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Notes:</a:t>
            </a:r>
            <a:endParaRPr/>
          </a:p>
        </p:txBody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78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8" name="Google Shape;8;n"/>
          <p:cNvCxnSpPr/>
          <p:nvPr/>
        </p:nvCxnSpPr>
        <p:spPr>
          <a:xfrm>
            <a:off x="322263" y="9324975"/>
            <a:ext cx="6653212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0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2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3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3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4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5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6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7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8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9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0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1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2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3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4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5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6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6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7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8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9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9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0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0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1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1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2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2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3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3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4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4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6" name="Google Shape;76;p6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6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https://www.scipy.org/topical-software.html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7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8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6"/>
          <p:cNvPicPr preferRelativeResize="0"/>
          <p:nvPr/>
        </p:nvPicPr>
        <p:blipFill rotWithShape="1">
          <a:blip r:embed="rId2">
            <a:alphaModFix/>
          </a:blip>
          <a:srcRect b="0" l="0" r="0" t="19473"/>
          <a:stretch/>
        </p:blipFill>
        <p:spPr>
          <a:xfrm>
            <a:off x="1" y="-1801"/>
            <a:ext cx="2498725" cy="830892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6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>
            <a:lvl1pPr lvl="0" algn="r">
              <a:spcBef>
                <a:spcPts val="400"/>
              </a:spcBef>
              <a:spcAft>
                <a:spcPts val="0"/>
              </a:spcAft>
              <a:buSzPts val="1300"/>
              <a:buFont typeface="Arial"/>
              <a:buNone/>
              <a:defRPr sz="2000"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6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7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7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7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7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8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8"/>
          <p:cNvSpPr txBox="1"/>
          <p:nvPr>
            <p:ph idx="1" type="body"/>
          </p:nvPr>
        </p:nvSpPr>
        <p:spPr>
          <a:xfrm>
            <a:off x="234950" y="994976"/>
            <a:ext cx="437515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8"/>
          <p:cNvSpPr txBox="1"/>
          <p:nvPr>
            <p:ph idx="2" type="body"/>
          </p:nvPr>
        </p:nvSpPr>
        <p:spPr>
          <a:xfrm>
            <a:off x="4762500" y="994975"/>
            <a:ext cx="4375150" cy="3321067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8"/>
          <p:cNvSpPr txBox="1"/>
          <p:nvPr>
            <p:ph idx="3" type="body"/>
          </p:nvPr>
        </p:nvSpPr>
        <p:spPr>
          <a:xfrm>
            <a:off x="4762500" y="4500439"/>
            <a:ext cx="4375150" cy="3322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8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48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9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9"/>
          <p:cNvSpPr txBox="1"/>
          <p:nvPr>
            <p:ph idx="1" type="body"/>
          </p:nvPr>
        </p:nvSpPr>
        <p:spPr>
          <a:xfrm>
            <a:off x="234950" y="994976"/>
            <a:ext cx="437515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9"/>
          <p:cNvSpPr txBox="1"/>
          <p:nvPr>
            <p:ph idx="2" type="body"/>
          </p:nvPr>
        </p:nvSpPr>
        <p:spPr>
          <a:xfrm>
            <a:off x="4762500" y="994976"/>
            <a:ext cx="437515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9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49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5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◆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2894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170"/>
              <a:buFont typeface="Arial"/>
              <a:buChar char="‒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45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45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pic>
        <p:nvPicPr>
          <p:cNvPr id="13" name="Google Shape;13;p4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704850" cy="8355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45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Relationship Id="rId4" Type="http://schemas.openxmlformats.org/officeDocument/2006/relationships/image" Target="../media/image3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5.png"/><Relationship Id="rId4" Type="http://schemas.openxmlformats.org/officeDocument/2006/relationships/image" Target="../media/image4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7.png"/><Relationship Id="rId4" Type="http://schemas.openxmlformats.org/officeDocument/2006/relationships/image" Target="../media/image4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scipy.org/topical-software.html" TargetMode="External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lang="en-US" sz="3200"/>
              <a:t>Introduction</a:t>
            </a:r>
            <a:endParaRPr/>
          </a:p>
          <a:p>
            <a:pPr indent="0" lvl="0" marL="0" rtl="0" algn="r">
              <a:spcBef>
                <a:spcPts val="40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en-US" sz="2000"/>
              <a:t>Arrays</a:t>
            </a:r>
            <a:endParaRPr/>
          </a:p>
          <a:p>
            <a:pPr indent="0" lvl="0" marL="0" rtl="0" algn="r">
              <a:spcBef>
                <a:spcPts val="40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en-US" sz="2000"/>
              <a:t>Advanced Array Operations</a:t>
            </a:r>
            <a:endParaRPr/>
          </a:p>
          <a:p>
            <a:pPr indent="0" lvl="0" marL="0" rtl="0" algn="r">
              <a:spcBef>
                <a:spcPts val="40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en-US" sz="2000"/>
              <a:t>Matrices</a:t>
            </a:r>
            <a:endParaRPr/>
          </a:p>
        </p:txBody>
      </p:sp>
      <p:sp>
        <p:nvSpPr>
          <p:cNvPr id="42" name="Google Shape;42;p1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>
                <a:latin typeface="Times New Roman"/>
                <a:ea typeface="Times New Roman"/>
                <a:cs typeface="Times New Roman"/>
                <a:sym typeface="Times New Roman"/>
              </a:rPr>
              <a:t>PYTHON NumPy</a:t>
            </a:r>
            <a:endParaRPr b="1" i="0"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numpy-logo-2.png" id="43" name="Google Shape;4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2616" y="5925312"/>
            <a:ext cx="2276856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Enter the Ndarray</a:t>
            </a:r>
            <a:endParaRPr/>
          </a:p>
        </p:txBody>
      </p:sp>
      <p:sp>
        <p:nvSpPr>
          <p:cNvPr id="111" name="Google Shape;111;p10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NumPy Arrays are fast: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Native Code (C++)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Fast vectorized operations.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Homogeneously typed (usually numeric types: int64, float64, etc.)</a:t>
            </a:r>
            <a:endParaRPr/>
          </a:p>
        </p:txBody>
      </p:sp>
      <p:sp>
        <p:nvSpPr>
          <p:cNvPr id="112" name="Google Shape;112;p10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 ndarray</a:t>
            </a:r>
            <a:endParaRPr/>
          </a:p>
        </p:txBody>
      </p:sp>
      <p:sp>
        <p:nvSpPr>
          <p:cNvPr id="118" name="Google Shape;118;p11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Here is an example of how to create the array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name of the class is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np.ndarray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1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120" name="Google Shape;12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67712"/>
            <a:ext cx="7562088" cy="2075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Array Types</a:t>
            </a:r>
            <a:endParaRPr/>
          </a:p>
        </p:txBody>
      </p:sp>
      <p:sp>
        <p:nvSpPr>
          <p:cNvPr id="126" name="Google Shape;126;p12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Arrays have types: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np.int64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np.float64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np.complex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etc.)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Types can be inferred implicitly. For Example, NumPy infers the following as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np.int64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12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128" name="Google Shape;12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798064"/>
            <a:ext cx="7397496" cy="2240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Array Types</a:t>
            </a:r>
            <a:endParaRPr/>
          </a:p>
        </p:txBody>
      </p:sp>
      <p:sp>
        <p:nvSpPr>
          <p:cNvPr id="134" name="Google Shape;134;p13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Types can also be specified explicitly. For Example: NumPy may infer the following as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np.int64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 but we explicitly set the data type to be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np.float64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136" name="Google Shape;13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23744"/>
            <a:ext cx="9345168" cy="1810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Creating Arrays - List to ndarray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We can convert plain Python list to ndarray: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Result will be possibly nested (if multi-dimensional)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Single dimensional ndarray (vectors) will be non-nested</a:t>
            </a:r>
            <a:endParaRPr/>
          </a:p>
          <a:p>
            <a:pPr indent="-199708" lvl="0" marL="290513" rtl="0" algn="l"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t/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9708" lvl="0" marL="290513" rtl="0" algn="l"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t/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9708" lvl="0" marL="290513" rtl="0" algn="l"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t/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9708" lvl="0" marL="290513" rtl="0" algn="l"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t/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144" name="Google Shape;14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487168"/>
            <a:ext cx="5843016" cy="3310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Multi-Dim Arrays – shape, reshape, ndim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Arrays can be multidimensional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Example of a 2D array: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Courier New"/>
              <a:buChar char="–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&lt;npArray&gt;.reshape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Reshapes array into desired dimensions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Courier New"/>
              <a:buChar char="–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&lt;npArray&gt;.shape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Returns shape of the array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Courier New"/>
              <a:buChar char="–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&lt;npArray&gt;.ndim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Returns rank or number of dimensions in array</a:t>
            </a:r>
            <a:endParaRPr/>
          </a:p>
          <a:p>
            <a:pPr indent="-199708" lvl="0" marL="290513" rtl="0" algn="l"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t/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9708" lvl="0" marL="290513" rtl="0" algn="l"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t/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9708" lvl="0" marL="290513" rtl="0" algn="l"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t/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9708" lvl="0" marL="290513" rtl="0" algn="l"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t/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152" name="Google Shape;15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114800"/>
            <a:ext cx="6922008" cy="2852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Creating Arrays</a:t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There are many ways to create arrays: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Convert from list: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np.array(mylist)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Pre-initialized with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np.zeroes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np.ones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type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float64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160" name="Google Shape;16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59152"/>
            <a:ext cx="9372600" cy="2340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Creating Arrays</a:t>
            </a:r>
            <a:endParaRPr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Range with np.arange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Linspace (n numbers from a to b)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168" name="Google Shape;16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65376"/>
            <a:ext cx="4956048" cy="8961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.png" id="169" name="Google Shape;16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922776"/>
            <a:ext cx="8787384" cy="740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Element-wise operations</a:t>
            </a:r>
            <a:endParaRPr/>
          </a:p>
        </p:txBody>
      </p:sp>
      <p:sp>
        <p:nvSpPr>
          <p:cNvPr id="175" name="Google Shape;175;p18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Basic arithmetic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+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-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/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//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**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 is performed element-wise (on arrays)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177" name="Google Shape;17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20824"/>
            <a:ext cx="7909560" cy="4123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Upcasting</a:t>
            </a:r>
            <a:endParaRPr/>
          </a:p>
        </p:txBody>
      </p:sp>
      <p:sp>
        <p:nvSpPr>
          <p:cNvPr id="183" name="Google Shape;183;p19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When mixing types on arrays, results are  always "Upcasted"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Upcasting order: int -&gt; float -&gt; complex</a:t>
            </a:r>
            <a:endParaRPr/>
          </a:p>
          <a:p>
            <a:pPr indent="-199708" lvl="0" marL="290513" rtl="0" algn="l"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t/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9708" lvl="0" marL="290513" rtl="0" algn="l"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t/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9708" lvl="0" marL="290513" rtl="0" algn="l"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t/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9708" lvl="0" marL="290513" rtl="0" algn="l"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t/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9708" lvl="0" marL="290513" rtl="0" algn="l"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t/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185" name="Google Shape;18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65960"/>
            <a:ext cx="9089136" cy="415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Lesson Objectives</a:t>
            </a:r>
            <a:endParaRPr/>
          </a:p>
        </p:txBody>
      </p:sp>
      <p:sp>
        <p:nvSpPr>
          <p:cNvPr id="50" name="Google Shape;50;p2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Introduction to NumPy and why its needed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Creating NumPy arrays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Multidimensional Arrays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Upcasting and Broadcasting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Indexing and Slicing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Advanced Array Operations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Matrices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Sparse Matrices</a:t>
            </a:r>
            <a:endParaRPr/>
          </a:p>
        </p:txBody>
      </p:sp>
      <p:sp>
        <p:nvSpPr>
          <p:cNvPr id="51" name="Google Shape;51;p2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Broadcasting</a:t>
            </a:r>
            <a:endParaRPr/>
          </a:p>
        </p:txBody>
      </p:sp>
      <p:sp>
        <p:nvSpPr>
          <p:cNvPr id="191" name="Google Shape;191;p20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What if arrays have different shapes? How do operations on these arrays work?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Broadcasting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allows arrays to be extended for element-wise operation</a:t>
            </a:r>
            <a:r>
              <a:rPr b="1" lang="en-US"/>
              <a:t> in some cases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Compatibility scenarios: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Arrays have exactly the same shape: perform element-wise operation (Example – a(3,5) * b(3,5))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Array operated on by scalar value: perform element-wise operation using scalar (Example – a(3,5) * 2.5)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Arrays with the same number of dimensions (like either 1D/2D/3D and so on) and the length of each dimension is either a common length or 1 (Example – a(3,5) * b(1,5))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Arrays with too few dimensions is broadcasted up (Example – a(3,5,2) * b(5) becomes a(3,5,2) * b(1,5))</a:t>
            </a:r>
            <a:endParaRPr/>
          </a:p>
        </p:txBody>
      </p:sp>
      <p:sp>
        <p:nvSpPr>
          <p:cNvPr id="192" name="Google Shape;192;p20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Broadcasting Scenario 1</a:t>
            </a:r>
            <a:endParaRPr/>
          </a:p>
        </p:txBody>
      </p:sp>
      <p:sp>
        <p:nvSpPr>
          <p:cNvPr id="198" name="Google Shape;198;p21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Arrays have exactly the same shape.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Perform Element-wise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200" name="Google Shape;20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39112"/>
            <a:ext cx="6803136" cy="3191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Broadcasting Scenario 2:</a:t>
            </a:r>
            <a:endParaRPr/>
          </a:p>
        </p:txBody>
      </p:sp>
      <p:sp>
        <p:nvSpPr>
          <p:cNvPr id="206" name="Google Shape;206;p22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Array times a scalar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Notice how scalar product is element-wise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2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208" name="Google Shape;20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21408"/>
            <a:ext cx="5742432" cy="2386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Broadcasting Scenario 3:</a:t>
            </a:r>
            <a:endParaRPr/>
          </a:p>
        </p:txBody>
      </p:sp>
      <p:sp>
        <p:nvSpPr>
          <p:cNvPr id="214" name="Google Shape;214;p23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Matching in one dimension, 1 in other dimension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216" name="Google Shape;21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81912"/>
            <a:ext cx="5888736" cy="3986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Broadcasting Scenario 4:</a:t>
            </a:r>
            <a:endParaRPr/>
          </a:p>
        </p:txBody>
      </p:sp>
      <p:sp>
        <p:nvSpPr>
          <p:cNvPr id="222" name="Google Shape;222;p24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Example for broadcasting in 2D arrays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4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224" name="Google Shape;22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81328"/>
            <a:ext cx="8403336" cy="3438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Indexing</a:t>
            </a:r>
            <a:endParaRPr/>
          </a:p>
        </p:txBody>
      </p:sp>
      <p:sp>
        <p:nvSpPr>
          <p:cNvPr id="230" name="Google Shape;230;p25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Single Dimensions can be indexed as follows: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Multiple Dimensions: use array[m,n] syntax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5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232" name="Google Shape;23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09928"/>
            <a:ext cx="5111496" cy="10332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.png" id="233" name="Google Shape;23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822191"/>
            <a:ext cx="6711696" cy="2569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Slicing</a:t>
            </a:r>
            <a:endParaRPr/>
          </a:p>
        </p:txBody>
      </p:sp>
      <p:sp>
        <p:nvSpPr>
          <p:cNvPr id="239" name="Google Shape;239;p26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Syntax: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&lt;npArray&gt;[m : n : i]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NumPy slices the array from index</a:t>
            </a:r>
            <a:r>
              <a:rPr b="1" lang="en-US"/>
              <a:t> "m"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index</a:t>
            </a:r>
            <a:r>
              <a:rPr b="1" lang="en-US"/>
              <a:t> "n-1"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while incrementing the index by</a:t>
            </a:r>
            <a:r>
              <a:rPr b="1" lang="en-US"/>
              <a:t> "i"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1"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1"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Multi-dimensional array: (separate slices by commas)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6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241" name="Google Shape;24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468880"/>
            <a:ext cx="6501384" cy="14630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.png" id="242" name="Google Shape;24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626864"/>
            <a:ext cx="6501384" cy="1947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lang="en-US" sz="3200"/>
              <a:t>Introduction</a:t>
            </a:r>
            <a:br>
              <a:rPr lang="en-US" sz="3200"/>
            </a:br>
            <a:r>
              <a:rPr lang="en-US" sz="3200"/>
              <a:t>Arrays</a:t>
            </a:r>
            <a:br>
              <a:rPr lang="en-US" sz="3200"/>
            </a:br>
            <a:r>
              <a:rPr b="1" lang="en-US"/>
              <a:t>Advanced Array Operations</a:t>
            </a:r>
            <a:br>
              <a:rPr b="1" lang="en-US"/>
            </a:br>
            <a:r>
              <a:rPr lang="en-US" sz="3200"/>
              <a:t>Matrices</a:t>
            </a:r>
            <a:br>
              <a:rPr lang="en-US" sz="3200"/>
            </a:br>
            <a:endParaRPr/>
          </a:p>
        </p:txBody>
      </p:sp>
      <p:sp>
        <p:nvSpPr>
          <p:cNvPr id="248" name="Google Shape;248;p27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>
                <a:latin typeface="Times New Roman"/>
                <a:ea typeface="Times New Roman"/>
                <a:cs typeface="Times New Roman"/>
                <a:sym typeface="Times New Roman"/>
              </a:rPr>
              <a:t>Advanced Array Operations</a:t>
            </a:r>
            <a:endParaRPr b="1" i="0"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Arrays</a:t>
            </a:r>
            <a:endParaRPr/>
          </a:p>
        </p:txBody>
      </p:sp>
      <p:sp>
        <p:nvSpPr>
          <p:cNvPr id="255" name="Google Shape;255;p28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One-dimensional arrays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Holds ordered collection of objects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Objects all have to be of the SAME TYPE  (no mix-match)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Arrays are created using np.array() function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v1 = np.array([0,1,2,3,4,5])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Access elements from Array using indexes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Indexes start with 0: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v1[3] =&gt; 3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Courier New"/>
              <a:buChar char="–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v1[np.array([1,3])]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=&gt;  1,3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Courier New"/>
              <a:buChar char="–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v1[2:4]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=&gt; 2,3</a:t>
            </a:r>
            <a:endParaRPr/>
          </a:p>
        </p:txBody>
      </p:sp>
      <p:sp>
        <p:nvSpPr>
          <p:cNvPr id="256" name="Google Shape;256;p28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NumPy Array Operations</a:t>
            </a:r>
            <a:endParaRPr/>
          </a:p>
        </p:txBody>
      </p:sp>
      <p:sp>
        <p:nvSpPr>
          <p:cNvPr id="262" name="Google Shape;262;p29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Arrays can be operated on just like first class variables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9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264" name="Google Shape;26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09344"/>
            <a:ext cx="5760720" cy="3648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Introduction</a:t>
            </a:r>
            <a:br>
              <a:rPr b="1" lang="en-US"/>
            </a:br>
            <a:r>
              <a:rPr lang="en-US" sz="3200"/>
              <a:t>Arrays</a:t>
            </a:r>
            <a:br>
              <a:rPr lang="en-US" sz="3200"/>
            </a:br>
            <a:r>
              <a:rPr lang="en-US" sz="3200"/>
              <a:t>Advanced Array Operations</a:t>
            </a:r>
            <a:br>
              <a:rPr lang="en-US" sz="3200"/>
            </a:br>
            <a:r>
              <a:rPr lang="en-US" sz="3200"/>
              <a:t>Matrices</a:t>
            </a:r>
            <a:br>
              <a:rPr lang="en-US" sz="3200"/>
            </a:br>
            <a:endParaRPr/>
          </a:p>
        </p:txBody>
      </p:sp>
      <p:sp>
        <p:nvSpPr>
          <p:cNvPr id="57" name="Google Shape;57;p3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i="0"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NumPy Array Operations</a:t>
            </a:r>
            <a:endParaRPr/>
          </a:p>
        </p:txBody>
      </p:sp>
      <p:sp>
        <p:nvSpPr>
          <p:cNvPr id="270" name="Google Shape;270;p30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191453" lvl="0" marL="290513" rtl="0" algn="l"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0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272" name="Google Shape;27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06424"/>
            <a:ext cx="9372600" cy="3584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Advanced Array Operations</a:t>
            </a:r>
            <a:endParaRPr/>
          </a:p>
        </p:txBody>
      </p:sp>
      <p:sp>
        <p:nvSpPr>
          <p:cNvPr id="278" name="Google Shape;278;p31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NumPy calculates</a:t>
            </a:r>
            <a:r>
              <a:rPr b="1" lang="en-US"/>
              <a:t> max, min, mean, median, standard deviation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r>
              <a:rPr b="1" lang="en-US"/>
              <a:t> variance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 simple function calls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1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280" name="Google Shape;28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39112"/>
            <a:ext cx="8942832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NumPy Operations</a:t>
            </a:r>
            <a:endParaRPr/>
          </a:p>
        </p:txBody>
      </p:sp>
      <p:sp>
        <p:nvSpPr>
          <p:cNvPr id="286" name="Google Shape;286;p32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191453" lvl="0" marL="290513" rtl="0" algn="l"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2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288" name="Google Shape;28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16152"/>
            <a:ext cx="5294376" cy="4773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Advanced Array Operations</a:t>
            </a:r>
            <a:endParaRPr/>
          </a:p>
        </p:txBody>
      </p:sp>
      <p:sp>
        <p:nvSpPr>
          <p:cNvPr id="294" name="Google Shape;294;p33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NumPy works with Python to</a:t>
            </a:r>
            <a:r>
              <a:rPr b="1" lang="en-US"/>
              <a:t> reverse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</a:t>
            </a:r>
            <a:r>
              <a:rPr b="1" lang="en-US"/>
              <a:t> sort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elements by simple function calls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296" name="Google Shape;29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11680"/>
            <a:ext cx="9226296" cy="3995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Advanced Array Operations</a:t>
            </a:r>
            <a:endParaRPr/>
          </a:p>
        </p:txBody>
      </p:sp>
      <p:sp>
        <p:nvSpPr>
          <p:cNvPr id="302" name="Google Shape;302;p34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NumPy works with Python to</a:t>
            </a:r>
            <a:r>
              <a:rPr b="1" lang="en-US"/>
              <a:t> append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</a:t>
            </a:r>
            <a:r>
              <a:rPr b="1" lang="en-US"/>
              <a:t> delete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elements by simple function calls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4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304" name="Google Shape;30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56816"/>
            <a:ext cx="9372600" cy="2487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Advanced Array Operations - Filtering</a:t>
            </a:r>
            <a:endParaRPr/>
          </a:p>
        </p:txBody>
      </p:sp>
      <p:sp>
        <p:nvSpPr>
          <p:cNvPr id="310" name="Google Shape;310;p35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Filtering is an important NumPy operation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np.any()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r>
              <a:rPr b="1" lang="en-US"/>
              <a:t> np.all()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help in 'or' and 'and' operations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It helps in selecting a portion or subset of the original array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Example: select only the negative odd number elements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5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312" name="Google Shape;31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496312"/>
            <a:ext cx="9372600" cy="14630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.png" id="313" name="Google Shape;31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809744"/>
            <a:ext cx="9372600" cy="1380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6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lang="en-US" sz="3200"/>
              <a:t>Introduction</a:t>
            </a:r>
            <a:br>
              <a:rPr lang="en-US" sz="3200"/>
            </a:br>
            <a:r>
              <a:rPr lang="en-US" sz="3200"/>
              <a:t>Arrays</a:t>
            </a:r>
            <a:br>
              <a:rPr lang="en-US" sz="3200"/>
            </a:br>
            <a:r>
              <a:rPr lang="en-US" sz="3200"/>
              <a:t>Advanced Array Operations</a:t>
            </a:r>
            <a:br>
              <a:rPr lang="en-US" sz="3200"/>
            </a:br>
            <a:r>
              <a:rPr b="1" lang="en-US"/>
              <a:t>Matrices</a:t>
            </a:r>
            <a:br>
              <a:rPr b="1" lang="en-US"/>
            </a:br>
            <a:endParaRPr/>
          </a:p>
        </p:txBody>
      </p:sp>
      <p:sp>
        <p:nvSpPr>
          <p:cNvPr id="319" name="Google Shape;319;p36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>
                <a:latin typeface="Times New Roman"/>
                <a:ea typeface="Times New Roman"/>
                <a:cs typeface="Times New Roman"/>
                <a:sym typeface="Times New Roman"/>
              </a:rPr>
              <a:t>Matrices</a:t>
            </a:r>
            <a:endParaRPr b="1" i="0"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36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7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Matrices</a:t>
            </a:r>
            <a:endParaRPr/>
          </a:p>
        </p:txBody>
      </p:sp>
      <p:sp>
        <p:nvSpPr>
          <p:cNvPr id="326" name="Google Shape;326;p37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NumPy has a special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matrix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class which differs slightly from the array class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Matrices in NumPy are basically 2-D arrays (with one difference)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They contain elements of the SAME type.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7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328" name="Google Shape;32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282696"/>
            <a:ext cx="9098280" cy="2331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8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Matrix Manipulation</a:t>
            </a:r>
            <a:endParaRPr/>
          </a:p>
        </p:txBody>
      </p:sp>
      <p:sp>
        <p:nvSpPr>
          <p:cNvPr id="334" name="Google Shape;334;p38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NumPy can represent matrices 2 ways: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2-D ndarrays (</a:t>
            </a:r>
            <a:r>
              <a:rPr b="1" lang="en-US"/>
              <a:t> preferred for Python &gt; 3.5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np.mat class (subclassed from ndarray) (Python 2.x)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 difference is matrix multiply syntax: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vs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@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8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336" name="Google Shape;33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98648"/>
            <a:ext cx="9244584" cy="17007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.png" id="337" name="Google Shape;33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873752"/>
            <a:ext cx="5586984" cy="1700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9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Matrix Manipulation</a:t>
            </a:r>
            <a:endParaRPr/>
          </a:p>
        </p:txBody>
      </p:sp>
      <p:sp>
        <p:nvSpPr>
          <p:cNvPr id="343" name="Google Shape;343;p39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NumPy represents matrices as 2D ndarrays in Python &gt;3.5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9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345" name="Google Shape;34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81328"/>
            <a:ext cx="9006840" cy="4626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About NumPy and Python</a:t>
            </a:r>
            <a:endParaRPr/>
          </a:p>
        </p:txBody>
      </p:sp>
      <p:sp>
        <p:nvSpPr>
          <p:cNvPr id="64" name="Google Shape;64;p4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2807200" wrap="square" tIns="46000">
            <a:normAutofit/>
          </a:bodyPr>
          <a:lstStyle/>
          <a:p>
            <a:pPr indent="-191453" lvl="0" marL="290513" rtl="0" algn="l"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Python is a rich language with ecosystem.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Open source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Rich package ecosystem (lots of libraries)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Great for modeling, machine learning, ad-hoc analytics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Used by scientists, now very popular among data scientists / analysts</a:t>
            </a:r>
            <a:endParaRPr/>
          </a:p>
        </p:txBody>
      </p:sp>
      <p:sp>
        <p:nvSpPr>
          <p:cNvPr id="65" name="Google Shape;65;p4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numpy-logo-2.png" id="66" name="Google Shape;6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2280" y="1124712"/>
            <a:ext cx="2276856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Matrix Manipulation</a:t>
            </a:r>
            <a:endParaRPr/>
          </a:p>
        </p:txBody>
      </p:sp>
      <p:sp>
        <p:nvSpPr>
          <p:cNvPr id="351" name="Google Shape;351;p40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NumPy represents matrices as 2D ndarrays in Python &gt;3.5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Internally, NumPy stores matrices the same way as 2-D ndarrays in Python &gt; 3.5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0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353" name="Google Shape;35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432"/>
            <a:ext cx="932688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1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Identity Matrix</a:t>
            </a:r>
            <a:endParaRPr/>
          </a:p>
        </p:txBody>
      </p:sp>
      <p:sp>
        <p:nvSpPr>
          <p:cNvPr id="359" name="Google Shape;359;p41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Create a basic identity matrix with np.identity(rank)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Create custom diagonals with np.eye(n,  m, k)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41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361" name="Google Shape;36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27632"/>
            <a:ext cx="4517136" cy="14630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.png" id="362" name="Google Shape;36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904487"/>
            <a:ext cx="6656832" cy="1700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2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Sparse Matrices</a:t>
            </a:r>
            <a:endParaRPr/>
          </a:p>
        </p:txBody>
      </p:sp>
      <p:sp>
        <p:nvSpPr>
          <p:cNvPr id="368" name="Google Shape;368;p42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scipy.sparse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namespace has a sparse matrix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Great for times where we have a large matrix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few items entered.</a:t>
            </a:r>
            <a:endParaRPr/>
          </a:p>
          <a:p>
            <a:pPr indent="-199708" lvl="0" marL="290513" rtl="0" algn="l"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t/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9708" lvl="0" marL="290513" rtl="0" algn="l"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t/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scipy.parse.csr_matrix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row oriented matrix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scipy.sparse.csc_matrix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column oriented matrix.</a:t>
            </a:r>
            <a:endParaRPr/>
          </a:p>
        </p:txBody>
      </p:sp>
      <p:sp>
        <p:nvSpPr>
          <p:cNvPr id="369" name="Google Shape;369;p42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370" name="Google Shape;37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86584"/>
            <a:ext cx="9372600" cy="1527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3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Entering values for CSR/CSC matrix</a:t>
            </a:r>
            <a:endParaRPr/>
          </a:p>
        </p:txBody>
      </p:sp>
      <p:sp>
        <p:nvSpPr>
          <p:cNvPr id="376" name="Google Shape;376;p43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Here is how we enter the values: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We pass in a tuple of the following: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raw data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indices in the matrix that are to be nonzero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corresponding pointers to the raw data.</a:t>
            </a:r>
            <a:endParaRPr/>
          </a:p>
          <a:p>
            <a:pPr indent="-199708" lvl="0" marL="290513" rtl="0" algn="l"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t/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9708" lvl="0" marL="290513" rtl="0" algn="l"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t/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9708" lvl="0" marL="290513" rtl="0" algn="l"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t/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4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378" name="Google Shape;37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355848"/>
            <a:ext cx="9372600" cy="2185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4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Lab: NumPy</a:t>
            </a:r>
            <a:endParaRPr/>
          </a:p>
        </p:txBody>
      </p:sp>
      <p:sp>
        <p:nvSpPr>
          <p:cNvPr id="384" name="Google Shape;384;p44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Overview: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NumPy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Approximate time: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5 mins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Instructions: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b="1" lang="en-US"/>
              <a:t> numpy/1-numpy.ipynb</a:t>
            </a:r>
            <a:endParaRPr/>
          </a:p>
        </p:txBody>
      </p:sp>
      <p:sp>
        <p:nvSpPr>
          <p:cNvPr id="385" name="Google Shape;385;p44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Why NumPy</a:t>
            </a:r>
            <a:endParaRPr/>
          </a:p>
        </p:txBody>
      </p:sp>
      <p:sp>
        <p:nvSpPr>
          <p:cNvPr id="72" name="Google Shape;72;p5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It adds support for large, multi-dimensional arrays and matrices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Fast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NumPy does numeric computation in native code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(Fast C++)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Full Featured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Has a large collection of high-level mathematical functions to operate on these arrays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Does many types of linear algebra functions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Matrix Manipulation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Helps Support More Advanced Analytics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Most advanced analytics are built on top of NumPy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NumPy website - http://www.numpy.org/</a:t>
            </a:r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NumPy and SciPy</a:t>
            </a:r>
            <a:endParaRPr/>
          </a:p>
        </p:txBody>
      </p:sp>
      <p:sp>
        <p:nvSpPr>
          <p:cNvPr id="80" name="Google Shape;80;p6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4480550" wrap="square" tIns="46000">
            <a:normAutofit/>
          </a:bodyPr>
          <a:lstStyle/>
          <a:p>
            <a:pPr indent="-191453" lvl="0" marL="290513" rtl="0" algn="l"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SciPy is a companion package to NumPy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Scientific computing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Built on top of NumPy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Some features: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Integrals, Differentiation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Linear Algebra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FFT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Basis of</a:t>
            </a:r>
            <a:r>
              <a:rPr b="1" lang="en-US"/>
              <a:t> MANY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other packages: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u="sng">
                <a:solidFill>
                  <a:schemeClr val="hlink"/>
                </a:solidFill>
                <a:hlinkClick r:id="rId3"/>
              </a:rPr>
              <a:t> Link</a:t>
            </a:r>
            <a:endParaRPr/>
          </a:p>
        </p:txBody>
      </p:sp>
      <p:sp>
        <p:nvSpPr>
          <p:cNvPr id="81" name="Google Shape;81;p6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python-datascience-stack.jpg" id="82" name="Google Shape;8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8928" y="2542032"/>
            <a:ext cx="420624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Lists in Python</a:t>
            </a:r>
            <a:endParaRPr/>
          </a:p>
        </p:txBody>
      </p:sp>
      <p:sp>
        <p:nvSpPr>
          <p:cNvPr id="88" name="Google Shape;88;p7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Python has a native type of sequence: the list.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Good for storing small data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Not good for multi-dimensional data.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Very slow "at scale"</a:t>
            </a:r>
            <a:endParaRPr/>
          </a:p>
          <a:p>
            <a:pPr indent="-199708" lvl="0" marL="290513" rtl="0" algn="l"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t/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9708" lvl="0" marL="290513" rtl="0" algn="l"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t/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9708" lvl="0" marL="290513" rtl="0" algn="l"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t/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9708" lvl="0" marL="290513" rtl="0" algn="l"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t/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7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90" name="Google Shape;9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944368"/>
            <a:ext cx="5102352" cy="293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lang="en-US" sz="3200"/>
              <a:t>Introduction</a:t>
            </a:r>
            <a:br>
              <a:rPr lang="en-US" sz="3200"/>
            </a:br>
            <a:r>
              <a:rPr b="1" lang="en-US"/>
              <a:t>Arrays</a:t>
            </a:r>
            <a:br>
              <a:rPr b="1" lang="en-US"/>
            </a:br>
            <a:r>
              <a:rPr lang="en-US" sz="3200"/>
              <a:t>Advanced Array Operations</a:t>
            </a:r>
            <a:br>
              <a:rPr lang="en-US" sz="3200"/>
            </a:br>
            <a:r>
              <a:rPr lang="en-US" sz="3200"/>
              <a:t>Matrices</a:t>
            </a:r>
            <a:br>
              <a:rPr lang="en-US" sz="3200"/>
            </a:br>
            <a:endParaRPr/>
          </a:p>
        </p:txBody>
      </p:sp>
      <p:sp>
        <p:nvSpPr>
          <p:cNvPr id="96" name="Google Shape;96;p8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>
                <a:latin typeface="Times New Roman"/>
                <a:ea typeface="Times New Roman"/>
                <a:cs typeface="Times New Roman"/>
                <a:sym typeface="Times New Roman"/>
              </a:rPr>
              <a:t>Arrays</a:t>
            </a:r>
            <a:endParaRPr b="1" i="0"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8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NumPy ndarray</a:t>
            </a:r>
            <a:endParaRPr/>
          </a:p>
        </p:txBody>
      </p:sp>
      <p:sp>
        <p:nvSpPr>
          <p:cNvPr id="103" name="Google Shape;103;p9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NumPy Arrays are fast: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Native code (C++)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N-dimensional arrays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Homogeneously typed (usually numeric types: int64, float64, etc.)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NumPy needs to be imported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Courier New"/>
              <a:buChar char="–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import numpy as np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Syntax to initialize a NumPy array and check its data type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9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105" name="Google Shape;10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90872"/>
            <a:ext cx="5422392" cy="1636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2010-07-13T15:22:01Z</dcterms:created>
  <dc:creator>Elephant Scale</dc:creator>
</cp:coreProperties>
</file>