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</p:sldIdLst>
  <p:sldSz cy="8297850" cx="9372600"/>
  <p:notesSz cx="7315200" cy="9601200"/>
  <p:embeddedFontLst>
    <p:embeddedFont>
      <p:font typeface="Garamond"/>
      <p:regular r:id="rId100"/>
      <p:bold r:id="rId101"/>
      <p:italic r:id="rId102"/>
      <p:boldItalic r:id="rId10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614">
          <p15:clr>
            <a:srgbClr val="A4A3A4"/>
          </p15:clr>
        </p15:guide>
        <p15:guide id="2" pos="2952">
          <p15:clr>
            <a:srgbClr val="A4A3A4"/>
          </p15:clr>
        </p15:guide>
      </p15:sldGuideLst>
    </p:ext>
    <p:ext uri="{2D200454-40CA-4A62-9FC3-DE9A4176ACB9}">
      <p15:notesGuideLst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04" roundtripDataSignature="AMtx7mjQfwMEu6wzHANKMDqExmnJTCu4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0384F47-F76B-4636-B787-6C5D6CC55CA9}">
  <a:tblStyle styleId="{E0384F47-F76B-4636-B787-6C5D6CC55CA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EFF"/>
          </a:solidFill>
        </a:fill>
      </a:tcStyle>
    </a:wholeTbl>
    <a:band1H>
      <a:tcTxStyle/>
      <a:tcStyle>
        <a:fill>
          <a:solidFill>
            <a:srgbClr val="CADCFF"/>
          </a:solidFill>
        </a:fill>
      </a:tcStyle>
    </a:band1H>
    <a:band2H>
      <a:tcTxStyle/>
    </a:band2H>
    <a:band1V>
      <a:tcTxStyle/>
      <a:tcStyle>
        <a:fill>
          <a:solidFill>
            <a:srgbClr val="CADCFF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614" orient="horz"/>
        <p:guide pos="295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4" Type="http://customschemas.google.com/relationships/presentationmetadata" Target="meta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font" Target="fonts/Garamond-boldItalic.fntdata"/><Relationship Id="rId102" Type="http://schemas.openxmlformats.org/officeDocument/2006/relationships/font" Target="fonts/Garamond-italic.fntdata"/><Relationship Id="rId101" Type="http://schemas.openxmlformats.org/officeDocument/2006/relationships/font" Target="fonts/Garamond-bold.fntdata"/><Relationship Id="rId100" Type="http://schemas.openxmlformats.org/officeDocument/2006/relationships/font" Target="fonts/Garamond-regular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1" type="ftr"/>
          </p:nvPr>
        </p:nvSpPr>
        <p:spPr>
          <a:xfrm>
            <a:off x="1365250" y="9388475"/>
            <a:ext cx="4578350" cy="173038"/>
          </a:xfrm>
          <a:prstGeom prst="rect">
            <a:avLst/>
          </a:prstGeom>
          <a:noFill/>
          <a:ln>
            <a:noFill/>
          </a:ln>
        </p:spPr>
        <p:txBody>
          <a:bodyPr anchorCtr="1" anchor="b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/>
          <p:nvPr/>
        </p:nvSpPr>
        <p:spPr>
          <a:xfrm>
            <a:off x="271463" y="5176838"/>
            <a:ext cx="61753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Notes:</a:t>
            </a:r>
            <a:endParaRPr/>
          </a:p>
        </p:txBody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8" name="Google Shape;8;n"/>
          <p:cNvCxnSpPr/>
          <p:nvPr/>
        </p:nvCxnSpPr>
        <p:spPr>
          <a:xfrm>
            <a:off x="322263" y="9324975"/>
            <a:ext cx="6653212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0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3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4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6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7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8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9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0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3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4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5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6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6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7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8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8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9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9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0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0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3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3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4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4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5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5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6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6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7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7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8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8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9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9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0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0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5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3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53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4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54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5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55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6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6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7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57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8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58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9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59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6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0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60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6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6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3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63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4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64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5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65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6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66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7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67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8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68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9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69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7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0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70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7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7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73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73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4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74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75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75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6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76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77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77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78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78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79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79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8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80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80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8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8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8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8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83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83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84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84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85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85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86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86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87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87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88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88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89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89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90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90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9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9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9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9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93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93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95"/>
          <p:cNvPicPr preferRelativeResize="0"/>
          <p:nvPr/>
        </p:nvPicPr>
        <p:blipFill rotWithShape="1">
          <a:blip r:embed="rId2">
            <a:alphaModFix/>
          </a:blip>
          <a:srcRect b="0" l="0" r="0" t="19473"/>
          <a:stretch/>
        </p:blipFill>
        <p:spPr>
          <a:xfrm>
            <a:off x="1" y="-1801"/>
            <a:ext cx="2498725" cy="830892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95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  <a:defRPr sz="200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5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6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6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6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6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7"/>
          <p:cNvSpPr txBox="1"/>
          <p:nvPr>
            <p:ph idx="1" type="body"/>
          </p:nvPr>
        </p:nvSpPr>
        <p:spPr>
          <a:xfrm>
            <a:off x="23495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7"/>
          <p:cNvSpPr txBox="1"/>
          <p:nvPr>
            <p:ph idx="2" type="body"/>
          </p:nvPr>
        </p:nvSpPr>
        <p:spPr>
          <a:xfrm>
            <a:off x="4762500" y="994975"/>
            <a:ext cx="4375150" cy="3321067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7"/>
          <p:cNvSpPr txBox="1"/>
          <p:nvPr>
            <p:ph idx="3" type="body"/>
          </p:nvPr>
        </p:nvSpPr>
        <p:spPr>
          <a:xfrm>
            <a:off x="4762500" y="4500439"/>
            <a:ext cx="4375150" cy="3322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7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97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8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8"/>
          <p:cNvSpPr txBox="1"/>
          <p:nvPr>
            <p:ph idx="1" type="body"/>
          </p:nvPr>
        </p:nvSpPr>
        <p:spPr>
          <a:xfrm>
            <a:off x="23495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8"/>
          <p:cNvSpPr txBox="1"/>
          <p:nvPr>
            <p:ph idx="2" type="body"/>
          </p:nvPr>
        </p:nvSpPr>
        <p:spPr>
          <a:xfrm>
            <a:off x="476250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8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98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4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◆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2894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170"/>
              <a:buFont typeface="Arial"/>
              <a:buChar char="‒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94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94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pic>
        <p:nvPicPr>
          <p:cNvPr id="13" name="Google Shape;13;p9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704850" cy="83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94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7.png"/><Relationship Id="rId4" Type="http://schemas.openxmlformats.org/officeDocument/2006/relationships/image" Target="../media/image39.png"/><Relationship Id="rId5" Type="http://schemas.openxmlformats.org/officeDocument/2006/relationships/image" Target="../media/image3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6.png"/><Relationship Id="rId4" Type="http://schemas.openxmlformats.org/officeDocument/2006/relationships/image" Target="../media/image5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8.png"/><Relationship Id="rId4" Type="http://schemas.openxmlformats.org/officeDocument/2006/relationships/image" Target="../media/image4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2.png"/><Relationship Id="rId4" Type="http://schemas.openxmlformats.org/officeDocument/2006/relationships/image" Target="../media/image75.png"/><Relationship Id="rId5" Type="http://schemas.openxmlformats.org/officeDocument/2006/relationships/image" Target="../media/image5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5.png"/><Relationship Id="rId4" Type="http://schemas.openxmlformats.org/officeDocument/2006/relationships/image" Target="../media/image59.png"/><Relationship Id="rId5" Type="http://schemas.openxmlformats.org/officeDocument/2006/relationships/image" Target="../media/image5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58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6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60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68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6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64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7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65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66.png"/><Relationship Id="rId4" Type="http://schemas.openxmlformats.org/officeDocument/2006/relationships/image" Target="../media/image70.png"/><Relationship Id="rId5" Type="http://schemas.openxmlformats.org/officeDocument/2006/relationships/image" Target="../media/image7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69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67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71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72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79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76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77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82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80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83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81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78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84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105"/>
              <a:buNone/>
            </a:pPr>
            <a:r>
              <a:rPr lang="en-US" sz="1700"/>
              <a:t>Introduction</a:t>
            </a:r>
            <a:endParaRPr/>
          </a:p>
          <a:p>
            <a:pPr indent="0" lvl="0" marL="0" rtl="0" algn="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en-US" sz="2000"/>
              <a:t>Series</a:t>
            </a:r>
            <a:endParaRPr/>
          </a:p>
          <a:p>
            <a:pPr indent="0" lvl="0" marL="0" rtl="0" algn="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en-US" sz="2000"/>
              <a:t>DataFrame</a:t>
            </a:r>
            <a:endParaRPr/>
          </a:p>
          <a:p>
            <a:pPr indent="0" lvl="0" marL="0" rtl="0" algn="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en-US" sz="2000"/>
              <a:t>Operations on DataFrame</a:t>
            </a:r>
            <a:endParaRPr/>
          </a:p>
          <a:p>
            <a:pPr indent="0" lvl="0" marL="0" rtl="0" algn="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en-US" sz="2000"/>
              <a:t>Using lambda</a:t>
            </a:r>
            <a:endParaRPr/>
          </a:p>
          <a:p>
            <a:pPr indent="0" lvl="0" marL="0" rtl="0" algn="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en-US" sz="2000"/>
              <a:t>Statistics Operations</a:t>
            </a:r>
            <a:endParaRPr/>
          </a:p>
          <a:p>
            <a:pPr indent="0" lvl="0" marL="0" rtl="0" algn="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en-US" sz="2000"/>
              <a:t>Advanced Operations</a:t>
            </a:r>
            <a:endParaRPr/>
          </a:p>
          <a:p>
            <a:pPr indent="0" lvl="0" marL="0" rtl="0" algn="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en-US" sz="2000"/>
              <a:t>Pandas and Files</a:t>
            </a:r>
            <a:endParaRPr/>
          </a:p>
        </p:txBody>
      </p:sp>
      <p:sp>
        <p:nvSpPr>
          <p:cNvPr id="42" name="Google Shape;42;p1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>
                <a:latin typeface="Times New Roman"/>
                <a:ea typeface="Times New Roman"/>
                <a:cs typeface="Times New Roman"/>
                <a:sym typeface="Times New Roman"/>
              </a:rPr>
              <a:t>PYTHON:Pandas</a:t>
            </a:r>
            <a:endParaRPr b="1" i="0"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pandas-logo-1.png" id="43" name="Google Shape;4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7752" y="4818888"/>
            <a:ext cx="3767328" cy="78638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Retrieving data from Series</a:t>
            </a:r>
            <a:endParaRPr/>
          </a:p>
        </p:txBody>
      </p:sp>
      <p:sp>
        <p:nvSpPr>
          <p:cNvPr id="112" name="Google Shape;112;p10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Here's how we retrieve data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0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114" name="Google Shape;11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08760"/>
            <a:ext cx="9372600" cy="2944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Index</a:t>
            </a:r>
            <a:endParaRPr/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Series always have an index (like a virtual column)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Index can be of any type (str, int, float)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Default index is an int starting with zero (0,1,2...)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New rows will have a new index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(similar to auto-incrementing primary key)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Indexes do</a:t>
            </a:r>
            <a:r>
              <a:rPr b="1" lang="en-US"/>
              <a:t> NOT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have to be unique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But it is usually better if they are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Exception will be raised at data access time if not unique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Example of custom index: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122" name="Google Shape;12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965192"/>
            <a:ext cx="7717536" cy="1591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Numpy Array versus Pandas Series</a:t>
            </a:r>
            <a:endParaRPr/>
          </a:p>
        </p:txBody>
      </p:sp>
      <p:sp>
        <p:nvSpPr>
          <p:cNvPr id="128" name="Google Shape;128;p1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191453" lvl="0" marL="290513" rtl="0" algn="l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graphicFrame>
        <p:nvGraphicFramePr>
          <p:cNvPr id="130" name="Google Shape;130;p12"/>
          <p:cNvGraphicFramePr/>
          <p:nvPr/>
        </p:nvGraphicFramePr>
        <p:xfrm>
          <a:off x="594360" y="14356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{E0384F47-F76B-4636-B787-6C5D6CC55CA9}</a:tableStyleId>
              </a:tblPr>
              <a:tblGrid>
                <a:gridCol w="2569475"/>
                <a:gridCol w="2816350"/>
                <a:gridCol w="2807200"/>
              </a:tblGrid>
              <a:tr h="589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Numpy Array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Pandas Series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89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 it typed?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Yes, same type.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Yes, same type,  but can use "object" type that  can point to different objects.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89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Multi-Dimensional?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Any number of dimensions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Single Dimensional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89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Has Index?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implicitly an integer index myarray[0]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Explicitly has an settable  index. myseries['abc'],  defaults to integer index.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89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Follows NumPy  interface?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89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Convert to numpy array?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Already is!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Series.values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105"/>
              <a:buNone/>
            </a:pPr>
            <a:r>
              <a:rPr lang="en-US" sz="1700"/>
              <a:t>Introduction</a:t>
            </a:r>
            <a:br>
              <a:rPr lang="en-US" sz="1700"/>
            </a:br>
            <a:r>
              <a:rPr lang="en-US" sz="1700"/>
              <a:t>Series</a:t>
            </a:r>
            <a:br>
              <a:rPr lang="en-US" sz="1700"/>
            </a:br>
            <a:r>
              <a:rPr b="1" lang="en-US"/>
              <a:t>DataFrame</a:t>
            </a:r>
            <a:br>
              <a:rPr b="1" lang="en-US"/>
            </a:br>
            <a:r>
              <a:rPr lang="en-US" sz="1700"/>
              <a:t>Operations on DataFrame</a:t>
            </a:r>
            <a:br>
              <a:rPr lang="en-US" sz="1700"/>
            </a:br>
            <a:r>
              <a:rPr lang="en-US" sz="1700"/>
              <a:t>Using lambda</a:t>
            </a:r>
            <a:br>
              <a:rPr lang="en-US" sz="1700"/>
            </a:br>
            <a:r>
              <a:rPr lang="en-US" sz="1700"/>
              <a:t>Statistics Operations</a:t>
            </a:r>
            <a:br>
              <a:rPr lang="en-US" sz="1700"/>
            </a:br>
            <a:r>
              <a:rPr lang="en-US" sz="1700"/>
              <a:t>Advanced Operations</a:t>
            </a:r>
            <a:br>
              <a:rPr lang="en-US" sz="1700"/>
            </a:br>
            <a:r>
              <a:rPr lang="en-US" sz="1700"/>
              <a:t>Pandas and Files</a:t>
            </a:r>
            <a:br>
              <a:rPr lang="en-US" sz="1700"/>
            </a:br>
            <a:endParaRPr/>
          </a:p>
        </p:txBody>
      </p:sp>
      <p:sp>
        <p:nvSpPr>
          <p:cNvPr id="136" name="Google Shape;136;p13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>
                <a:latin typeface="Times New Roman"/>
                <a:ea typeface="Times New Roman"/>
                <a:cs typeface="Times New Roman"/>
                <a:sym typeface="Times New Roman"/>
              </a:rPr>
              <a:t>DataFrame</a:t>
            </a:r>
            <a:endParaRPr b="1" i="0"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Data Frame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frames hold 'tabular' data.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Think 'Excel spreadsheet' or 'database table.'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Rows &amp; columns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Each column can be a different type.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Each row must have same length.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graphicFrame>
        <p:nvGraphicFramePr>
          <p:cNvPr id="145" name="Google Shape;145;p14"/>
          <p:cNvGraphicFramePr/>
          <p:nvPr/>
        </p:nvGraphicFramePr>
        <p:xfrm>
          <a:off x="2843784" y="34015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{E0384F47-F76B-4636-B787-6C5D6CC55CA9}</a:tableStyleId>
              </a:tblPr>
              <a:tblGrid>
                <a:gridCol w="1225300"/>
                <a:gridCol w="1225300"/>
                <a:gridCol w="1225300"/>
              </a:tblGrid>
              <a:tr h="371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1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1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1.png" id="146" name="Google Shape;14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73168"/>
            <a:ext cx="3602736" cy="1316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DataFrame</a:t>
            </a:r>
            <a:endParaRPr/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DataFrame is a 2D data structure to hold 'tabular' data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Think of an 'Excel spreadsheet' or a 'database table' with rows and columns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Each column can be a different data type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Each row must have same length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Example - Creating a DataFrame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graphicFrame>
        <p:nvGraphicFramePr>
          <p:cNvPr id="154" name="Google Shape;154;p15"/>
          <p:cNvGraphicFramePr/>
          <p:nvPr/>
        </p:nvGraphicFramePr>
        <p:xfrm>
          <a:off x="5230368" y="30906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{E0384F47-F76B-4636-B787-6C5D6CC55CA9}</a:tableStyleId>
              </a:tblPr>
              <a:tblGrid>
                <a:gridCol w="1115575"/>
                <a:gridCol w="1307600"/>
                <a:gridCol w="1307600"/>
              </a:tblGrid>
              <a:tr h="371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Language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Version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1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python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3.7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1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java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1.png" id="155" name="Google Shape;15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846320"/>
            <a:ext cx="9336024" cy="1481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Dataframe</a:t>
            </a:r>
            <a:endParaRPr/>
          </a:p>
        </p:txBody>
      </p:sp>
      <p:sp>
        <p:nvSpPr>
          <p:cNvPr id="161" name="Google Shape;161;p16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Dataframe is a collection of series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pandas-series-3.png" id="163" name="Google Shape;16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478024"/>
            <a:ext cx="8458200" cy="2276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Creating DataFrame</a:t>
            </a:r>
            <a:endParaRPr/>
          </a:p>
        </p:txBody>
      </p:sp>
      <p:sp>
        <p:nvSpPr>
          <p:cNvPr id="169" name="Google Shape;169;p17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Here are more examples of creating a DataFrame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171" name="Google Shape;17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54480"/>
            <a:ext cx="9390888" cy="171907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2" name="Google Shape;172;p17"/>
          <p:cNvGraphicFramePr/>
          <p:nvPr/>
        </p:nvGraphicFramePr>
        <p:xfrm>
          <a:off x="5221224" y="21488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{E0384F47-F76B-4636-B787-6C5D6CC55CA9}</a:tableStyleId>
              </a:tblPr>
              <a:tblGrid>
                <a:gridCol w="1307600"/>
                <a:gridCol w="1307600"/>
                <a:gridCol w="1307600"/>
              </a:tblGrid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Age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Jack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Steve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Ricky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42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1.png" id="173" name="Google Shape;17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773168"/>
            <a:ext cx="8942832" cy="105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105"/>
              <a:buNone/>
            </a:pPr>
            <a:r>
              <a:rPr lang="en-US" sz="1700"/>
              <a:t>Introduction</a:t>
            </a:r>
            <a:br>
              <a:rPr lang="en-US" sz="1700"/>
            </a:br>
            <a:r>
              <a:rPr lang="en-US" sz="1700"/>
              <a:t>Series</a:t>
            </a:r>
            <a:br>
              <a:rPr lang="en-US" sz="1700"/>
            </a:br>
            <a:r>
              <a:rPr lang="en-US" sz="1700"/>
              <a:t>DataFrame</a:t>
            </a:r>
            <a:br>
              <a:rPr lang="en-US" sz="1700"/>
            </a:br>
            <a:r>
              <a:rPr b="1" lang="en-US"/>
              <a:t>Operations on DataFrame</a:t>
            </a:r>
            <a:br>
              <a:rPr b="1" lang="en-US"/>
            </a:br>
            <a:r>
              <a:rPr lang="en-US" sz="1700"/>
              <a:t>Using lambda</a:t>
            </a:r>
            <a:br>
              <a:rPr lang="en-US" sz="1700"/>
            </a:br>
            <a:r>
              <a:rPr lang="en-US" sz="1700"/>
              <a:t>Statistics Operations</a:t>
            </a:r>
            <a:br>
              <a:rPr lang="en-US" sz="1700"/>
            </a:br>
            <a:r>
              <a:rPr lang="en-US" sz="1700"/>
              <a:t>Advanced Operations</a:t>
            </a:r>
            <a:br>
              <a:rPr lang="en-US" sz="1700"/>
            </a:br>
            <a:r>
              <a:rPr lang="en-US" sz="1700"/>
              <a:t>Pandas and Files</a:t>
            </a:r>
            <a:br>
              <a:rPr lang="en-US" sz="1700"/>
            </a:br>
            <a:endParaRPr/>
          </a:p>
        </p:txBody>
      </p:sp>
      <p:sp>
        <p:nvSpPr>
          <p:cNvPr id="179" name="Google Shape;179;p18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>
                <a:latin typeface="Times New Roman"/>
                <a:ea typeface="Times New Roman"/>
                <a:cs typeface="Times New Roman"/>
                <a:sym typeface="Times New Roman"/>
              </a:rPr>
              <a:t>Operations on DataFrame</a:t>
            </a:r>
            <a:endParaRPr b="1" i="0"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Operations on DataFrame - Create</a:t>
            </a:r>
            <a:endParaRPr/>
          </a:p>
        </p:txBody>
      </p:sp>
      <p:sp>
        <p:nvSpPr>
          <p:cNvPr id="186" name="Google Shape;186;p19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Creating a DataFrame for all operations henceforth: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188" name="Google Shape;18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00784"/>
            <a:ext cx="9390888" cy="29352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9" name="Google Shape;189;p19"/>
          <p:cNvGraphicFramePr/>
          <p:nvPr/>
        </p:nvGraphicFramePr>
        <p:xfrm>
          <a:off x="2139696" y="54315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{E0384F47-F76B-4636-B787-6C5D6CC55CA9}</a:tableStyleId>
              </a:tblPr>
              <a:tblGrid>
                <a:gridCol w="868675"/>
                <a:gridCol w="2167125"/>
                <a:gridCol w="987550"/>
                <a:gridCol w="1079000"/>
              </a:tblGrid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 Francisco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Seattle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Los Angeles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 Diego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Lesson Objectives</a:t>
            </a:r>
            <a:endParaRPr/>
          </a:p>
        </p:txBody>
      </p:sp>
      <p:sp>
        <p:nvSpPr>
          <p:cNvPr id="50" name="Google Shape;50;p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Introduction to Pandas and why its needed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Creating Pandas Series and DataFrame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Conducting various operations with a DataFrame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Descriptive Statistics operations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More advanced operations like merging, concatenating, sorting etc.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Working with Pandas and Files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Reading a real world dataset into pandas and doing some data exploration</a:t>
            </a:r>
            <a:endParaRPr/>
          </a:p>
        </p:txBody>
      </p:sp>
      <p:sp>
        <p:nvSpPr>
          <p:cNvPr id="51" name="Google Shape;51;p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Operations on DataFrame - dtypes</a:t>
            </a:r>
            <a:endParaRPr/>
          </a:p>
        </p:txBody>
      </p:sp>
      <p:sp>
        <p:nvSpPr>
          <p:cNvPr id="195" name="Google Shape;195;p20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Checking Data Types in a DataFrame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197" name="Google Shape;19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09344"/>
            <a:ext cx="3300984" cy="159105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8" name="Google Shape;198;p20"/>
          <p:cNvGraphicFramePr/>
          <p:nvPr/>
        </p:nvGraphicFramePr>
        <p:xfrm>
          <a:off x="2011680" y="34198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{E0384F47-F76B-4636-B787-6C5D6CC55CA9}</a:tableStyleId>
              </a:tblPr>
              <a:tblGrid>
                <a:gridCol w="996700"/>
                <a:gridCol w="2148850"/>
                <a:gridCol w="1042425"/>
                <a:gridCol w="11613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 Francisco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Seattle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Los Angeles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 Diego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Data Frame: Appending a New Row</a:t>
            </a:r>
            <a:endParaRPr/>
          </a:p>
        </p:txBody>
      </p:sp>
      <p:sp>
        <p:nvSpPr>
          <p:cNvPr id="204" name="Google Shape;204;p21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191453" lvl="0" marL="290513" rtl="0" algn="l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graphicFrame>
        <p:nvGraphicFramePr>
          <p:cNvPr id="206" name="Google Shape;206;p21"/>
          <p:cNvGraphicFramePr/>
          <p:nvPr/>
        </p:nvGraphicFramePr>
        <p:xfrm>
          <a:off x="2697480" y="11155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{E0384F47-F76B-4636-B787-6C5D6CC55CA9}</a:tableStyleId>
              </a:tblPr>
              <a:tblGrid>
                <a:gridCol w="2167125"/>
                <a:gridCol w="868675"/>
                <a:gridCol w="9418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 Francisco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Seattle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Los Angeles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San Diego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3.4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1.png" id="207" name="Google Shape;20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822191"/>
            <a:ext cx="9372600" cy="2212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Slicing Data Frames</a:t>
            </a:r>
            <a:endParaRPr/>
          </a:p>
        </p:txBody>
      </p:sp>
      <p:sp>
        <p:nvSpPr>
          <p:cNvPr id="213" name="Google Shape;213;p2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191453" lvl="0" marL="290513" rtl="0" algn="l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Slicing-Data-Frames.png" id="215" name="Google Shape;21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016" y="1426464"/>
            <a:ext cx="9116568" cy="5431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Data Frame Slicing</a:t>
            </a:r>
            <a:endParaRPr/>
          </a:p>
        </p:txBody>
      </p:sp>
      <p:sp>
        <p:nvSpPr>
          <p:cNvPr id="221" name="Google Shape;221;p23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191453" lvl="0" marL="290513" rtl="0" algn="l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Data-Frame-Slicing.png" id="223" name="Google Shape;22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35608"/>
            <a:ext cx="9372600" cy="5422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Accessing a Data Frame by numeric index</a:t>
            </a:r>
            <a:endParaRPr/>
          </a:p>
        </p:txBody>
      </p:sp>
      <p:sp>
        <p:nvSpPr>
          <p:cNvPr id="229" name="Google Shape;229;p24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191453" lvl="0" marL="290513" rtl="0" algn="l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graphicFrame>
        <p:nvGraphicFramePr>
          <p:cNvPr id="231" name="Google Shape;231;p24"/>
          <p:cNvGraphicFramePr/>
          <p:nvPr/>
        </p:nvGraphicFramePr>
        <p:xfrm>
          <a:off x="2715768" y="13258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{E0384F47-F76B-4636-B787-6C5D6CC55CA9}</a:tableStyleId>
              </a:tblPr>
              <a:tblGrid>
                <a:gridCol w="1901950"/>
                <a:gridCol w="987550"/>
                <a:gridCol w="987550"/>
              </a:tblGrid>
              <a:tr h="371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1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San Francisco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1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Seattle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1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Los Angeles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1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 Diego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1.png" id="232" name="Google Shape;23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666744"/>
            <a:ext cx="8174736" cy="1856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Accessing a Data Frame</a:t>
            </a:r>
            <a:endParaRPr/>
          </a:p>
        </p:txBody>
      </p:sp>
      <p:sp>
        <p:nvSpPr>
          <p:cNvPr id="238" name="Google Shape;238;p25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191453" lvl="0" marL="290513" rtl="0" algn="l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5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graphicFrame>
        <p:nvGraphicFramePr>
          <p:cNvPr id="240" name="Google Shape;240;p25"/>
          <p:cNvGraphicFramePr/>
          <p:nvPr/>
        </p:nvGraphicFramePr>
        <p:xfrm>
          <a:off x="2752344" y="13441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{E0384F47-F76B-4636-B787-6C5D6CC55CA9}</a:tableStyleId>
              </a:tblPr>
              <a:tblGrid>
                <a:gridCol w="1901950"/>
                <a:gridCol w="987550"/>
                <a:gridCol w="987550"/>
              </a:tblGrid>
              <a:tr h="371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1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 Francisco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1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Seattle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1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Los Angeles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1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 Diego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1.png" id="241" name="Google Shape;24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703320"/>
            <a:ext cx="8668512" cy="3822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Accessing a Data Frame using .iloc</a:t>
            </a:r>
            <a:endParaRPr/>
          </a:p>
        </p:txBody>
      </p:sp>
      <p:sp>
        <p:nvSpPr>
          <p:cNvPr id="247" name="Google Shape;247;p26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191453" lvl="0" marL="290513" rtl="0" algn="l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graphicFrame>
        <p:nvGraphicFramePr>
          <p:cNvPr id="249" name="Google Shape;249;p26"/>
          <p:cNvGraphicFramePr/>
          <p:nvPr/>
        </p:nvGraphicFramePr>
        <p:xfrm>
          <a:off x="2715768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{E0384F47-F76B-4636-B787-6C5D6CC55CA9}</a:tableStyleId>
              </a:tblPr>
              <a:tblGrid>
                <a:gridCol w="1901950"/>
                <a:gridCol w="987550"/>
                <a:gridCol w="987550"/>
              </a:tblGrid>
              <a:tr h="371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1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San Francisco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1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Seattle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1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Los Angeles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1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San Diego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1.png" id="250" name="Google Shape;25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10128"/>
            <a:ext cx="9372600" cy="3282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Accessing Dataframes : Series vs. Sub Dataframe</a:t>
            </a:r>
            <a:endParaRPr/>
          </a:p>
        </p:txBody>
      </p:sp>
      <p:sp>
        <p:nvSpPr>
          <p:cNvPr id="256" name="Google Shape;256;p27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191453" lvl="0" marL="290513" rtl="0" algn="l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7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258" name="Google Shape;25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80744"/>
            <a:ext cx="6345936" cy="345643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9" name="Google Shape;259;p27"/>
          <p:cNvGraphicFramePr/>
          <p:nvPr/>
        </p:nvGraphicFramePr>
        <p:xfrm>
          <a:off x="4169663" y="16733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{E0384F47-F76B-4636-B787-6C5D6CC55CA9}</a:tableStyleId>
              </a:tblPr>
              <a:tblGrid>
                <a:gridCol w="822950"/>
                <a:gridCol w="1746500"/>
                <a:gridCol w="1133850"/>
                <a:gridCol w="1289300"/>
              </a:tblGrid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 Francisco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Seattle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Los Angeles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 Diego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Accessing Dataframes : Series vs. Sub Dataframe</a:t>
            </a:r>
            <a:endParaRPr/>
          </a:p>
        </p:txBody>
      </p:sp>
      <p:sp>
        <p:nvSpPr>
          <p:cNvPr id="265" name="Google Shape;265;p28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191453" lvl="0" marL="290513" rtl="0" algn="l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8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267" name="Google Shape;26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26464"/>
            <a:ext cx="5586984" cy="238658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8" name="Google Shape;268;p28"/>
          <p:cNvGraphicFramePr/>
          <p:nvPr/>
        </p:nvGraphicFramePr>
        <p:xfrm>
          <a:off x="2816352" y="46268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{E0384F47-F76B-4636-B787-6C5D6CC55CA9}</a:tableStyleId>
              </a:tblPr>
              <a:tblGrid>
                <a:gridCol w="1901950"/>
                <a:gridCol w="1005850"/>
                <a:gridCol w="841250"/>
              </a:tblGrid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 Francisco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Seattle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Los Angeles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 Diego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Accessing Dataframe by Index</a:t>
            </a:r>
            <a:endParaRPr/>
          </a:p>
        </p:txBody>
      </p:sp>
      <p:sp>
        <p:nvSpPr>
          <p:cNvPr id="274" name="Google Shape;274;p29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Dataframes, like Series, have an index.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default auto-incrementing integer type.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Access with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.loc[]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(not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iloc[]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Access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276" name="Google Shape;27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92424"/>
            <a:ext cx="7717536" cy="265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105"/>
              <a:buNone/>
            </a:pPr>
            <a:r>
              <a:rPr b="1" lang="en-US"/>
              <a:t>Introduction</a:t>
            </a:r>
            <a:br>
              <a:rPr b="1" lang="en-US"/>
            </a:br>
            <a:r>
              <a:rPr lang="en-US" sz="1700"/>
              <a:t>Series</a:t>
            </a:r>
            <a:br>
              <a:rPr lang="en-US" sz="1700"/>
            </a:br>
            <a:r>
              <a:rPr lang="en-US" sz="1700"/>
              <a:t>DataFrame</a:t>
            </a:r>
            <a:br>
              <a:rPr lang="en-US" sz="1700"/>
            </a:br>
            <a:r>
              <a:rPr lang="en-US" sz="1700"/>
              <a:t>Operations on DataFrame</a:t>
            </a:r>
            <a:br>
              <a:rPr lang="en-US" sz="1700"/>
            </a:br>
            <a:r>
              <a:rPr lang="en-US" sz="1700"/>
              <a:t>Using lambda</a:t>
            </a:r>
            <a:br>
              <a:rPr lang="en-US" sz="1700"/>
            </a:br>
            <a:r>
              <a:rPr lang="en-US" sz="1700"/>
              <a:t>Statistics Operations</a:t>
            </a:r>
            <a:br>
              <a:rPr lang="en-US" sz="1700"/>
            </a:br>
            <a:r>
              <a:rPr lang="en-US" sz="1700"/>
              <a:t>Advanced Operations</a:t>
            </a:r>
            <a:br>
              <a:rPr lang="en-US" sz="1700"/>
            </a:br>
            <a:r>
              <a:rPr lang="en-US" sz="1700"/>
              <a:t>Pandas and Files</a:t>
            </a:r>
            <a:br>
              <a:rPr lang="en-US" sz="1700"/>
            </a:br>
            <a:endParaRPr/>
          </a:p>
        </p:txBody>
      </p:sp>
      <p:sp>
        <p:nvSpPr>
          <p:cNvPr id="57" name="Google Shape;57;p3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i="0"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Apply function</a:t>
            </a:r>
            <a:endParaRPr/>
          </a:p>
        </p:txBody>
      </p:sp>
      <p:sp>
        <p:nvSpPr>
          <p:cNvPr id="282" name="Google Shape;282;p30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How to do some operation on a column or group of columns?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0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284" name="Google Shape;28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28800"/>
            <a:ext cx="9372600" cy="1508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105"/>
              <a:buNone/>
            </a:pPr>
            <a:r>
              <a:rPr lang="en-US" sz="1700"/>
              <a:t>Introduction</a:t>
            </a:r>
            <a:br>
              <a:rPr lang="en-US" sz="1700"/>
            </a:br>
            <a:r>
              <a:rPr lang="en-US" sz="1700"/>
              <a:t>Series</a:t>
            </a:r>
            <a:br>
              <a:rPr lang="en-US" sz="1700"/>
            </a:br>
            <a:r>
              <a:rPr lang="en-US" sz="1700"/>
              <a:t>DataFrame</a:t>
            </a:r>
            <a:br>
              <a:rPr lang="en-US" sz="1700"/>
            </a:br>
            <a:r>
              <a:rPr lang="en-US" sz="1700"/>
              <a:t>Operations on DataFrame</a:t>
            </a:r>
            <a:br>
              <a:rPr lang="en-US" sz="1700"/>
            </a:br>
            <a:r>
              <a:rPr b="1" lang="en-US"/>
              <a:t>Using lambda</a:t>
            </a:r>
            <a:br>
              <a:rPr b="1" lang="en-US"/>
            </a:br>
            <a:r>
              <a:rPr lang="en-US" sz="1700"/>
              <a:t>Statistics Operations</a:t>
            </a:r>
            <a:br>
              <a:rPr lang="en-US" sz="1700"/>
            </a:br>
            <a:r>
              <a:rPr lang="en-US" sz="1700"/>
              <a:t>Advanced Operations</a:t>
            </a:r>
            <a:br>
              <a:rPr lang="en-US" sz="1700"/>
            </a:br>
            <a:r>
              <a:rPr lang="en-US" sz="1700"/>
              <a:t>Pandas and Files</a:t>
            </a:r>
            <a:br>
              <a:rPr lang="en-US" sz="1700"/>
            </a:br>
            <a:endParaRPr/>
          </a:p>
        </p:txBody>
      </p:sp>
      <p:sp>
        <p:nvSpPr>
          <p:cNvPr id="290" name="Google Shape;290;p31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>
                <a:latin typeface="Times New Roman"/>
                <a:ea typeface="Times New Roman"/>
                <a:cs typeface="Times New Roman"/>
                <a:sym typeface="Times New Roman"/>
              </a:rPr>
              <a:t>Using lambda</a:t>
            </a:r>
            <a:endParaRPr b="1" i="0"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3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Using lambda</a:t>
            </a:r>
            <a:endParaRPr/>
          </a:p>
        </p:txBody>
      </p:sp>
      <p:sp>
        <p:nvSpPr>
          <p:cNvPr id="297" name="Google Shape;297;p3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191453" lvl="0" marL="290513" rtl="0" algn="l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299" name="Google Shape;29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17904"/>
            <a:ext cx="7781544" cy="896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3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Operations on DataFrame - column slicing</a:t>
            </a:r>
            <a:endParaRPr/>
          </a:p>
        </p:txBody>
      </p:sp>
      <p:sp>
        <p:nvSpPr>
          <p:cNvPr id="305" name="Google Shape;305;p33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Slicing a column from a DataFrame - Using &lt;df&gt;.iloc[] (outputs a Series)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307" name="Google Shape;30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30552"/>
            <a:ext cx="5074920" cy="208483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8" name="Google Shape;308;p33"/>
          <p:cNvGraphicFramePr/>
          <p:nvPr/>
        </p:nvGraphicFramePr>
        <p:xfrm>
          <a:off x="2834640" y="52303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{E0384F47-F76B-4636-B787-6C5D6CC55CA9}</a:tableStyleId>
              </a:tblPr>
              <a:tblGrid>
                <a:gridCol w="585225"/>
                <a:gridCol w="1691650"/>
                <a:gridCol w="713225"/>
                <a:gridCol w="713225"/>
              </a:tblGrid>
              <a:tr h="363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3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San Francisco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3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Seattle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3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Los Angeles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3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San Diego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Operations on DataFrame - column slicing</a:t>
            </a:r>
            <a:endParaRPr/>
          </a:p>
        </p:txBody>
      </p:sp>
      <p:sp>
        <p:nvSpPr>
          <p:cNvPr id="314" name="Google Shape;314;p34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Slicing multiple columns from a DataFrame - Using &lt;df&gt;.iloc[] (outputs a DataFrame)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4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316" name="Google Shape;31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56816"/>
            <a:ext cx="5148072" cy="211226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7" name="Google Shape;317;p34"/>
          <p:cNvGraphicFramePr/>
          <p:nvPr/>
        </p:nvGraphicFramePr>
        <p:xfrm>
          <a:off x="2834640" y="48463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{E0384F47-F76B-4636-B787-6C5D6CC55CA9}</a:tableStyleId>
              </a:tblPr>
              <a:tblGrid>
                <a:gridCol w="585225"/>
                <a:gridCol w="1691650"/>
                <a:gridCol w="713225"/>
                <a:gridCol w="713225"/>
              </a:tblGrid>
              <a:tr h="363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3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 Francisco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3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Seattle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3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Los Angeles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3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 Diego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Operations on DataFrame - column slicing</a:t>
            </a:r>
            <a:endParaRPr/>
          </a:p>
        </p:txBody>
      </p:sp>
      <p:sp>
        <p:nvSpPr>
          <p:cNvPr id="323" name="Google Shape;323;p35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Slicing a column from a DataFrame (outputs a Series)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325" name="Google Shape;32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18488"/>
            <a:ext cx="5138928" cy="211226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6" name="Google Shape;326;p35"/>
          <p:cNvGraphicFramePr/>
          <p:nvPr/>
        </p:nvGraphicFramePr>
        <p:xfrm>
          <a:off x="2624328" y="45262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{E0384F47-F76B-4636-B787-6C5D6CC55CA9}</a:tableStyleId>
              </a:tblPr>
              <a:tblGrid>
                <a:gridCol w="521200"/>
                <a:gridCol w="1901950"/>
                <a:gridCol w="850400"/>
                <a:gridCol w="850400"/>
              </a:tblGrid>
              <a:tr h="371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1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San Francisco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1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Seattle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1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Los Angeles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1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San Diego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Operations on DataFrame - column slicing</a:t>
            </a:r>
            <a:endParaRPr/>
          </a:p>
        </p:txBody>
      </p:sp>
      <p:sp>
        <p:nvSpPr>
          <p:cNvPr id="332" name="Google Shape;332;p36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Slicing multiple columns from a DataFrame (outputs a DataFrame)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6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334" name="Google Shape;33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11680"/>
            <a:ext cx="5596128" cy="21488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5" name="Google Shape;335;p36"/>
          <p:cNvGraphicFramePr/>
          <p:nvPr/>
        </p:nvGraphicFramePr>
        <p:xfrm>
          <a:off x="2624328" y="49194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{E0384F47-F76B-4636-B787-6C5D6CC55CA9}</a:tableStyleId>
              </a:tblPr>
              <a:tblGrid>
                <a:gridCol w="521200"/>
                <a:gridCol w="1901950"/>
                <a:gridCol w="850400"/>
                <a:gridCol w="850400"/>
              </a:tblGrid>
              <a:tr h="371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1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San Francisco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1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Seattle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1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Los Angeles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1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San Diego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Operations on DataFrame - column addition</a:t>
            </a:r>
            <a:endParaRPr/>
          </a:p>
        </p:txBody>
      </p:sp>
      <p:sp>
        <p:nvSpPr>
          <p:cNvPr id="341" name="Google Shape;341;p37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Adding a column to a DataFrame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7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343" name="Google Shape;34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91640"/>
            <a:ext cx="9372600" cy="19019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4" name="Google Shape;344;p37"/>
          <p:cNvGraphicFramePr/>
          <p:nvPr/>
        </p:nvGraphicFramePr>
        <p:xfrm>
          <a:off x="1636776" y="40050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{E0384F47-F76B-4636-B787-6C5D6CC55CA9}</a:tableStyleId>
              </a:tblPr>
              <a:tblGrid>
                <a:gridCol w="722375"/>
                <a:gridCol w="1901950"/>
                <a:gridCol w="1042425"/>
                <a:gridCol w="877825"/>
                <a:gridCol w="1563625"/>
              </a:tblGrid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 Francisco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231.89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Seattle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142.55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Los Angeles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502.76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 Diego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372.39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8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Operations on DataFrame - column deletion</a:t>
            </a:r>
            <a:endParaRPr/>
          </a:p>
        </p:txBody>
      </p:sp>
      <p:sp>
        <p:nvSpPr>
          <p:cNvPr id="350" name="Google Shape;350;p38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Deleting a column from a DataFrame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8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352" name="Google Shape;35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36776"/>
            <a:ext cx="5413248" cy="4169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Operations on DataFrame - column deletion</a:t>
            </a:r>
            <a:endParaRPr/>
          </a:p>
        </p:txBody>
      </p:sp>
      <p:sp>
        <p:nvSpPr>
          <p:cNvPr id="358" name="Google Shape;358;p39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191453" lvl="0" marL="290513" rtl="0" algn="l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9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graphicFrame>
        <p:nvGraphicFramePr>
          <p:cNvPr id="360" name="Google Shape;360;p39"/>
          <p:cNvGraphicFramePr/>
          <p:nvPr/>
        </p:nvGraphicFramePr>
        <p:xfrm>
          <a:off x="2322576" y="22768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{E0384F47-F76B-4636-B787-6C5D6CC55CA9}</a:tableStyleId>
              </a:tblPr>
              <a:tblGrid>
                <a:gridCol w="557775"/>
                <a:gridCol w="1591050"/>
                <a:gridCol w="768100"/>
                <a:gridCol w="777250"/>
                <a:gridCol w="1033275"/>
              </a:tblGrid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 Francisco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231.89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Seattle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142.55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Los Angeles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502.76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 Diego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372.39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61" name="Google Shape;361;p39"/>
          <p:cNvGraphicFramePr/>
          <p:nvPr/>
        </p:nvGraphicFramePr>
        <p:xfrm>
          <a:off x="4215384" y="49651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{E0384F47-F76B-4636-B787-6C5D6CC55CA9}</a:tableStyleId>
              </a:tblPr>
              <a:tblGrid>
                <a:gridCol w="950975"/>
              </a:tblGrid>
              <a:tr h="371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1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231.89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1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142.55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1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502.76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1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372.39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Why Pandas</a:t>
            </a:r>
            <a:endParaRPr/>
          </a:p>
        </p:txBody>
      </p:sp>
      <p:sp>
        <p:nvSpPr>
          <p:cNvPr id="64" name="Google Shape;64;p4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 adds support for data manipulation, data munging and data preparation and is highly flexible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Fast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Has an efficient "DataFrame" object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Has default and customized indexing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Full Featured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Has label based indexing, slicing and subsetting of large datasets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insert columns, append rows etc easily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group by data for aggregations and transformations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Pandas website - https://pandas.pydata.org/</a:t>
            </a:r>
            <a:endParaRPr/>
          </a:p>
        </p:txBody>
      </p:sp>
      <p:sp>
        <p:nvSpPr>
          <p:cNvPr id="65" name="Google Shape;65;p4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0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Operations on DataFrame - row slicing</a:t>
            </a:r>
            <a:endParaRPr/>
          </a:p>
        </p:txBody>
      </p:sp>
      <p:sp>
        <p:nvSpPr>
          <p:cNvPr id="367" name="Google Shape;367;p40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Slicing a row from a DataFrame - Using &lt;df&gt;.iloc[]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0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369" name="Google Shape;36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83664"/>
            <a:ext cx="4919472" cy="8046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png" id="370" name="Google Shape;37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410712"/>
            <a:ext cx="3758184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png" id="371" name="Google Shape;371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5605272"/>
            <a:ext cx="3758184" cy="1316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1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Operations on DataFrame - row slicing</a:t>
            </a:r>
            <a:endParaRPr/>
          </a:p>
        </p:txBody>
      </p:sp>
      <p:sp>
        <p:nvSpPr>
          <p:cNvPr id="377" name="Google Shape;377;p41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Slicing multiple rows from a DataFrame - Using &lt;df&gt;.iloc[]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379" name="Google Shape;37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18488"/>
            <a:ext cx="8330183" cy="116128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0" name="Google Shape;380;p41"/>
          <p:cNvGraphicFramePr/>
          <p:nvPr/>
        </p:nvGraphicFramePr>
        <p:xfrm>
          <a:off x="2752344" y="34381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{E0384F47-F76B-4636-B787-6C5D6CC55CA9}</a:tableStyleId>
              </a:tblPr>
              <a:tblGrid>
                <a:gridCol w="630925"/>
                <a:gridCol w="1755650"/>
                <a:gridCol w="786375"/>
                <a:gridCol w="685800"/>
              </a:tblGrid>
              <a:tr h="371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1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 Francisco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1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Seattle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1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Los Angeles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1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 Diego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Operations on DataFrame - row slicing</a:t>
            </a:r>
            <a:endParaRPr/>
          </a:p>
        </p:txBody>
      </p:sp>
      <p:sp>
        <p:nvSpPr>
          <p:cNvPr id="386" name="Google Shape;386;p4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Slicing rows from a DataFrame (outputs a DataFrame)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4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388" name="Google Shape;38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84248"/>
            <a:ext cx="7571231" cy="131673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9" name="Google Shape;389;p42"/>
          <p:cNvGraphicFramePr/>
          <p:nvPr/>
        </p:nvGraphicFramePr>
        <p:xfrm>
          <a:off x="2523744" y="44622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{E0384F47-F76B-4636-B787-6C5D6CC55CA9}</a:tableStyleId>
              </a:tblPr>
              <a:tblGrid>
                <a:gridCol w="667500"/>
                <a:gridCol w="1773925"/>
                <a:gridCol w="923550"/>
                <a:gridCol w="969275"/>
              </a:tblGrid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 Francisco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Seattle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Los Angeles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 Diego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3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Operations on DataFrame - row slicing</a:t>
            </a:r>
            <a:endParaRPr/>
          </a:p>
        </p:txBody>
      </p:sp>
      <p:sp>
        <p:nvSpPr>
          <p:cNvPr id="395" name="Google Shape;395;p43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191453" lvl="0" marL="290513" rtl="0" algn="l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397" name="Google Shape;39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75104"/>
            <a:ext cx="9372600" cy="115214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8" name="Google Shape;398;p43"/>
          <p:cNvGraphicFramePr/>
          <p:nvPr/>
        </p:nvGraphicFramePr>
        <p:xfrm>
          <a:off x="2523744" y="42611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{E0384F47-F76B-4636-B787-6C5D6CC55CA9}</a:tableStyleId>
              </a:tblPr>
              <a:tblGrid>
                <a:gridCol w="667500"/>
                <a:gridCol w="1773925"/>
                <a:gridCol w="923550"/>
                <a:gridCol w="969275"/>
              </a:tblGrid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 Francisco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Seattle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Los Angeles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San Diego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3.4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4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Operations on DataFrame - row addition</a:t>
            </a:r>
            <a:endParaRPr/>
          </a:p>
        </p:txBody>
      </p:sp>
      <p:sp>
        <p:nvSpPr>
          <p:cNvPr id="404" name="Google Shape;404;p44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Appending a row to a DataFrame: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44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406" name="Google Shape;40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55064"/>
            <a:ext cx="9390888" cy="188366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7" name="Google Shape;407;p44"/>
          <p:cNvGraphicFramePr/>
          <p:nvPr/>
        </p:nvGraphicFramePr>
        <p:xfrm>
          <a:off x="2295144" y="37216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{E0384F47-F76B-4636-B787-6C5D6CC55CA9}</a:tableStyleId>
              </a:tblPr>
              <a:tblGrid>
                <a:gridCol w="923550"/>
                <a:gridCol w="1783075"/>
                <a:gridCol w="1014975"/>
                <a:gridCol w="1051550"/>
              </a:tblGrid>
              <a:tr h="367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 Francisco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Seattle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Los Angeles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 Diego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Portland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8.3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5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Operations on DataFrame - reset_index()</a:t>
            </a:r>
            <a:endParaRPr/>
          </a:p>
        </p:txBody>
      </p:sp>
      <p:sp>
        <p:nvSpPr>
          <p:cNvPr id="413" name="Google Shape;413;p45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Reassigning indices in a DataFrame (notice the index of "Portland" changes)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45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415" name="Google Shape;41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84831"/>
            <a:ext cx="9372600" cy="24231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6" name="Google Shape;416;p45"/>
          <p:cNvGraphicFramePr/>
          <p:nvPr/>
        </p:nvGraphicFramePr>
        <p:xfrm>
          <a:off x="2295144" y="51846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{E0384F47-F76B-4636-B787-6C5D6CC55CA9}</a:tableStyleId>
              </a:tblPr>
              <a:tblGrid>
                <a:gridCol w="923550"/>
                <a:gridCol w="1783075"/>
                <a:gridCol w="1014975"/>
                <a:gridCol w="1051550"/>
              </a:tblGrid>
              <a:tr h="367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 Francisco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Seattle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Los Angeles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 Diego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Portland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8.3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6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Operations on DataFrame - row deletion</a:t>
            </a:r>
            <a:endParaRPr/>
          </a:p>
        </p:txBody>
      </p:sp>
      <p:sp>
        <p:nvSpPr>
          <p:cNvPr id="422" name="Google Shape;422;p46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Deleting a row from a DataFrame: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46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424" name="Google Shape;42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81912"/>
            <a:ext cx="4828032" cy="212140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5" name="Google Shape;425;p46"/>
          <p:cNvGraphicFramePr/>
          <p:nvPr/>
        </p:nvGraphicFramePr>
        <p:xfrm>
          <a:off x="2295144" y="44531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{E0384F47-F76B-4636-B787-6C5D6CC55CA9}</a:tableStyleId>
              </a:tblPr>
              <a:tblGrid>
                <a:gridCol w="923550"/>
                <a:gridCol w="1783075"/>
                <a:gridCol w="1014975"/>
                <a:gridCol w="1051550"/>
              </a:tblGrid>
              <a:tr h="367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 Francisco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Seattle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Los Angeles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San Diego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3.4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Portland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8.3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Operations on DataFrame - Sub-setting</a:t>
            </a:r>
            <a:endParaRPr/>
          </a:p>
        </p:txBody>
      </p:sp>
      <p:sp>
        <p:nvSpPr>
          <p:cNvPr id="431" name="Google Shape;431;p47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Re-initializing our DataFrame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47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433" name="Google Shape;43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55648"/>
            <a:ext cx="9372600" cy="3895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8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Operations on DataFrame - Sub-setting</a:t>
            </a:r>
            <a:endParaRPr/>
          </a:p>
        </p:txBody>
      </p:sp>
      <p:sp>
        <p:nvSpPr>
          <p:cNvPr id="439" name="Google Shape;439;p48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Sub-setting - Compare population and land area of Seattle and Los Angeles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8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441" name="Google Shape;44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39696"/>
            <a:ext cx="5358384" cy="141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9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Operations on DataFrame - Sub-setting</a:t>
            </a:r>
            <a:endParaRPr/>
          </a:p>
        </p:txBody>
      </p:sp>
      <p:sp>
        <p:nvSpPr>
          <p:cNvPr id="447" name="Google Shape;447;p49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Compare iloc outputs of Series and sub-DataFrame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49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449" name="Google Shape;44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00784"/>
            <a:ext cx="5358384" cy="16459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png" id="450" name="Google Shape;450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621024"/>
            <a:ext cx="5358384" cy="1645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105"/>
              <a:buNone/>
            </a:pPr>
            <a:r>
              <a:rPr lang="en-US" sz="1700"/>
              <a:t>Introduction</a:t>
            </a:r>
            <a:br>
              <a:rPr lang="en-US" sz="1700"/>
            </a:br>
            <a:r>
              <a:rPr b="1" lang="en-US"/>
              <a:t>Series</a:t>
            </a:r>
            <a:br>
              <a:rPr b="1" lang="en-US"/>
            </a:br>
            <a:r>
              <a:rPr lang="en-US" sz="1700"/>
              <a:t>DataFrame</a:t>
            </a:r>
            <a:br>
              <a:rPr lang="en-US" sz="1700"/>
            </a:br>
            <a:r>
              <a:rPr lang="en-US" sz="1700"/>
              <a:t>Operations on DataFrame</a:t>
            </a:r>
            <a:br>
              <a:rPr lang="en-US" sz="1700"/>
            </a:br>
            <a:r>
              <a:rPr lang="en-US" sz="1700"/>
              <a:t>Using lambda</a:t>
            </a:r>
            <a:br>
              <a:rPr lang="en-US" sz="1700"/>
            </a:br>
            <a:r>
              <a:rPr lang="en-US" sz="1700"/>
              <a:t>Statistics Operations</a:t>
            </a:r>
            <a:br>
              <a:rPr lang="en-US" sz="1700"/>
            </a:br>
            <a:r>
              <a:rPr lang="en-US" sz="1700"/>
              <a:t>Advanced Operations</a:t>
            </a:r>
            <a:br>
              <a:rPr lang="en-US" sz="1700"/>
            </a:br>
            <a:r>
              <a:rPr lang="en-US" sz="1700"/>
              <a:t>Pandas and Files</a:t>
            </a:r>
            <a:br>
              <a:rPr lang="en-US" sz="1700"/>
            </a:br>
            <a:endParaRPr/>
          </a:p>
        </p:txBody>
      </p:sp>
      <p:sp>
        <p:nvSpPr>
          <p:cNvPr id="71" name="Google Shape;71;p5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>
                <a:latin typeface="Times New Roman"/>
                <a:ea typeface="Times New Roman"/>
                <a:cs typeface="Times New Roman"/>
                <a:sym typeface="Times New Roman"/>
              </a:rPr>
              <a:t>Series</a:t>
            </a:r>
            <a:endParaRPr b="1" i="0"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5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0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Operations on DataFrame - set_index()</a:t>
            </a:r>
            <a:endParaRPr/>
          </a:p>
        </p:txBody>
      </p:sp>
      <p:sp>
        <p:nvSpPr>
          <p:cNvPr id="456" name="Google Shape;456;p50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 a DataFrame column as the index: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50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458" name="Google Shape;45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63624"/>
            <a:ext cx="6345936" cy="26517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9" name="Google Shape;459;p50"/>
          <p:cNvGraphicFramePr/>
          <p:nvPr/>
        </p:nvGraphicFramePr>
        <p:xfrm>
          <a:off x="2331720" y="4937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{E0384F47-F76B-4636-B787-6C5D6CC55CA9}</a:tableStyleId>
              </a:tblPr>
              <a:tblGrid>
                <a:gridCol w="1847100"/>
                <a:gridCol w="832100"/>
                <a:gridCol w="941825"/>
                <a:gridCol w="1088125"/>
              </a:tblGrid>
              <a:tr h="367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area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San Francisco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231.89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Seattle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10.0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142.55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Los Angeles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502.76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San Diego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372.39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Portland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145.09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1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Operations on DataFrame - loc[]</a:t>
            </a:r>
            <a:endParaRPr/>
          </a:p>
        </p:txBody>
      </p:sp>
      <p:sp>
        <p:nvSpPr>
          <p:cNvPr id="465" name="Google Shape;465;p51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Access a single DataFrame row with labels as the index: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5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467" name="Google Shape;46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54480"/>
            <a:ext cx="6501384" cy="16642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png" id="468" name="Google Shape;468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456432"/>
            <a:ext cx="6501384" cy="131673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9" name="Google Shape;469;p51"/>
          <p:cNvGraphicFramePr/>
          <p:nvPr/>
        </p:nvGraphicFramePr>
        <p:xfrm>
          <a:off x="2331720" y="51297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{E0384F47-F76B-4636-B787-6C5D6CC55CA9}</a:tableStyleId>
              </a:tblPr>
              <a:tblGrid>
                <a:gridCol w="1847100"/>
                <a:gridCol w="832100"/>
                <a:gridCol w="941825"/>
                <a:gridCol w="1088125"/>
              </a:tblGrid>
              <a:tr h="367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area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 Francisco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231.89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Seattle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10.0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142.55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Los Angeles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502.76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San Diego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3.4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372.39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Portland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145.09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Operations on DataFrame - loc[]</a:t>
            </a:r>
            <a:endParaRPr/>
          </a:p>
        </p:txBody>
      </p:sp>
      <p:sp>
        <p:nvSpPr>
          <p:cNvPr id="475" name="Google Shape;475;p5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Access multiple DataFrame rows with labels as the index: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5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477" name="Google Shape;47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00784"/>
            <a:ext cx="8485632" cy="159105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78" name="Google Shape;478;p52"/>
          <p:cNvGraphicFramePr/>
          <p:nvPr/>
        </p:nvGraphicFramePr>
        <p:xfrm>
          <a:off x="2578608" y="4023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{E0384F47-F76B-4636-B787-6C5D6CC55CA9}</a:tableStyleId>
              </a:tblPr>
              <a:tblGrid>
                <a:gridCol w="1993400"/>
                <a:gridCol w="1124700"/>
                <a:gridCol w="1124700"/>
              </a:tblGrid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 Francisco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Seattle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Los Angeles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 Diego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3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105"/>
              <a:buNone/>
            </a:pPr>
            <a:r>
              <a:rPr lang="en-US" sz="1700"/>
              <a:t>Introduction</a:t>
            </a:r>
            <a:br>
              <a:rPr lang="en-US" sz="1700"/>
            </a:br>
            <a:r>
              <a:rPr lang="en-US" sz="1700"/>
              <a:t>Series</a:t>
            </a:r>
            <a:br>
              <a:rPr lang="en-US" sz="1700"/>
            </a:br>
            <a:r>
              <a:rPr lang="en-US" sz="1700"/>
              <a:t>DataFrame</a:t>
            </a:r>
            <a:br>
              <a:rPr lang="en-US" sz="1700"/>
            </a:br>
            <a:r>
              <a:rPr lang="en-US" sz="1700"/>
              <a:t>Operations on DataFrame</a:t>
            </a:r>
            <a:br>
              <a:rPr lang="en-US" sz="1700"/>
            </a:br>
            <a:r>
              <a:rPr lang="en-US" sz="1700"/>
              <a:t>Using lambda</a:t>
            </a:r>
            <a:br>
              <a:rPr lang="en-US" sz="1700"/>
            </a:br>
            <a:r>
              <a:rPr b="1" lang="en-US"/>
              <a:t>Statistics Operations</a:t>
            </a:r>
            <a:br>
              <a:rPr b="1" lang="en-US"/>
            </a:br>
            <a:r>
              <a:rPr lang="en-US" sz="1700"/>
              <a:t>Advanced Operations</a:t>
            </a:r>
            <a:br>
              <a:rPr lang="en-US" sz="1700"/>
            </a:br>
            <a:r>
              <a:rPr lang="en-US" sz="1700"/>
              <a:t>Pandas and Files</a:t>
            </a:r>
            <a:br>
              <a:rPr lang="en-US" sz="1700"/>
            </a:br>
            <a:endParaRPr/>
          </a:p>
        </p:txBody>
      </p:sp>
      <p:sp>
        <p:nvSpPr>
          <p:cNvPr id="484" name="Google Shape;484;p53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>
                <a:latin typeface="Times New Roman"/>
                <a:ea typeface="Times New Roman"/>
                <a:cs typeface="Times New Roman"/>
                <a:sym typeface="Times New Roman"/>
              </a:rPr>
              <a:t>Statistics Operations</a:t>
            </a:r>
            <a:endParaRPr b="1" i="0"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5" name="Google Shape;485;p5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4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Statistics Operations</a:t>
            </a:r>
            <a:endParaRPr/>
          </a:p>
        </p:txBody>
      </p:sp>
      <p:sp>
        <p:nvSpPr>
          <p:cNvPr id="491" name="Google Shape;491;p54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Statistical operations like</a:t>
            </a:r>
            <a:r>
              <a:rPr b="1" lang="en-US"/>
              <a:t> max, min, mean, median, standard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/>
              <a:t> deviation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r>
              <a:rPr b="1" lang="en-US"/>
              <a:t> variance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made simple with function calls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54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493" name="Google Shape;49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84831"/>
            <a:ext cx="3465576" cy="16093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png" id="494" name="Google Shape;494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785615"/>
            <a:ext cx="3465576" cy="15270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png" id="495" name="Google Shape;495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5404104"/>
            <a:ext cx="3465576" cy="1527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5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Statistics Operations</a:t>
            </a:r>
            <a:endParaRPr/>
          </a:p>
        </p:txBody>
      </p:sp>
      <p:sp>
        <p:nvSpPr>
          <p:cNvPr id="501" name="Google Shape;501;p55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191453" lvl="0" marL="290513" rtl="0" algn="l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55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503" name="Google Shape;50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65376"/>
            <a:ext cx="3465576" cy="15270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png" id="504" name="Google Shape;504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529584"/>
            <a:ext cx="3465576" cy="15270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png" id="505" name="Google Shape;505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5193792"/>
            <a:ext cx="3465576" cy="1527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6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Statistics Operations</a:t>
            </a:r>
            <a:endParaRPr/>
          </a:p>
        </p:txBody>
      </p:sp>
      <p:sp>
        <p:nvSpPr>
          <p:cNvPr id="511" name="Google Shape;511;p56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describe() function gives a summary of the dataset from a statistical viewpoint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56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513" name="Google Shape;51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12848"/>
            <a:ext cx="8503920" cy="3493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Lab: Statistics</a:t>
            </a:r>
            <a:endParaRPr/>
          </a:p>
        </p:txBody>
      </p:sp>
      <p:sp>
        <p:nvSpPr>
          <p:cNvPr id="519" name="Google Shape;519;p57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3072375" wrap="square" tIns="46000">
            <a:normAutofit/>
          </a:bodyPr>
          <a:lstStyle/>
          <a:p>
            <a:pPr indent="-191453" lvl="0" marL="290513" rtl="0" algn="l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Overview: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Practice Stats functions in Pandas / Numpy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Approximate Time: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10 mins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i="1" lang="en-US"/>
              <a:t> Instructions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Lab : Basic Stats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Location: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Courier New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stats/1-stats-basics.ipynb</a:t>
            </a:r>
            <a:endParaRPr/>
          </a:p>
        </p:txBody>
      </p:sp>
      <p:sp>
        <p:nvSpPr>
          <p:cNvPr id="520" name="Google Shape;520;p57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individual-labs.png" id="521" name="Google Shape;52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7104" y="969264"/>
            <a:ext cx="2679192" cy="3575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8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105"/>
              <a:buNone/>
            </a:pPr>
            <a:r>
              <a:rPr lang="en-US" sz="1700"/>
              <a:t>Introduction</a:t>
            </a:r>
            <a:br>
              <a:rPr lang="en-US" sz="1700"/>
            </a:br>
            <a:r>
              <a:rPr lang="en-US" sz="1700"/>
              <a:t>Series</a:t>
            </a:r>
            <a:br>
              <a:rPr lang="en-US" sz="1700"/>
            </a:br>
            <a:r>
              <a:rPr lang="en-US" sz="1700"/>
              <a:t>DataFrame</a:t>
            </a:r>
            <a:br>
              <a:rPr lang="en-US" sz="1700"/>
            </a:br>
            <a:r>
              <a:rPr lang="en-US" sz="1700"/>
              <a:t>Operations on DataFrame</a:t>
            </a:r>
            <a:br>
              <a:rPr lang="en-US" sz="1700"/>
            </a:br>
            <a:r>
              <a:rPr lang="en-US" sz="1700"/>
              <a:t>Using lambda</a:t>
            </a:r>
            <a:br>
              <a:rPr lang="en-US" sz="1700"/>
            </a:br>
            <a:r>
              <a:rPr lang="en-US" sz="1700"/>
              <a:t>Statistics Operations</a:t>
            </a:r>
            <a:br>
              <a:rPr lang="en-US" sz="1700"/>
            </a:br>
            <a:r>
              <a:rPr b="1" lang="en-US"/>
              <a:t>Advanced Operations</a:t>
            </a:r>
            <a:br>
              <a:rPr b="1" lang="en-US"/>
            </a:br>
            <a:r>
              <a:rPr lang="en-US" sz="1700"/>
              <a:t>Pandas and Files</a:t>
            </a:r>
            <a:br>
              <a:rPr lang="en-US" sz="1700"/>
            </a:br>
            <a:endParaRPr/>
          </a:p>
        </p:txBody>
      </p:sp>
      <p:sp>
        <p:nvSpPr>
          <p:cNvPr id="527" name="Google Shape;527;p58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>
                <a:latin typeface="Times New Roman"/>
                <a:ea typeface="Times New Roman"/>
                <a:cs typeface="Times New Roman"/>
                <a:sym typeface="Times New Roman"/>
              </a:rPr>
              <a:t>Advanced Operations</a:t>
            </a:r>
            <a:endParaRPr b="1" i="0"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8" name="Google Shape;528;p58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9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Working With Raw Data</a:t>
            </a:r>
            <a:endParaRPr/>
          </a:p>
        </p:txBody>
      </p:sp>
      <p:sp>
        <p:nvSpPr>
          <p:cNvPr id="534" name="Google Shape;534;p59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Datasets are seldom in a format to be used.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big part of data science is: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Cleaning data up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Combining, Merging, Sorting and manipulating data sets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Dealing with missing values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This is probably the 'not so sexy part of data science'</a:t>
            </a:r>
            <a:endParaRPr/>
          </a:p>
        </p:txBody>
      </p:sp>
      <p:sp>
        <p:nvSpPr>
          <p:cNvPr id="535" name="Google Shape;535;p59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Series</a:t>
            </a:r>
            <a:endParaRPr/>
          </a:p>
        </p:txBody>
      </p:sp>
      <p:sp>
        <p:nvSpPr>
          <p:cNvPr id="78" name="Google Shape;78;p6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3364975" wrap="square" tIns="46000">
            <a:normAutofit/>
          </a:bodyPr>
          <a:lstStyle/>
          <a:p>
            <a:pPr indent="-191453" lvl="0" marL="290513" rtl="0" algn="l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Pandas has a Series type (single column in a database table)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All elements in a Series must be of same type (NaN is okay)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Defaults to float64 (notice that it is converted!)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Pandas needs to be imported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6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pandas-series-1.png" id="80" name="Google Shape;8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4496" y="996696"/>
            <a:ext cx="2916936" cy="2834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png" id="81" name="Google Shape;8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764024"/>
            <a:ext cx="6345936" cy="2267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0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Dealing With Missing Values</a:t>
            </a:r>
            <a:endParaRPr/>
          </a:p>
        </p:txBody>
      </p:sp>
      <p:sp>
        <p:nvSpPr>
          <p:cNvPr id="541" name="Google Shape;541;p60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Missing Data is always a problem in real life datasets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Missing values can often skew analysis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Fields like Machine Learning often see lower accuracy in model predictions due to missing values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Python represents them with NA (Not Available)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60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Dealing-With-Missing-Values.png" id="543" name="Google Shape;54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8136" y="4133087"/>
            <a:ext cx="7196328" cy="25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1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Dealing With Missing Values</a:t>
            </a:r>
            <a:endParaRPr/>
          </a:p>
        </p:txBody>
      </p:sp>
      <p:sp>
        <p:nvSpPr>
          <p:cNvPr id="549" name="Google Shape;549;p61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</a:t>
            </a:r>
            <a:r>
              <a:rPr b="1" lang="en-US"/>
              <a:t> &lt;df&gt;.dropna()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remove rows containing at least one</a:t>
            </a:r>
            <a:r>
              <a:rPr b="1" lang="en-US"/>
              <a:t> NA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value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</a:t>
            </a:r>
            <a:r>
              <a:rPr b="1" lang="en-US"/>
              <a:t> &lt;df&gt;.fillna()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fill them with a scalar value</a:t>
            </a:r>
            <a:endParaRPr/>
          </a:p>
        </p:txBody>
      </p:sp>
      <p:sp>
        <p:nvSpPr>
          <p:cNvPr id="550" name="Google Shape;550;p6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Row or Column wise function application</a:t>
            </a:r>
            <a:endParaRPr/>
          </a:p>
        </p:txBody>
      </p:sp>
      <p:sp>
        <p:nvSpPr>
          <p:cNvPr id="556" name="Google Shape;556;p6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Pandas allows operations to be done on a column/row or a group of columns/rows using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apply()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single operation or a single function can be applied to the entire DataFrame too. This is done using a function similar to apply(), called</a:t>
            </a:r>
            <a:r>
              <a:rPr b="1" lang="en-US"/>
              <a:t> applymap()</a:t>
            </a:r>
            <a:endParaRPr/>
          </a:p>
        </p:txBody>
      </p:sp>
      <p:sp>
        <p:nvSpPr>
          <p:cNvPr id="557" name="Google Shape;557;p6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558" name="Google Shape;558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67128"/>
            <a:ext cx="9372600" cy="2240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3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Sorting - Rows - by values</a:t>
            </a:r>
            <a:endParaRPr/>
          </a:p>
        </p:txBody>
      </p:sp>
      <p:sp>
        <p:nvSpPr>
          <p:cNvPr id="564" name="Google Shape;564;p63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Pandas allows sorting (by values) to be done on the entire DataFrame using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sort_values()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5" name="Google Shape;565;p6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566" name="Google Shape;566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57984"/>
            <a:ext cx="9372600" cy="1847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4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Sorting - Rows - by index</a:t>
            </a:r>
            <a:endParaRPr/>
          </a:p>
        </p:txBody>
      </p:sp>
      <p:sp>
        <p:nvSpPr>
          <p:cNvPr id="572" name="Google Shape;572;p64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Pandas allows sorting (by index) to be done on the entire DataFrame using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sort_index()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3" name="Google Shape;573;p64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574" name="Google Shape;574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11680"/>
            <a:ext cx="9089136" cy="2423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5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Sorting - Rows - by index</a:t>
            </a:r>
            <a:endParaRPr/>
          </a:p>
        </p:txBody>
      </p:sp>
      <p:sp>
        <p:nvSpPr>
          <p:cNvPr id="580" name="Google Shape;580;p65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ascending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parameter can be set to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False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sorting in descending order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65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582" name="Google Shape;582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94560"/>
            <a:ext cx="8174736" cy="740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6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Sorting - Columns - by column header</a:t>
            </a:r>
            <a:endParaRPr/>
          </a:p>
        </p:txBody>
      </p:sp>
      <p:sp>
        <p:nvSpPr>
          <p:cNvPr id="588" name="Google Shape;588;p66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Pandas allows sorting (by column header) to be done on the entire DataFrame using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sort_index(axis = 1)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9" name="Google Shape;589;p66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590" name="Google Shape;590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47088"/>
            <a:ext cx="9372600" cy="2139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Splitting data into groups</a:t>
            </a:r>
            <a:endParaRPr/>
          </a:p>
        </p:txBody>
      </p:sp>
      <p:sp>
        <p:nvSpPr>
          <p:cNvPr id="596" name="Google Shape;596;p67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following adds another column "state" to our DataFrame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67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598" name="Google Shape;598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64792"/>
            <a:ext cx="8668512" cy="24963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9" name="Google Shape;599;p67"/>
          <p:cNvGraphicFramePr/>
          <p:nvPr/>
        </p:nvGraphicFramePr>
        <p:xfrm>
          <a:off x="1545336" y="47914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{E0384F47-F76B-4636-B787-6C5D6CC55CA9}</a:tableStyleId>
              </a:tblPr>
              <a:tblGrid>
                <a:gridCol w="1709925"/>
                <a:gridCol w="978400"/>
                <a:gridCol w="749800"/>
                <a:gridCol w="1490475"/>
                <a:gridCol w="685800"/>
                <a:gridCol w="6858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area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popPerArea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Los Angeles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502.76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0.039780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Portland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145.09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0.082707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 Diego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372.39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0.064449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 Francisco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231.89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0.043124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Seattle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142.55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0.105226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10.0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8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Splitting data into groups</a:t>
            </a:r>
            <a:endParaRPr/>
          </a:p>
        </p:txBody>
      </p:sp>
      <p:sp>
        <p:nvSpPr>
          <p:cNvPr id="605" name="Google Shape;605;p68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following splits our DataFrame into groups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68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607" name="Google Shape;607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37360"/>
            <a:ext cx="8330183" cy="212140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08" name="Google Shape;608;p68"/>
          <p:cNvGraphicFramePr/>
          <p:nvPr/>
        </p:nvGraphicFramePr>
        <p:xfrm>
          <a:off x="914400" y="44074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{E0384F47-F76B-4636-B787-6C5D6CC55CA9}</a:tableStyleId>
              </a:tblPr>
              <a:tblGrid>
                <a:gridCol w="1837950"/>
                <a:gridCol w="1371600"/>
                <a:gridCol w="1005850"/>
                <a:gridCol w="1627625"/>
                <a:gridCol w="1005850"/>
                <a:gridCol w="80467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area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popPerArea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Los Angeles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502.76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0.039780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1.0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Portland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145.09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0.082707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San Diego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372.39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0.064449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3.4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San Francisco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231.89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0.043124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2.0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Seattle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142.55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0.105226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10.0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9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Concatenating DataFrames</a:t>
            </a:r>
            <a:endParaRPr/>
          </a:p>
        </p:txBody>
      </p:sp>
      <p:sp>
        <p:nvSpPr>
          <p:cNvPr id="614" name="Google Shape;614;p69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following first creates two new DataFrames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69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616" name="Google Shape;616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72768"/>
            <a:ext cx="9363456" cy="22128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png" id="617" name="Google Shape;617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123944"/>
            <a:ext cx="3447288" cy="15361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png" id="618" name="Google Shape;618;p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5989320"/>
            <a:ext cx="3447288" cy="1655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Series</a:t>
            </a:r>
            <a:endParaRPr/>
          </a:p>
        </p:txBody>
      </p:sp>
      <p:sp>
        <p:nvSpPr>
          <p:cNvPr id="87" name="Google Shape;87;p7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Pandas has a Series type (single column in a database table)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All elements in a Series must be of same type (NaN is okay)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Defaults to float64 (notice that it is converted!)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Pandas needs to be imported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Courier New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import pandas as pd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Example - Creating a Series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89" name="Google Shape;8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041648"/>
            <a:ext cx="6345936" cy="265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0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Concatenating DataFrames - row-wise</a:t>
            </a:r>
            <a:endParaRPr/>
          </a:p>
        </p:txBody>
      </p:sp>
      <p:sp>
        <p:nvSpPr>
          <p:cNvPr id="624" name="Google Shape;624;p70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following concatenates DataFrames row-wise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70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626" name="Google Shape;626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73936"/>
            <a:ext cx="8028431" cy="339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1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Concatenating DataFrames - column-wise</a:t>
            </a:r>
            <a:endParaRPr/>
          </a:p>
        </p:txBody>
      </p:sp>
      <p:sp>
        <p:nvSpPr>
          <p:cNvPr id="632" name="Google Shape;632;p71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following concatenates DataFrames column-wise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7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634" name="Google Shape;634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56231"/>
            <a:ext cx="8028431" cy="2185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7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Merging DataFrames</a:t>
            </a:r>
            <a:endParaRPr/>
          </a:p>
        </p:txBody>
      </p:sp>
      <p:sp>
        <p:nvSpPr>
          <p:cNvPr id="640" name="Google Shape;640;p7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following creates one more DataFrame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7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642" name="Google Shape;642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28800"/>
            <a:ext cx="8915400" cy="3666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73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Merging DataFrames</a:t>
            </a:r>
            <a:endParaRPr/>
          </a:p>
        </p:txBody>
      </p:sp>
      <p:sp>
        <p:nvSpPr>
          <p:cNvPr id="648" name="Google Shape;648;p73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following merges "concat0 "+"toMerge" to one DataFrame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Notice that pd.merge() takes into account common values</a:t>
            </a:r>
            <a:endParaRPr/>
          </a:p>
        </p:txBody>
      </p:sp>
      <p:sp>
        <p:nvSpPr>
          <p:cNvPr id="649" name="Google Shape;649;p7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650" name="Google Shape;650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28800"/>
            <a:ext cx="8942832" cy="339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74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Lab: Dataframes in Pandas</a:t>
            </a:r>
            <a:endParaRPr/>
          </a:p>
        </p:txBody>
      </p:sp>
      <p:sp>
        <p:nvSpPr>
          <p:cNvPr id="656" name="Google Shape;656;p74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Overview: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Learn Python Data frames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Approximate time: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15 minutes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Instructions: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1" lang="en-US"/>
              <a:t> pandas/1-intro</a:t>
            </a:r>
            <a:endParaRPr/>
          </a:p>
        </p:txBody>
      </p:sp>
      <p:sp>
        <p:nvSpPr>
          <p:cNvPr id="657" name="Google Shape;657;p74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5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105"/>
              <a:buNone/>
            </a:pPr>
            <a:r>
              <a:rPr lang="en-US" sz="1700"/>
              <a:t>Introduction</a:t>
            </a:r>
            <a:br>
              <a:rPr lang="en-US" sz="1700"/>
            </a:br>
            <a:r>
              <a:rPr lang="en-US" sz="1700"/>
              <a:t>Series</a:t>
            </a:r>
            <a:br>
              <a:rPr lang="en-US" sz="1700"/>
            </a:br>
            <a:r>
              <a:rPr lang="en-US" sz="1700"/>
              <a:t>DataFrame</a:t>
            </a:r>
            <a:br>
              <a:rPr lang="en-US" sz="1700"/>
            </a:br>
            <a:r>
              <a:rPr lang="en-US" sz="1700"/>
              <a:t>Operations on DataFrame</a:t>
            </a:r>
            <a:br>
              <a:rPr lang="en-US" sz="1700"/>
            </a:br>
            <a:r>
              <a:rPr lang="en-US" sz="1700"/>
              <a:t>Using lambda</a:t>
            </a:r>
            <a:br>
              <a:rPr lang="en-US" sz="1700"/>
            </a:br>
            <a:r>
              <a:rPr lang="en-US" sz="1700"/>
              <a:t>Statistics Operations</a:t>
            </a:r>
            <a:br>
              <a:rPr lang="en-US" sz="1700"/>
            </a:br>
            <a:r>
              <a:rPr lang="en-US" sz="1700"/>
              <a:t>Advanced Operations</a:t>
            </a:r>
            <a:br>
              <a:rPr lang="en-US" sz="1700"/>
            </a:br>
            <a:r>
              <a:rPr b="1" lang="en-US"/>
              <a:t>Pandas and Files</a:t>
            </a:r>
            <a:br>
              <a:rPr b="1" lang="en-US"/>
            </a:br>
            <a:endParaRPr/>
          </a:p>
        </p:txBody>
      </p:sp>
      <p:sp>
        <p:nvSpPr>
          <p:cNvPr id="663" name="Google Shape;663;p75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>
                <a:latin typeface="Times New Roman"/>
                <a:ea typeface="Times New Roman"/>
                <a:cs typeface="Times New Roman"/>
                <a:sym typeface="Times New Roman"/>
              </a:rPr>
              <a:t>Pandas and Files</a:t>
            </a:r>
            <a:endParaRPr b="1" i="0"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4" name="Google Shape;664;p75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76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Reading Data From Files</a:t>
            </a:r>
            <a:endParaRPr/>
          </a:p>
        </p:txBody>
      </p:sp>
      <p:sp>
        <p:nvSpPr>
          <p:cNvPr id="670" name="Google Shape;670;p76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Python can read from a variety of files.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Text : CSV, TSV   -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pd.read_csv()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pd.read_table()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JSON: pd.read_json-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pd.read_json()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Excel spreadsheets  -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pd.read_excel()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Stata/SAS files -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pd.read_stata()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pd.read_sas()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More handy functions in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read_*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1" name="Google Shape;671;p76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672" name="Google Shape;672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142232"/>
            <a:ext cx="8942832" cy="146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7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Reading data from files - Schema Inference</a:t>
            </a:r>
            <a:endParaRPr/>
          </a:p>
        </p:txBody>
      </p:sp>
      <p:sp>
        <p:nvSpPr>
          <p:cNvPr id="678" name="Google Shape;678;p77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pd.read_csv()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try to infer the data schema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Column Header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 will infer first line as header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 header? =&gt; Sets header = None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also explicitly set column headers with the names attribute</a:t>
            </a:r>
            <a:endParaRPr/>
          </a:p>
          <a:p>
            <a:pPr indent="-222250" lvl="2" marL="969963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pd.read_csv(fileName, names=['one', 'two', 'three'])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pd.read_json()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pd.read_parquet()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read metadata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 need for header or column names</a:t>
            </a:r>
            <a:endParaRPr/>
          </a:p>
        </p:txBody>
      </p:sp>
      <p:sp>
        <p:nvSpPr>
          <p:cNvPr id="679" name="Google Shape;679;p77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78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Inferring types</a:t>
            </a:r>
            <a:endParaRPr/>
          </a:p>
        </p:txBody>
      </p:sp>
      <p:sp>
        <p:nvSpPr>
          <p:cNvPr id="685" name="Google Shape;685;p78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Pandas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read_csv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similar functions will try to infer types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Strings and types that appear to be mixed are treated as type object (pointer to value) - which are basically strings.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Dirty data may lead to numeric columns being wrongly interpreted as type object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May need to do some cleanup here.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 is possible to explicitly define data type for a Series</a:t>
            </a:r>
            <a:endParaRPr/>
          </a:p>
        </p:txBody>
      </p:sp>
      <p:sp>
        <p:nvSpPr>
          <p:cNvPr id="686" name="Google Shape;686;p78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79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Reading From Databases</a:t>
            </a:r>
            <a:endParaRPr/>
          </a:p>
        </p:txBody>
      </p:sp>
      <p:sp>
        <p:nvSpPr>
          <p:cNvPr id="692" name="Google Shape;692;p79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Pandas has good connectivity with databases.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Any DB-API compliant database package will work.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example: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pyodbc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(ODBC Protocol)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various other packages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Importing large datasets (&gt; 1GB) from DB could be slow.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faster imports:</a:t>
            </a:r>
            <a:endParaRPr/>
          </a:p>
          <a:p>
            <a:pPr indent="-222250" lvl="2" marL="969963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export data out of DB as CSV etc.</a:t>
            </a:r>
            <a:endParaRPr/>
          </a:p>
          <a:p>
            <a:pPr indent="-222250" lvl="2" marL="969963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then import the file into Python</a:t>
            </a:r>
            <a:endParaRPr/>
          </a:p>
        </p:txBody>
      </p:sp>
      <p:sp>
        <p:nvSpPr>
          <p:cNvPr id="693" name="Google Shape;693;p79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Dtypes</a:t>
            </a:r>
            <a:endParaRPr/>
          </a:p>
        </p:txBody>
      </p:sp>
      <p:sp>
        <p:nvSpPr>
          <p:cNvPr id="95" name="Google Shape;95;p8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Series in pandas have a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dtype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types of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np.number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float, int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 of lengths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8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16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32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64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(e.g.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float64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int8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Courier New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bool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(Boolean)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Courier New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datetime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types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datetime64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timedelta64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Courier New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Sn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(fixed width string) - not commonly used.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Courier New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category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an enum or factor type variable.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Courier New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object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 pointer to any object, including a string)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Same type (no mix and match)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Though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object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types can include pointers to any python object</a:t>
            </a:r>
            <a:endParaRPr/>
          </a:p>
        </p:txBody>
      </p:sp>
      <p:sp>
        <p:nvSpPr>
          <p:cNvPr id="96" name="Google Shape;96;p8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0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Reading from Databases</a:t>
            </a:r>
            <a:endParaRPr/>
          </a:p>
        </p:txBody>
      </p:sp>
      <p:sp>
        <p:nvSpPr>
          <p:cNvPr id="699" name="Google Shape;699;p80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Example: Open connection to sqllite database, then call pandas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80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701" name="Google Shape;701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86584"/>
            <a:ext cx="9372600" cy="1911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81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Saving data to files</a:t>
            </a:r>
            <a:endParaRPr/>
          </a:p>
        </p:txBody>
      </p:sp>
      <p:sp>
        <p:nvSpPr>
          <p:cNvPr id="707" name="Google Shape;707;p81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df.to_*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family supports exporting to multiple formats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use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&lt;df&gt;.to_csv("fileName")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&lt;df&gt;.to_excel("fileName")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&lt;df&gt;.to_dict("fileName")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&lt;df&gt;.to_json("fileName")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etc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Example: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Note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Separator is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','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default, but can be changed to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'\t'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etc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Encoding can be changed, UTF-8 preferred.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Python will write the index too, unless you say (index = False)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There are many other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pd.to_*()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 functions</a:t>
            </a:r>
            <a:endParaRPr/>
          </a:p>
        </p:txBody>
      </p:sp>
      <p:sp>
        <p:nvSpPr>
          <p:cNvPr id="708" name="Google Shape;708;p8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709" name="Google Shape;709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547872"/>
            <a:ext cx="9372600" cy="713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8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Dealing With Missing Values</a:t>
            </a:r>
            <a:endParaRPr/>
          </a:p>
        </p:txBody>
      </p:sp>
      <p:sp>
        <p:nvSpPr>
          <p:cNvPr id="715" name="Google Shape;715;p8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Question: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the rainfall in Los Angeles in March zero?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Missing values can often 'skew' analysis.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Python represents them with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np.nan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 also known as</a:t>
            </a:r>
            <a:r>
              <a:rPr b="1" lang="en-US"/>
              <a:t> NA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(Not Available).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df.dropna()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remove</a:t>
            </a:r>
            <a:r>
              <a:rPr b="1" lang="en-US"/>
              <a:t> NA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values.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df.fillna()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fill them with a value (more on this later)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8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Dealing-With-Missing-Values-01.png" id="717" name="Google Shape;717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664" y="5330952"/>
            <a:ext cx="7882127" cy="2194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83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Combining Datasets: concat()</a:t>
            </a:r>
            <a:endParaRPr/>
          </a:p>
        </p:txBody>
      </p:sp>
      <p:sp>
        <p:nvSpPr>
          <p:cNvPr id="723" name="Google Shape;723;p83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concat()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merge two DataFrames column-wise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8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Combining-Datasets.png" id="725" name="Google Shape;725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448" y="1975104"/>
            <a:ext cx="9061704" cy="4334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84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Combining Dataframes : merge()</a:t>
            </a:r>
            <a:endParaRPr/>
          </a:p>
        </p:txBody>
      </p:sp>
      <p:sp>
        <p:nvSpPr>
          <p:cNvPr id="731" name="Google Shape;731;p84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merge()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try to take into account common column names and row names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84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merge.png" id="733" name="Google Shape;733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512" y="2267712"/>
            <a:ext cx="8037575" cy="4288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85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Dealing With Duplicates</a:t>
            </a:r>
            <a:endParaRPr/>
          </a:p>
        </p:txBody>
      </p:sp>
      <p:sp>
        <p:nvSpPr>
          <p:cNvPr id="739" name="Google Shape;739;p85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Often data sets have duplicates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 is a good practice to check for duplicates as part of the cleanup phase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This is called</a:t>
            </a:r>
            <a:r>
              <a:rPr b="1" lang="en-US"/>
              <a:t> 'de-duping'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df.drop_duplicates()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</a:t>
            </a:r>
            <a:endParaRPr/>
          </a:p>
        </p:txBody>
      </p:sp>
      <p:sp>
        <p:nvSpPr>
          <p:cNvPr id="740" name="Google Shape;740;p85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86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Sorting Data Frames : sort_values()</a:t>
            </a:r>
            <a:endParaRPr/>
          </a:p>
        </p:txBody>
      </p:sp>
      <p:sp>
        <p:nvSpPr>
          <p:cNvPr id="746" name="Google Shape;746;p86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sort_values()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 can help you sort a DataFrame by columns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86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748" name="Google Shape;748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57400"/>
            <a:ext cx="7717536" cy="2185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8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Sorting Data Frames : sort_values()</a:t>
            </a:r>
            <a:endParaRPr/>
          </a:p>
        </p:txBody>
      </p:sp>
      <p:sp>
        <p:nvSpPr>
          <p:cNvPr id="754" name="Google Shape;754;p87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Reverse sorting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87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756" name="Google Shape;756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28216"/>
            <a:ext cx="8430768" cy="2340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88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describe() function</a:t>
            </a:r>
            <a:endParaRPr/>
          </a:p>
        </p:txBody>
      </p:sp>
      <p:sp>
        <p:nvSpPr>
          <p:cNvPr id="762" name="Google Shape;762;p88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describe()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 gives you a quick glance of data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Tells us:  Min, max, median, ...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Gives a 'good feel' for the data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Also tells quantiles (25%, 50%, 75%)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88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764" name="Google Shape;764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200400"/>
            <a:ext cx="5431536" cy="2423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89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Dealing With Categorical Variables</a:t>
            </a:r>
            <a:endParaRPr/>
          </a:p>
        </p:txBody>
      </p:sp>
      <p:sp>
        <p:nvSpPr>
          <p:cNvPr id="770" name="Google Shape;770;p89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Pandas can help us in dealing with categorical variables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Courier New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type="category"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factorize()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Indexes and converts data into a index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get_dummies()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Converts into a group of "one-hot" encoded variables.</a:t>
            </a:r>
            <a:endParaRPr/>
          </a:p>
        </p:txBody>
      </p:sp>
      <p:sp>
        <p:nvSpPr>
          <p:cNvPr id="771" name="Google Shape;771;p89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Creating Series</a:t>
            </a:r>
            <a:endParaRPr/>
          </a:p>
        </p:txBody>
      </p:sp>
      <p:sp>
        <p:nvSpPr>
          <p:cNvPr id="102" name="Google Shape;102;p9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Here are more examples of creating Series: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9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104" name="Google Shape;10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27632"/>
            <a:ext cx="5861304" cy="2011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png" id="105" name="Google Shape;10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813048"/>
            <a:ext cx="5879592" cy="17190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png" id="106" name="Google Shape;10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5715000"/>
            <a:ext cx="8860536" cy="1591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90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Exploring Data</a:t>
            </a:r>
            <a:endParaRPr/>
          </a:p>
        </p:txBody>
      </p:sp>
      <p:sp>
        <p:nvSpPr>
          <p:cNvPr id="777" name="Google Shape;777;p90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Pandas is a great tool for exploring datasets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 are going to view the NYCFlights13 dataset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All flights to or from NYC airports in 2013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Think of some interesting analytics that YOU can do with this data</a:t>
            </a:r>
            <a:endParaRPr/>
          </a:p>
        </p:txBody>
      </p:sp>
      <p:sp>
        <p:nvSpPr>
          <p:cNvPr id="778" name="Google Shape;778;p90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91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Pandas Visualization</a:t>
            </a:r>
            <a:endParaRPr/>
          </a:p>
        </p:txBody>
      </p:sp>
      <p:sp>
        <p:nvSpPr>
          <p:cNvPr id="784" name="Google Shape;784;p91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Pandas allows us to do some quick visualizations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Wraps content in matplotlib (covered later)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 will do some basic Pandas visualizations in this lab.</a:t>
            </a:r>
            <a:endParaRPr/>
          </a:p>
        </p:txBody>
      </p:sp>
      <p:sp>
        <p:nvSpPr>
          <p:cNvPr id="785" name="Google Shape;785;p9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9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Lab: Exploring Pandas</a:t>
            </a:r>
            <a:endParaRPr/>
          </a:p>
        </p:txBody>
      </p:sp>
      <p:sp>
        <p:nvSpPr>
          <p:cNvPr id="791" name="Google Shape;791;p9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Overview: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Explore NYC flights dataset, and do some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Approximate time: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45 minutes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Instructions: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1" lang="en-US"/>
              <a:t> pandas/2-Exploring_Pandas</a:t>
            </a:r>
            <a:endParaRPr/>
          </a:p>
        </p:txBody>
      </p:sp>
      <p:sp>
        <p:nvSpPr>
          <p:cNvPr id="792" name="Google Shape;792;p9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93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Review Questions</a:t>
            </a:r>
            <a:endParaRPr/>
          </a:p>
        </p:txBody>
      </p:sp>
      <p:sp>
        <p:nvSpPr>
          <p:cNvPr id="798" name="Google Shape;798;p93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What are the main data models in Pandas?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How is Numpy Array different from Pandas Series?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When do you use a Pandas Dataframe?</a:t>
            </a:r>
            <a:endParaRPr/>
          </a:p>
        </p:txBody>
      </p:sp>
      <p:sp>
        <p:nvSpPr>
          <p:cNvPr id="799" name="Google Shape;799;p9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2010-07-13T15:22:01Z</dcterms:created>
  <dc:creator>Elephant Scale</dc:creator>
</cp:coreProperties>
</file>