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Pandas: https://pandas.pydata.org/pandas-docs/stable/visualization.html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"matplotlib" website - https://matplotlib.org/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http://www.ling.upenn.edu/~joseff/rstudy/summer2010_ggplot2_intro.html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33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3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ing.upenn.edu/~joseff/rstudy/summer2010_ggplot2_intro.html" TargetMode="External"/><Relationship Id="rId3" Type="http://schemas.openxmlformats.org/officeDocument/2006/relationships/notesSlide" Target="../notesSlides/notesSlide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notesSlide" Target="../notesSlides/notesSlide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Pandas Visualization</a:t>
            </a:r>
          </a:p>
          <a:p>
            <a:r>
              <a:t>Matplotlib</a:t>
            </a:r>
          </a:p>
          <a:p>
            <a:r>
              <a:t>Advanced Matplotlib</a:t>
            </a:r>
          </a:p>
          <a:p>
            <a:r>
              <a:t>Seaborn</a:t>
            </a:r>
          </a:p>
          <a:p>
            <a:r>
              <a:t>Examples</a:t>
            </a:r>
          </a:p>
          <a:p>
            <a:r>
              <a:t>Other Visualization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Python: Visualization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Matplotlib plot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To set x axis label</a:t>
            </a:r>
          </a:p>
          <a:p>
            <a:pPr lvl="1"/>
            <a:r>
              <a:rPr>
                <a:latin typeface="Courier New"/>
              </a:rPr>
              <a:t> plt.xlabel("x label")</a:t>
            </a:r>
          </a:p>
          <a:p>
            <a:r>
              <a:t> To set y axis label</a:t>
            </a:r>
          </a:p>
          <a:p>
            <a:pPr lvl="1"/>
            <a:r>
              <a:rPr>
                <a:latin typeface="Courier New"/>
              </a:rPr>
              <a:t> plt.ylabel("y label")</a:t>
            </a:r>
          </a:p>
          <a:p>
            <a:r>
              <a:t> To set title on plot</a:t>
            </a:r>
          </a:p>
          <a:p>
            <a:pPr lvl="1"/>
            <a:r>
              <a:rPr>
                <a:latin typeface="Courier New"/>
              </a:rPr>
              <a:t> plt.title("title")</a:t>
            </a:r>
          </a:p>
          <a:p>
            <a:r>
              <a:t> To turn grid on/off plot</a:t>
            </a:r>
          </a:p>
          <a:p>
            <a:pPr lvl="1"/>
            <a:r>
              <a:rPr>
                <a:latin typeface="Courier New"/>
              </a:rPr>
              <a:t> plt.grid(True/False)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Matplotlib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4168"/>
            <a:ext cx="5129784" cy="2185416"/>
          </a:xfrm>
          <a:prstGeom prst="rect">
            <a:avLst/>
          </a:prstGeom>
        </p:spPr>
      </p:pic>
      <p:pic>
        <p:nvPicPr>
          <p:cNvPr id="6" name="Picture 5" descr="Matplotli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752" y="4041648"/>
            <a:ext cx="4206240" cy="31363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1188720"/>
          <a:ext cx="8924544" cy="263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272"/>
                <a:gridCol w="4462272"/>
              </a:tblGrid>
              <a:tr h="526694">
                <a:tc>
                  <a:txBody>
                    <a:bodyPr/>
                    <a:lstStyle/>
                    <a:p>
                      <a: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</a:tr>
              <a:tr h="526694">
                <a:tc>
                  <a:txBody>
                    <a:bodyPr/>
                    <a:lstStyle/>
                    <a:p>
                      <a:r>
                        <a:t>Boxplot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 quick way to visualize the data</a:t>
                      </a:r>
                    </a:p>
                  </a:txBody>
                  <a:tcPr/>
                </a:tc>
              </a:tr>
              <a:tr h="526694">
                <a:tc>
                  <a:txBody>
                    <a:bodyPr/>
                    <a:lstStyle/>
                    <a:p>
                      <a:r>
                        <a:t>Frequency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Count number of data points that fall into intervals  (bins)</a:t>
                      </a:r>
                    </a:p>
                  </a:txBody>
                  <a:tcPr/>
                </a:tc>
              </a:tr>
              <a:tr h="526694">
                <a:tc>
                  <a:txBody>
                    <a:bodyPr/>
                    <a:lstStyle/>
                    <a:p>
                      <a:r>
                        <a:t>histogram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Plot of frequency table</a:t>
                      </a:r>
                    </a:p>
                  </a:txBody>
                  <a:tcPr/>
                </a:tc>
              </a:tr>
              <a:tr h="526696">
                <a:tc>
                  <a:txBody>
                    <a:bodyPr/>
                    <a:lstStyle/>
                    <a:p>
                      <a:r>
                        <a:t>Density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Smoothed version of histogram. (Kernel Density Estimate)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Boxplot / Box-and-Whisker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Boxplot displays 5 measures: min, Q1, Q2 (median), Q3, max</a:t>
            </a:r>
          </a:p>
          <a:p>
            <a:r>
              <a:t> Q1, Q2, Q3 are the first, second and third quartiles</a:t>
            </a:r>
          </a:p>
          <a:p>
            <a:r>
              <a:t> Smallest / Largest values are measured within upper/lower fences</a:t>
            </a:r>
          </a:p>
          <a:p>
            <a:r>
              <a:t> Fences are usually 1.5 times IQR (Q3 - Q1)</a:t>
            </a:r>
          </a:p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Data-Exploration-Boxplot-Box-and-Whisker-Plot-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608" y="3877056"/>
            <a:ext cx="4206240" cy="30723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Boxplot / Box-and-Whisker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4608575"/>
          <a:lstStyle/>
          <a:p>
            <a:r>
              <a:t> Example: Boxplot for income data (sorted)</a:t>
            </a:r>
            <a:r>
              <a:rPr>
                <a:latin typeface="Courier New"/>
              </a:rPr>
              <a:t> [22k, 25k, 30k, 35k, 40k, 42k, 45k, 50k, 55k, 60k, 65k, 70k]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9736"/>
            <a:ext cx="9372600" cy="3236976"/>
          </a:xfrm>
          <a:prstGeom prst="rect">
            <a:avLst/>
          </a:prstGeom>
        </p:spPr>
      </p:pic>
      <p:pic>
        <p:nvPicPr>
          <p:cNvPr id="6" name="Picture 5" descr="Box-and-Whisker-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912" y="4389120"/>
            <a:ext cx="4014215" cy="29992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 Histogram for</a:t>
            </a:r>
            <a:r>
              <a:rPr>
                <a:latin typeface="Courier New"/>
              </a:rPr>
              <a:t> np.random.randn()</a:t>
            </a:r>
            <a:r>
              <a:t> data</a:t>
            </a:r>
          </a:p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2768"/>
            <a:ext cx="7571231" cy="4114800"/>
          </a:xfrm>
          <a:prstGeom prst="rect">
            <a:avLst/>
          </a:prstGeom>
        </p:spPr>
      </p:pic>
      <p:pic>
        <p:nvPicPr>
          <p:cNvPr id="6" name="Picture 5" descr="Histogr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60" y="5751576"/>
            <a:ext cx="2916936" cy="2249424"/>
          </a:xfrm>
          <a:prstGeom prst="rect">
            <a:avLst/>
          </a:prstGeom>
        </p:spPr>
      </p:pic>
      <p:pic>
        <p:nvPicPr>
          <p:cNvPr id="7" name="Picture 6" descr="Histograms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472" y="5742432"/>
            <a:ext cx="2944368" cy="225856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Scatter Plot (Python)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Histogram counts data points per bin</a:t>
            </a:r>
          </a:p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8174736" cy="2185416"/>
          </a:xfrm>
          <a:prstGeom prst="rect">
            <a:avLst/>
          </a:prstGeom>
        </p:spPr>
      </p:pic>
      <p:pic>
        <p:nvPicPr>
          <p:cNvPr id="6" name="Picture 5" descr="Data-Exploration-Scatter-Plot-Python--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872" y="4462272"/>
            <a:ext cx="4572000" cy="31546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Lab: matplotlib -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Overview:</a:t>
            </a:r>
          </a:p>
          <a:p>
            <a:pPr lvl="1"/>
            <a:r>
              <a:t> Intro to matplotlib</a:t>
            </a:r>
          </a:p>
          <a:p>
            <a:r>
              <a:t> Approximate time:</a:t>
            </a:r>
          </a:p>
          <a:p>
            <a:pPr lvl="1"/>
            <a:r>
              <a:t> 10 mins</a:t>
            </a:r>
          </a:p>
          <a:p>
            <a:r>
              <a:t> Instructions:</a:t>
            </a:r>
          </a:p>
          <a:p>
            <a:pPr lvl="1"/>
            <a:r>
              <a:rPr>
                <a:latin typeface="Courier New"/>
              </a:rPr>
              <a:t> visualization/1-viz-intro.ipynb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Pandas Visualization
</a:t>
            </a:r>
            <a:r>
              <a:t>Matplotlib
</a:t>
            </a:r>
            <a:r>
              <a:rPr b="1"/>
              <a:t>Advanced Matplotlib
</a:t>
            </a:r>
            <a:r>
              <a:t>Seaborn
</a:t>
            </a:r>
            <a:r>
              <a:t>Examples
</a:t>
            </a:r>
            <a:r>
              <a:t>Other Visualization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Advanced Matplotlib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Matplotlib subplots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Matplotlib allows us to create subplots</a:t>
            </a:r>
          </a:p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2496"/>
            <a:ext cx="7717536" cy="1700784"/>
          </a:xfrm>
          <a:prstGeom prst="rect">
            <a:avLst/>
          </a:prstGeom>
        </p:spPr>
      </p:pic>
      <p:pic>
        <p:nvPicPr>
          <p:cNvPr id="6" name="Picture 5" descr="Matplotlib-subplo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568" y="3867912"/>
            <a:ext cx="4855464" cy="33924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about Python Visualization</a:t>
            </a:r>
          </a:p>
          <a:p>
            <a:r>
              <a:t> Many different packages and options.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Versus Axes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figure object is the entire plot</a:t>
            </a:r>
          </a:p>
          <a:p>
            <a:r>
              <a:t> Typically used if we want to save the figure</a:t>
            </a:r>
          </a:p>
          <a:p>
            <a:r>
              <a:t> The axes represent the plots</a:t>
            </a:r>
          </a:p>
          <a:p>
            <a:r>
              <a:t> We can have more than one (subplots)</a:t>
            </a:r>
          </a:p>
          <a:p>
            <a:r>
              <a:t> Here's how we get one:</a:t>
            </a:r>
          </a:p>
          <a:p/>
          <a:p/>
          <a:p>
            <a:r>
              <a:t> 
</a:t>
            </a:r>
          </a:p>
          <a:p>
            <a:r>
              <a:t> More than one (subplots)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3048"/>
            <a:ext cx="7287768" cy="1069848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77840"/>
            <a:ext cx="8330183" cy="97840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Matplotlib - 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Voltage vs Time using</a:t>
            </a:r>
            <a:r>
              <a:rPr>
                <a:latin typeface="Courier New"/>
              </a:rPr>
              <a:t> plot()</a:t>
            </a:r>
            <a:r>
              <a:t> :</a:t>
            </a:r>
          </a:p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5431536" cy="2670048"/>
          </a:xfrm>
          <a:prstGeom prst="rect">
            <a:avLst/>
          </a:prstGeom>
        </p:spPr>
      </p:pic>
      <p:pic>
        <p:nvPicPr>
          <p:cNvPr id="6" name="Picture 5" descr="Matplotlib-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572000"/>
            <a:ext cx="4672584" cy="350215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Matplotlib - subplot()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3557016"/>
          <a:lstStyle/>
          <a:p>
            <a:r>
              <a:t> Undamped vs Damped oscillations using subplot():</a:t>
            </a:r>
          </a:p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Matplotlib-sub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472" y="5641848"/>
            <a:ext cx="3218688" cy="2487168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3664"/>
            <a:ext cx="6080760" cy="391363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Matplotlib - scatter()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4617720"/>
          <a:lstStyle/>
          <a:p>
            <a:r>
              <a:t> Random numbers using</a:t>
            </a:r>
            <a:r>
              <a:rPr>
                <a:latin typeface="Courier New"/>
              </a:rPr>
              <a:t> scatter()</a:t>
            </a:r>
            <a:r>
              <a:t> :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8028431" cy="2907792"/>
          </a:xfrm>
          <a:prstGeom prst="rect">
            <a:avLst/>
          </a:prstGeom>
        </p:spPr>
      </p:pic>
      <p:pic>
        <p:nvPicPr>
          <p:cNvPr id="6" name="Picture 5" descr="Matplotlib-scatter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768" y="4334256"/>
            <a:ext cx="3931920" cy="290779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Matplotlib - scatter()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4553712"/>
          <a:lstStyle/>
          <a:p>
            <a:r>
              <a:t> Random numbers using</a:t>
            </a:r>
            <a:r>
              <a:rPr>
                <a:latin typeface="Courier New"/>
              </a:rPr>
              <a:t> scatter()</a:t>
            </a:r>
            <a:r>
              <a:t> :</a:t>
            </a:r>
          </a:p>
          <a:p>
            <a:r>
              <a:t> Notice colors/shapes: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7717536" cy="2907792"/>
          </a:xfrm>
          <a:prstGeom prst="rect">
            <a:avLst/>
          </a:prstGeom>
        </p:spPr>
      </p:pic>
      <p:pic>
        <p:nvPicPr>
          <p:cNvPr id="6" name="Picture 5" descr="Matplotlib-scatter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776" y="4645152"/>
            <a:ext cx="4023360" cy="299008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Matplotlib - bar()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Bar plot using matplotlib:</a:t>
            </a:r>
          </a:p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1056"/>
            <a:ext cx="6345936" cy="1947672"/>
          </a:xfrm>
          <a:prstGeom prst="rect">
            <a:avLst/>
          </a:prstGeom>
        </p:spPr>
      </p:pic>
      <p:pic>
        <p:nvPicPr>
          <p:cNvPr id="6" name="Picture 5" descr="Data-Exploration-Histogram-Python--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592" y="4105656"/>
            <a:ext cx="4471416" cy="339242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Matplotlib - pie()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Pie Chart using matplotlib:</a:t>
            </a:r>
          </a:p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372600" cy="1645920"/>
          </a:xfrm>
          <a:prstGeom prst="rect">
            <a:avLst/>
          </a:prstGeom>
        </p:spPr>
      </p:pic>
      <p:pic>
        <p:nvPicPr>
          <p:cNvPr id="6" name="Picture 5" descr="Matplotlib-p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496" y="4178808"/>
            <a:ext cx="3721608" cy="317296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Pandas Visualization
</a:t>
            </a:r>
            <a:r>
              <a:t>Matplotlib
</a:t>
            </a:r>
            <a:r>
              <a:t>Advanced Matplotlib
</a:t>
            </a:r>
            <a:r>
              <a:rPr b="1"/>
              <a:t>Seaborn
</a:t>
            </a:r>
            <a:r>
              <a:t>Examples
</a:t>
            </a:r>
            <a:r>
              <a:t>Other Visualization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Seaborn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Seaborn: pretty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Matplotlib graphs are powerful but not very beautiful.</a:t>
            </a:r>
          </a:p>
          <a:p>
            <a:r>
              <a:t> Seaborn makes some pretty plots</a:t>
            </a:r>
          </a:p>
          <a:p>
            <a:r>
              <a:t> Based on Matplotlib</a:t>
            </a:r>
          </a:p>
          <a:p>
            <a:r>
              <a:t> Allows a number of aesthetic parameters.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Seaborn pretty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"matplotlib" graphs are powerful but not very beautiful</a:t>
            </a:r>
          </a:p>
          <a:p>
            <a:r>
              <a:t> "seaborn" makes some pretty plots</a:t>
            </a:r>
          </a:p>
          <a:p>
            <a:r>
              <a:t> It is based on "matplotlib"</a:t>
            </a:r>
          </a:p>
          <a:p>
            <a:r>
              <a:t> It allows a number of aesthetic parameters</a:t>
            </a:r>
          </a:p>
          <a:p>
            <a:r>
              <a:t> "seaborn" website - https://seaborn.pydata.org/</a:t>
            </a:r>
          </a:p>
          <a:p>
            <a:r>
              <a:t> "seaborn" needs to be imported</a:t>
            </a:r>
          </a:p>
          <a:p>
            <a:pPr lvl="1"/>
            <a:r>
              <a:rPr>
                <a:latin typeface="Courier New"/>
              </a:rPr>
              <a:t> import seaborn as sns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about Python visualization</a:t>
            </a:r>
          </a:p>
          <a:p>
            <a:r>
              <a:t> Introduction to different packages and available options</a:t>
            </a:r>
          </a:p>
          <a:p>
            <a:pPr lvl="1"/>
            <a:r>
              <a:t> pandas</a:t>
            </a:r>
          </a:p>
          <a:p>
            <a:pPr lvl="1"/>
            <a:r>
              <a:t> matplotlib</a:t>
            </a:r>
          </a:p>
          <a:p>
            <a:pPr lvl="1"/>
            <a:r>
              <a:t> seaborn</a:t>
            </a:r>
          </a:p>
          <a:p>
            <a:pPr lvl="1"/>
            <a:r>
              <a:t> ggplot</a:t>
            </a:r>
          </a:p>
          <a:p>
            <a:pPr lvl="1"/>
            <a:r>
              <a:t> plotly</a:t>
            </a:r>
          </a:p>
          <a:p>
            <a:pPr lvl="1"/>
            <a:r>
              <a:t> dash</a:t>
            </a:r>
          </a:p>
          <a:p>
            <a:pPr lvl="1"/>
            <a:r>
              <a:t> bokeh</a:t>
            </a:r>
          </a:p>
          <a:p>
            <a:r>
              <a:t> Comparison on a few statistical graphs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Seaborn - barplot() - Ease of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Bar plot</a:t>
            </a:r>
            <a:r>
              <a:t> example - comparison of matplotlib / seaborn code</a:t>
            </a:r>
          </a:p>
          <a:p>
            <a:r>
              <a:t> Lengthier code in matplotlib</a:t>
            </a:r>
          </a:p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4831"/>
            <a:ext cx="9372600" cy="2167128"/>
          </a:xfrm>
          <a:prstGeom prst="rect">
            <a:avLst/>
          </a:prstGeom>
        </p:spPr>
      </p:pic>
      <p:pic>
        <p:nvPicPr>
          <p:cNvPr id="6" name="Picture 5" descr="Seabornbar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248" y="4407408"/>
            <a:ext cx="3118104" cy="252374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Seaborn - barplot() - Ease of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Bar plot</a:t>
            </a:r>
            <a:r>
              <a:t> example - comparison of matplotlib / seaborn code</a:t>
            </a:r>
          </a:p>
          <a:p>
            <a:r>
              <a:t> Condensed shorter code in seaborn for the same plot</a:t>
            </a:r>
          </a:p>
          <a:p>
            <a:pPr lvl="1"/>
            <a:r>
              <a:rPr>
                <a:latin typeface="Courier New"/>
              </a:rPr>
              <a:t> ax = sns.barplot(x="day", y="total_bill", hue="sex", data=tips)</a:t>
            </a:r>
          </a:p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bar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04" y="3310128"/>
            <a:ext cx="3602736" cy="291693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Seaborn - regplot()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Regression plot</a:t>
            </a:r>
            <a:r>
              <a:t> example</a:t>
            </a:r>
          </a:p>
          <a:p>
            <a:r>
              <a:t> Take a look at the</a:t>
            </a:r>
            <a:r>
              <a:rPr>
                <a:latin typeface="Courier New"/>
              </a:rPr>
              <a:t> tips.csv</a:t>
            </a:r>
            <a:r>
              <a:t> dataset (used in example below)</a:t>
            </a:r>
          </a:p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Seabo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6" y="2843784"/>
            <a:ext cx="580644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Seaborn - regplot()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Regression plot</a:t>
            </a:r>
            <a:r>
              <a:t> example</a:t>
            </a:r>
          </a:p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3896"/>
            <a:ext cx="9372600" cy="2615184"/>
          </a:xfrm>
          <a:prstGeom prst="rect">
            <a:avLst/>
          </a:prstGeom>
        </p:spPr>
      </p:pic>
      <p:pic>
        <p:nvPicPr>
          <p:cNvPr id="6" name="Picture 5" descr="Seaborn-regplot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872" y="4224528"/>
            <a:ext cx="493776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Seaborn - regplot()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Changing colors and pen thickness:</a:t>
            </a:r>
          </a:p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9616"/>
            <a:ext cx="8915400" cy="3054096"/>
          </a:xfrm>
          <a:prstGeom prst="rect">
            <a:avLst/>
          </a:prstGeom>
        </p:spPr>
      </p:pic>
      <p:pic>
        <p:nvPicPr>
          <p:cNvPr id="6" name="Picture 5" descr="Regress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432" y="4672584"/>
            <a:ext cx="4297680" cy="327355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Lab: matplotlib/seaborn - cars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Overview:</a:t>
            </a:r>
          </a:p>
          <a:p>
            <a:pPr lvl="1"/>
            <a:r>
              <a:t> Learn matplotlib and seaborn by exploration of the cars dataset</a:t>
            </a:r>
          </a:p>
          <a:p>
            <a:r>
              <a:t> Approximate time:</a:t>
            </a:r>
          </a:p>
          <a:p>
            <a:pPr lvl="1"/>
            <a:r>
              <a:t> 20 mins</a:t>
            </a:r>
          </a:p>
          <a:p>
            <a:r>
              <a:t> Instructions:</a:t>
            </a:r>
          </a:p>
          <a:p>
            <a:pPr lvl="1"/>
            <a:r>
              <a:rPr b="1"/>
              <a:t> visualization/2-plot-cars.ipynb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Pandas Visualization
</a:t>
            </a:r>
            <a:r>
              <a:t>Matplotlib
</a:t>
            </a:r>
            <a:r>
              <a:t>Advanced Matplotlib
</a:t>
            </a:r>
            <a:r>
              <a:t>Seaborn
</a:t>
            </a:r>
            <a:r>
              <a:rPr b="1"/>
              <a:t>Examples
</a:t>
            </a:r>
            <a:r>
              <a:t>Other Visualization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Examples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Plots: 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 of a barplot</a:t>
            </a:r>
          </a:p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5648"/>
            <a:ext cx="8915400" cy="2359152"/>
          </a:xfrm>
          <a:prstGeom prst="rect">
            <a:avLst/>
          </a:prstGeom>
        </p:spPr>
      </p:pic>
      <p:pic>
        <p:nvPicPr>
          <p:cNvPr id="6" name="Picture 5" descr="Seabornbar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648" y="4636008"/>
            <a:ext cx="3575304" cy="289864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Barplot: Seaborn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Seaborn is easier!</a:t>
            </a:r>
          </a:p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1640"/>
            <a:ext cx="9372600" cy="448056"/>
          </a:xfrm>
          <a:prstGeom prst="rect">
            <a:avLst/>
          </a:prstGeom>
        </p:spPr>
      </p:pic>
      <p:pic>
        <p:nvPicPr>
          <p:cNvPr id="6" name="Picture 5" descr="bar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816" y="2999232"/>
            <a:ext cx="5458968" cy="393192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Heatmap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We can do Heatmaps in seaborn</a:t>
            </a:r>
          </a:p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7904"/>
            <a:ext cx="7168896" cy="2633472"/>
          </a:xfrm>
          <a:prstGeom prst="rect">
            <a:avLst/>
          </a:prstGeom>
        </p:spPr>
      </p:pic>
      <p:pic>
        <p:nvPicPr>
          <p:cNvPr id="6" name="Picture 5" descr="heatmap_annot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608" y="4325112"/>
            <a:ext cx="5239512" cy="37764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rPr b="1"/>
              <a:t>Pandas Visualization
</a:t>
            </a:r>
            <a:r>
              <a:t>Matplotlib
</a:t>
            </a:r>
            <a:r>
              <a:t>Advanced Matplotlib
</a:t>
            </a:r>
            <a:r>
              <a:t>Seaborn
</a:t>
            </a:r>
            <a:r>
              <a:t>Examples
</a:t>
            </a:r>
            <a:r>
              <a:t>Other Visualization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Pandas Visualization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Lab: Heatmaps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Overview:</a:t>
            </a:r>
          </a:p>
          <a:p>
            <a:pPr lvl="1"/>
            <a:r>
              <a:t> Heatmap with Seaborn</a:t>
            </a:r>
          </a:p>
          <a:p>
            <a:r>
              <a:t> Approximate time:</a:t>
            </a:r>
          </a:p>
          <a:p>
            <a:pPr lvl="1"/>
            <a:r>
              <a:t> 30 minutes</a:t>
            </a:r>
          </a:p>
          <a:p>
            <a:r>
              <a:t> Instructions:</a:t>
            </a:r>
          </a:p>
          <a:p>
            <a:pPr lvl="1"/>
            <a:r>
              <a:rPr b="1"/>
              <a:t> visualization/3-heatmap.ipynb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Pandas Visualization
</a:t>
            </a:r>
            <a:r>
              <a:t>Matplotlib
</a:t>
            </a:r>
            <a:r>
              <a:t>Advanced Matplotlib
</a:t>
            </a:r>
            <a:r>
              <a:t>Seaborn
</a:t>
            </a:r>
            <a:r>
              <a:t>Examples
</a:t>
            </a:r>
            <a:r>
              <a:rPr b="1"/>
              <a:t>Other Visualization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Other Visualization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ggplot package is a very popular graphics package</a:t>
            </a:r>
          </a:p>
          <a:p>
            <a:r>
              <a:t> Based on ggplot2 package in R</a:t>
            </a:r>
          </a:p>
          <a:p>
            <a:pPr lvl="1"/>
            <a:r>
              <a:t> use</a:t>
            </a:r>
            <a:r>
              <a:rPr b="1"/>
              <a:t> BOTH</a:t>
            </a:r>
            <a:r>
              <a:t> R and Python!</a:t>
            </a:r>
          </a:p>
          <a:p>
            <a:r>
              <a:t> Provides very readable graphics</a:t>
            </a:r>
          </a:p>
          <a:p>
            <a:r>
              <a:t> Has a 'grammar' to describe graph</a:t>
            </a:r>
          </a:p>
          <a:p>
            <a:r>
              <a:t> Excels at graphing complex data sets</a:t>
            </a:r>
          </a:p>
          <a:p>
            <a:r>
              <a:t> Mastering ggplot can be 'challenging' (though extremely powerful)</a:t>
            </a:r>
          </a:p>
          <a:p>
            <a:r>
              <a:t> Recommended book : "ggplot2: Elegant Graphics for Data Analysis"</a:t>
            </a:r>
          </a:p>
          <a:p>
            <a:r>
              <a:rPr>
                <a:hlinkClick r:id="rId2"/>
              </a:rPr>
              <a:t> Link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ggplot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ggplot-examples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545336"/>
            <a:ext cx="3749039" cy="2340864"/>
          </a:xfrm>
          <a:prstGeom prst="rect">
            <a:avLst/>
          </a:prstGeom>
        </p:spPr>
      </p:pic>
      <p:pic>
        <p:nvPicPr>
          <p:cNvPr id="6" name="Picture 5" descr="ggplot-examples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744" y="1545336"/>
            <a:ext cx="3172968" cy="2542032"/>
          </a:xfrm>
          <a:prstGeom prst="rect">
            <a:avLst/>
          </a:prstGeom>
        </p:spPr>
      </p:pic>
      <p:pic>
        <p:nvPicPr>
          <p:cNvPr id="7" name="Picture 6" descr="ggplot-examples-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32" y="4215384"/>
            <a:ext cx="7479792" cy="325526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Ggplot - general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Syntax</a:t>
            </a:r>
          </a:p>
          <a:p>
            <a:pPr lvl="1"/>
            <a:r>
              <a:t> Involves Data, Aesthetics and Layers</a:t>
            </a:r>
          </a:p>
          <a:p>
            <a:pPr lvl="1"/>
            <a:r>
              <a:t> ggplot (data, aes, layers)</a:t>
            </a:r>
          </a:p>
          <a:p>
            <a:r>
              <a:t> data</a:t>
            </a:r>
          </a:p>
          <a:p>
            <a:pPr lvl="1"/>
            <a:r>
              <a:t> can be DataFrame, vector, etc.</a:t>
            </a:r>
          </a:p>
          <a:p>
            <a:r>
              <a:t> aes</a:t>
            </a:r>
          </a:p>
          <a:p>
            <a:pPr lvl="1"/>
            <a:r>
              <a:t> Maps how elements get converted to graph</a:t>
            </a:r>
          </a:p>
          <a:p>
            <a:pPr lvl="1"/>
            <a:r>
              <a:t> x position / x-y position / shape / color</a:t>
            </a:r>
          </a:p>
          <a:p>
            <a:r>
              <a:t> layers</a:t>
            </a:r>
          </a:p>
          <a:p>
            <a:pPr lvl="1"/>
            <a:r>
              <a:t> Geometric shapes</a:t>
            </a:r>
          </a:p>
          <a:p>
            <a:pPr lvl="1"/>
            <a:r>
              <a:t> Points / lines / bars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Ggplot point and line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Quick example of point and line plots: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9344"/>
            <a:ext cx="9244584" cy="1216152"/>
          </a:xfrm>
          <a:prstGeom prst="rect">
            <a:avLst/>
          </a:prstGeom>
        </p:spPr>
      </p:pic>
      <p:pic>
        <p:nvPicPr>
          <p:cNvPr id="6" name="Picture 5" descr="Gg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448" y="3255264"/>
            <a:ext cx="4050791" cy="2825496"/>
          </a:xfrm>
          <a:prstGeom prst="rect">
            <a:avLst/>
          </a:prstGeom>
        </p:spPr>
      </p:pic>
      <p:pic>
        <p:nvPicPr>
          <p:cNvPr id="7" name="Picture 6" descr="Ggplot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72" y="3246120"/>
            <a:ext cx="4123944" cy="288036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Ggplot point and line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Same example of point and line plots (w/ variable assignment)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372600" cy="1216152"/>
          </a:xfrm>
          <a:prstGeom prst="rect">
            <a:avLst/>
          </a:prstGeom>
        </p:spPr>
      </p:pic>
      <p:pic>
        <p:nvPicPr>
          <p:cNvPr id="6" name="Picture 5" descr="Gg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448" y="3255264"/>
            <a:ext cx="4050791" cy="2825496"/>
          </a:xfrm>
          <a:prstGeom prst="rect">
            <a:avLst/>
          </a:prstGeom>
        </p:spPr>
      </p:pic>
      <p:pic>
        <p:nvPicPr>
          <p:cNvPr id="7" name="Picture 6" descr="Ggplot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72" y="3246120"/>
            <a:ext cx="4123944" cy="288036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Lab: Graphs / ggplot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Overview:</a:t>
            </a:r>
          </a:p>
          <a:p>
            <a:pPr lvl="1"/>
            <a:r>
              <a:t> Exploring graphing with Python</a:t>
            </a:r>
          </a:p>
          <a:p>
            <a:r>
              <a:t> Approximate time:</a:t>
            </a:r>
          </a:p>
          <a:p>
            <a:pPr lvl="1"/>
            <a:r>
              <a:t> 30 minutes</a:t>
            </a:r>
          </a:p>
          <a:p>
            <a:r>
              <a:t> Instructions:</a:t>
            </a:r>
          </a:p>
          <a:p>
            <a:pPr lvl="1"/>
            <a:r>
              <a:rPr b="1"/>
              <a:t> visualization/4-ggplot.ipynb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Plotly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Plotly is a cross-platform plotting and charting library for python</a:t>
            </a:r>
          </a:p>
          <a:p>
            <a:r>
              <a:t> Cross-Platform:</a:t>
            </a:r>
          </a:p>
          <a:p>
            <a:pPr lvl="1"/>
            <a:r>
              <a:t> R</a:t>
            </a:r>
          </a:p>
          <a:p>
            <a:pPr lvl="1"/>
            <a:r>
              <a:t> Matplab</a:t>
            </a:r>
          </a:p>
          <a:p>
            <a:pPr lvl="1"/>
            <a:r>
              <a:t> Python</a:t>
            </a:r>
          </a:p>
          <a:p>
            <a:pPr lvl="1"/>
            <a:r>
              <a:t> Javascript</a:t>
            </a:r>
          </a:p>
          <a:p>
            <a:r>
              <a:t> It consists of two parts:</a:t>
            </a:r>
          </a:p>
          <a:p>
            <a:pPr lvl="1"/>
            <a:r>
              <a:rPr>
                <a:latin typeface="Courier New"/>
              </a:rPr>
              <a:t> plotly.js</a:t>
            </a:r>
            <a:r>
              <a:t> - client-side library for webpage</a:t>
            </a:r>
          </a:p>
          <a:p>
            <a:pPr lvl="1"/>
            <a:r>
              <a:rPr>
                <a:latin typeface="Courier New"/>
              </a:rPr>
              <a:t> plotly</a:t>
            </a:r>
            <a:r>
              <a:t> python package: python bindings.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Dash is a webapp framework on top of plotly and python</a:t>
            </a:r>
          </a:p>
          <a:p>
            <a:r>
              <a:t> Runs on top of "Flask" web service framework.</a:t>
            </a:r>
          </a:p>
          <a:p>
            <a:r>
              <a:t> Similar to Shiny in 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Pandas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Pandas has built-in visualization.</a:t>
            </a:r>
          </a:p>
          <a:p>
            <a:r>
              <a:t> Basically aliases similar functionality in matplotlib</a:t>
            </a:r>
          </a:p>
          <a:p>
            <a:r>
              <a:t> Good for representing plots of dataframes</a:t>
            </a:r>
          </a:p>
          <a:p>
            <a:r>
              <a:t> Can do things like add labels, etc through matplotlib.pyplot</a:t>
            </a:r>
          </a:p>
          <a:p>
            <a:r>
              <a:t> "pandas" website - https://pandas.pydata.org/pandas-docs/stable/visualization.html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Bokeh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Bokeh is a plotting library for web-based</a:t>
            </a:r>
            <a:r>
              <a:rPr i="1"/>
              <a:t> interactive</a:t>
            </a:r>
            <a:r>
              <a:t> visualizations</a:t>
            </a:r>
          </a:p>
          <a:p>
            <a:r>
              <a:t> Excellent for dashboarding and interactive web and mobile visualizations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1143000"/>
            <a:ext cx="8906256" cy="50109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Pandas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872"/>
            <a:ext cx="8028431" cy="1700784"/>
          </a:xfrm>
          <a:prstGeom prst="rect">
            <a:avLst/>
          </a:prstGeom>
        </p:spPr>
      </p:pic>
      <p:pic>
        <p:nvPicPr>
          <p:cNvPr id="6" name="Picture 5" descr="Pandas-visualiz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576" y="3383280"/>
            <a:ext cx="4782312" cy="3246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Pandas Visualization
</a:t>
            </a:r>
            <a:r>
              <a:rPr b="1"/>
              <a:t>Matplotlib
</a:t>
            </a:r>
            <a:r>
              <a:t>Advanced Matplotlib
</a:t>
            </a:r>
            <a:r>
              <a:t>Seaborn
</a:t>
            </a:r>
            <a:r>
              <a:t>Examples
</a:t>
            </a:r>
            <a:r>
              <a:t>Other Visualization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Matplotlib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Matplotlib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"matplotlib" is python's native plotting library</a:t>
            </a:r>
          </a:p>
          <a:p>
            <a:r>
              <a:t> It is powerful, with lots of options, not focused on aesthetics</a:t>
            </a:r>
          </a:p>
          <a:p>
            <a:r>
              <a:t> "matplotlib" website - https://matplotlib.org/</a:t>
            </a:r>
          </a:p>
          <a:p>
            <a:r>
              <a:t> "matplotlib" needs to be imported</a:t>
            </a:r>
          </a:p>
          <a:p>
            <a:pPr lvl="1"/>
            <a:r>
              <a:rPr>
                <a:latin typeface="Courier New"/>
              </a:rPr>
              <a:t> import matplolib.pyplot as plt</a:t>
            </a:r>
          </a:p>
          <a:p>
            <a:r>
              <a:t> Plotting data in "x", "y"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7952"/>
            <a:ext cx="3456432" cy="4937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Matplotlib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To show plots</a:t>
            </a:r>
          </a:p>
          <a:p>
            <a:pPr lvl="1"/>
            <a:r>
              <a:rPr>
                <a:latin typeface="Courier New"/>
              </a:rPr>
              <a:t> plt.show()</a:t>
            </a:r>
          </a:p>
          <a:p>
            <a:pPr lvl="1"/>
            <a:r>
              <a:t> Will pop up a window with the plot</a:t>
            </a:r>
          </a:p>
          <a:p>
            <a:pPr lvl="1"/>
            <a:r>
              <a:t> Except when running in a Jupyter Notebook.</a:t>
            </a:r>
          </a:p>
          <a:p>
            <a:r>
              <a:t> Saving plots to a file</a:t>
            </a:r>
          </a:p>
          <a:p>
            <a:pPr lvl="1"/>
            <a:r>
              <a:rPr>
                <a:latin typeface="Courier New"/>
              </a:rPr>
              <a:t> plt.savefig("test.png") # uses extension</a:t>
            </a:r>
          </a:p>
          <a:p>
            <a:pPr lvl="1"/>
            <a:r>
              <a:t> Use the file extension</a:t>
            </a:r>
          </a:p>
          <a:p>
            <a:r>
              <a:t> To show plots in jupyter notebook:</a:t>
            </a:r>
          </a:p>
          <a:p>
            <a:pPr lvl="1"/>
            <a:r>
              <a:rPr>
                <a:latin typeface="Courier New"/>
              </a:rPr>
              <a:t> %matplotlib inline%</a:t>
            </a:r>
          </a:p>
          <a:p>
            <a:pPr lvl="1"/>
            <a:r>
              <a:t> This is a cell magic for jupyter, NOT a line of python code!</a:t>
            </a:r>
          </a:p>
          <a:p>
            <a:pPr lvl="1"/>
            <a:r>
              <a:t> Do</a:t>
            </a:r>
            <a:r>
              <a:rPr b="1"/>
              <a:t> NOT</a:t>
            </a:r>
            <a:r>
              <a:t> have to write</a:t>
            </a:r>
            <a:r>
              <a:rPr>
                <a:latin typeface="Courier New"/>
              </a:rPr>
              <a:t> plt.show()</a:t>
            </a:r>
            <a:r>
              <a:t> if you have this.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