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en.wikipedia.org/wiki/MIT_License" TargetMode="External"/><Relationship Id="rId4" Type="http://schemas.openxmlformats.org/officeDocument/2006/relationships/hyperlink" Target="https://cython.org/" TargetMode="External"/><Relationship Id="rId5" Type="http://schemas.openxmlformats.org/officeDocument/2006/relationships/hyperlink" Target="https://www.tensorflow.org/" TargetMode="External"/><Relationship Id="rId6" Type="http://schemas.openxmlformats.org/officeDocument/2006/relationships/hyperlink" Target="http://pytorch.org/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Backup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Introduction to spaCy</a:t>
            </a:r>
            <a:endParaRPr sz="4200" b="1" i="0">
              <a:latin typeface="Times New Roman"/>
            </a:endParaRPr>
          </a:p>
        </p:txBody>
      </p:sp>
      <p:pic>
        <p:nvPicPr>
          <p:cNvPr id="4" name="Picture 3" descr="spacy-logo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76" y="5687568"/>
            <a:ext cx="2551176" cy="1380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Spacy (Alpha) Languages,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Hindi</a:t>
            </a:r>
          </a:p>
          <a:p>
            <a:r>
              <a:t> Indonesian</a:t>
            </a:r>
          </a:p>
          <a:p>
            <a:r>
              <a:t> Thai</a:t>
            </a:r>
          </a:p>
          <a:p>
            <a:r>
              <a:t> Chinese</a:t>
            </a:r>
          </a:p>
          <a:p>
            <a:r>
              <a:t> Japanese</a:t>
            </a:r>
          </a:p>
          <a:p>
            <a:r>
              <a:t> Vietnamese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Alpha Languages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alpha languages have tokenization support</a:t>
            </a:r>
          </a:p>
          <a:p>
            <a:r>
              <a:t> Immature language models:</a:t>
            </a:r>
          </a:p>
          <a:p>
            <a:pPr lvl="1"/>
            <a:r>
              <a:t> Stop Words</a:t>
            </a:r>
          </a:p>
          <a:p>
            <a:pPr lvl="1"/>
            <a:r>
              <a:t> Stemming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One of the cool features of Spacy is that it has pre-trained language models.</a:t>
            </a:r>
          </a:p>
          <a:p>
            <a:r>
              <a:t> These Are used for predicting linguistic annotations</a:t>
            </a:r>
          </a:p>
          <a:p>
            <a:r>
              <a:t> Available for many languages</a:t>
            </a:r>
          </a:p>
          <a:p>
            <a:r>
              <a:t> These give Spacy an edge compared to other NLP tool kits</a:t>
            </a:r>
          </a:p>
          <a:p>
            <a:r>
              <a:t> Implemented in Python modules</a:t>
            </a:r>
          </a:p>
          <a:p>
            <a:r>
              <a:t> Not all features require statistical models to be loaded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Downloading Spacy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 step to use Spacy is to grab the language models available</a:t>
            </a:r>
          </a:p>
          <a:p>
            <a:r>
              <a:t> Models are language and genre specific</a:t>
            </a:r>
          </a:p>
          <a:p>
            <a:r>
              <a:t> For example:</a:t>
            </a:r>
            <a:r>
              <a:rPr b="1"/>
              <a:t> en_core_web_sm</a:t>
            </a:r>
          </a:p>
          <a:p>
            <a:pPr lvl="1"/>
            <a:r>
              <a:rPr b="1"/>
              <a:t> English</a:t>
            </a:r>
            <a:r>
              <a:t> language</a:t>
            </a:r>
          </a:p>
          <a:p>
            <a:pPr lvl="1"/>
            <a:r>
              <a:rPr b="1"/>
              <a:t> Core</a:t>
            </a:r>
            <a:r>
              <a:t> vocabulary</a:t>
            </a:r>
          </a:p>
          <a:p>
            <a:pPr lvl="1"/>
            <a:r>
              <a:t> Trained on</a:t>
            </a:r>
            <a:r>
              <a:rPr b="1"/>
              <a:t> Web</a:t>
            </a:r>
            <a:r>
              <a:t> text (others could</a:t>
            </a:r>
            <a:r>
              <a:rPr b="1"/>
              <a:t> news</a:t>
            </a:r>
            <a:r>
              <a:t> )</a:t>
            </a:r>
          </a:p>
          <a:p>
            <a:pPr lvl="1"/>
            <a:r>
              <a:t> Size</a:t>
            </a:r>
            <a:r>
              <a:rPr b="1"/>
              <a:t> small</a:t>
            </a:r>
            <a:r>
              <a:t> (</a:t>
            </a:r>
            <a:r>
              <a:rPr b="1"/>
              <a:t> sm</a:t>
            </a:r>
            <a:r>
              <a:t> for small, __md__for medium,</a:t>
            </a:r>
            <a:r>
              <a:rPr b="1"/>
              <a:t> lg</a:t>
            </a:r>
            <a:r>
              <a:t> for large)</a:t>
            </a:r>
          </a:p>
          <a:p>
            <a:r>
              <a:t> Model sizes (for English)</a:t>
            </a:r>
          </a:p>
          <a:p>
            <a:pPr lvl="1"/>
            <a:r>
              <a:t> small: ~ 50 MB</a:t>
            </a:r>
          </a:p>
          <a:p>
            <a:pPr lvl="1"/>
            <a:r>
              <a:t> medium: ~120 MB</a:t>
            </a:r>
          </a:p>
          <a:p>
            <a:pPr lvl="1"/>
            <a:r>
              <a:t> large: ~850 MB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336"/>
            <a:ext cx="7260336" cy="13167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016"/>
            <a:ext cx="7891272" cy="17282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Separating words and punctuations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80"/>
            <a:ext cx="9372600" cy="252374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3400"/>
            <a:ext cx="2084831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And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Needs statistical model</a:t>
            </a:r>
          </a:p>
          <a:p>
            <a:r>
              <a:t> Predicts which label most likely applies in the context.</a:t>
            </a:r>
          </a:p>
          <a:p>
            <a:r>
              <a:t> spaCy encodes all strings to hash values</a:t>
            </a:r>
          </a:p>
          <a:p>
            <a:pPr lvl="1"/>
            <a:r>
              <a:t> to reduce memory usage</a:t>
            </a:r>
          </a:p>
          <a:p>
            <a:pPr lvl="1"/>
            <a:r>
              <a:t> to improve efficiency</a:t>
            </a:r>
          </a:p>
          <a:p/>
          <a:p/>
          <a:p/>
          <a:p/>
          <a:p/>
          <a:p>
            <a:r>
              <a:t> 
</a:t>
            </a:r>
          </a:p>
          <a:p>
            <a:r>
              <a:t> output next slide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2968"/>
            <a:ext cx="8503920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9372600" cy="57424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And Tagging,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197864"/>
          <a:ext cx="8915400" cy="46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515112">
                <a:tc>
                  <a:txBody>
                    <a:bodyPr/>
                    <a:lstStyle/>
                    <a:p>
                      <a: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original word text.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lemma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base form of the word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simple part-of-speech tag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detailed part-of-speech tag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Syntactic dependency, i.e. the relation between tokens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word shape – capitalization, punctuation, digits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is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 the token an alpha character?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is_stop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 the token part of a stop list, i.e. the most common words of the language?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Entity:  a person, a place, date, Organization</a:t>
            </a:r>
          </a:p>
          <a:p>
            <a:r>
              <a:t> Needs statistical model to predict</a:t>
            </a:r>
          </a:p>
          <a:p>
            <a:r>
              <a:t> We can see entities are recognized as</a:t>
            </a:r>
          </a:p>
          <a:p>
            <a:pPr lvl="1"/>
            <a:r>
              <a:t> Organization: Apple</a:t>
            </a:r>
          </a:p>
          <a:p>
            <a:pPr lvl="1"/>
            <a:r>
              <a:t> Geographical (GPE: Countries, Cities, Sates) : San Francisco &amp; California</a:t>
            </a:r>
          </a:p>
          <a:p>
            <a:pPr lvl="1"/>
            <a:r>
              <a:t> Person : Steve Jobs</a:t>
            </a:r>
          </a:p>
          <a:p>
            <a:r>
              <a:rPr b="1"/>
              <a:t> Question for class</a:t>
            </a:r>
            <a:r>
              <a:t> : Can you recognize an entity that is classified incorrectly? :-)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2040"/>
            <a:ext cx="9372600" cy="640080"/>
          </a:xfrm>
          <a:prstGeom prst="rect">
            <a:avLst/>
          </a:prstGeom>
        </p:spPr>
      </p:pic>
      <p:pic>
        <p:nvPicPr>
          <p:cNvPr id="6" name="Picture 5" descr="spacy-entities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6437376"/>
            <a:ext cx="7909560" cy="722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NLP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By Ecosystem:</a:t>
            </a:r>
          </a:p>
          <a:p>
            <a:pPr lvl="1"/>
            <a:r>
              <a:t> Python: NLTK, spaCy, gensim</a:t>
            </a:r>
          </a:p>
          <a:p>
            <a:pPr lvl="1"/>
            <a:r>
              <a:t> JVM: OpenNLP, CoreNLP, Spark NLP, UIMA, GATE, Mallet</a:t>
            </a:r>
          </a:p>
          <a:p>
            <a:pPr lvl="1"/>
            <a:r>
              <a:t> Others: tm for R, SAS, Watson, Matlab, ...</a:t>
            </a:r>
          </a:p>
          <a:p>
            <a:r>
              <a:t> By Design:</a:t>
            </a:r>
          </a:p>
          <a:p>
            <a:pPr lvl="1"/>
            <a:r>
              <a:t> Raw functionality: NLTK, OpenNLP</a:t>
            </a:r>
          </a:p>
          <a:p>
            <a:pPr lvl="1"/>
            <a:r>
              <a:t> Annotation libraries: spaCy, Spark NLP, UMIA, GATE</a:t>
            </a:r>
          </a:p>
          <a:p>
            <a:r>
              <a:t> Industrial Grade, Open Source, Supported:</a:t>
            </a:r>
          </a:p>
          <a:p>
            <a:pPr lvl="1"/>
            <a:r>
              <a:t> spaCy</a:t>
            </a:r>
          </a:p>
          <a:p>
            <a:pPr lvl="1"/>
            <a:r>
              <a:t> Spark NLP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Recognition 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152"/>
            <a:ext cx="8915400" cy="241401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72"/>
            <a:ext cx="3602736" cy="21214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Displaying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448"/>
            <a:ext cx="8915400" cy="3163824"/>
          </a:xfrm>
          <a:prstGeom prst="rect">
            <a:avLst/>
          </a:prstGeom>
        </p:spPr>
      </p:pic>
      <p:pic>
        <p:nvPicPr>
          <p:cNvPr id="6" name="Picture 5" descr="spacy-entities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" y="5641848"/>
            <a:ext cx="8311896" cy="7589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needs statistical model</a:t>
            </a:r>
          </a:p>
          <a:p>
            <a:r>
              <a:t> Creates word vectors using</a:t>
            </a:r>
            <a:r>
              <a:rPr>
                <a:latin typeface="Courier New"/>
              </a:rPr>
              <a:t> word2vec</a:t>
            </a:r>
          </a:p>
          <a:p>
            <a:r>
              <a:t> Compares word vectors</a:t>
            </a:r>
          </a:p>
          <a:p>
            <a:r>
              <a:t> For better result we should use large model</a:t>
            </a:r>
          </a:p>
          <a:p/>
          <a:p/>
          <a:p/>
          <a:p/>
          <a:p/>
          <a:p>
            <a:r>
              <a:t> 
</a:t>
            </a:r>
          </a:p>
          <a:p>
            <a:r>
              <a:t> Output next slide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4368"/>
            <a:ext cx="6382512" cy="146304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1144"/>
            <a:ext cx="6958584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Similarity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215384" cy="55869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Similarity Prettier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840"/>
            <a:ext cx="7872983" cy="479145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1032"/>
            <a:ext cx="8915400" cy="17282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Pipeline component delivers document to a component in order to process and passes the processed document to the next step</a:t>
            </a:r>
          </a:p>
          <a:p>
            <a:r>
              <a:t> Encourages code re-use</a:t>
            </a:r>
          </a:p>
          <a:p>
            <a:r>
              <a:t> No need to do the same operations over and over again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nlp-pipelin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4160520"/>
            <a:ext cx="7571231" cy="12161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cy-architectur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545336"/>
            <a:ext cx="7507224" cy="57332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Spacy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990088"/>
          <a:lstStyle/>
          <a:p/>
          <a:p>
            <a:r>
              <a:rPr b="1"/>
              <a:t> Overview:</a:t>
            </a:r>
          </a:p>
          <a:p>
            <a:pPr lvl="1"/>
            <a:r>
              <a:t> Get familiar with Spacy</a:t>
            </a:r>
          </a:p>
          <a:p>
            <a:r>
              <a:rPr b="1"/>
              <a:t> Approximate Time:</a:t>
            </a:r>
          </a:p>
          <a:p>
            <a:pPr lvl="1"/>
            <a:r>
              <a:t> 1 hr</a:t>
            </a:r>
          </a:p>
          <a:p>
            <a:r>
              <a:rPr b="1"/>
              <a:t> Instructions:</a:t>
            </a:r>
          </a:p>
          <a:p>
            <a:pPr lvl="1"/>
            <a:r>
              <a:t> Instructor: Please demo the first lab</a:t>
            </a:r>
          </a:p>
          <a:p>
            <a:pPr lvl="1"/>
            <a:r>
              <a:t> Spacy-1: Spacy Intro</a:t>
            </a:r>
          </a:p>
          <a:p>
            <a:pPr lvl="1"/>
            <a:r>
              <a:t> Spacy-2: Working with Spacy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individual-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133856"/>
            <a:ext cx="246888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Backup Slides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Backup Slides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Tokenizer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Exception rules to split a string into tokens:</a:t>
            </a:r>
          </a:p>
          <a:p>
            <a:r>
              <a:t> Prefix: e.g.</a:t>
            </a:r>
            <a:r>
              <a:rPr>
                <a:latin typeface="Courier New"/>
              </a:rPr>
              <a:t> $</a:t>
            </a:r>
            <a:r>
              <a:t> ,</a:t>
            </a:r>
            <a:r>
              <a:rPr>
                <a:latin typeface="Courier New"/>
              </a:rPr>
              <a:t> (</a:t>
            </a:r>
            <a:r>
              <a:t> ,</a:t>
            </a:r>
            <a:r>
              <a:rPr>
                <a:latin typeface="Courier New"/>
              </a:rPr>
              <a:t> "</a:t>
            </a:r>
            <a:r>
              <a:t> .</a:t>
            </a:r>
          </a:p>
          <a:p>
            <a:r>
              <a:t> Suffix: e.g.</a:t>
            </a:r>
            <a:r>
              <a:rPr>
                <a:latin typeface="Courier New"/>
              </a:rPr>
              <a:t> km</a:t>
            </a:r>
            <a:r>
              <a:t> .</a:t>
            </a:r>
            <a:r>
              <a:rPr>
                <a:latin typeface="Courier New"/>
              </a:rPr>
              <a:t> )</a:t>
            </a:r>
            <a:r>
              <a:t> .</a:t>
            </a:r>
            <a:r>
              <a:rPr>
                <a:latin typeface="Courier New"/>
              </a:rPr>
              <a:t> "</a:t>
            </a:r>
            <a:r>
              <a:t> .</a:t>
            </a:r>
            <a:r>
              <a:rPr>
                <a:latin typeface="Courier New"/>
              </a:rPr>
              <a:t> !</a:t>
            </a:r>
            <a:r>
              <a:t> .</a:t>
            </a:r>
          </a:p>
          <a:p>
            <a:r>
              <a:t> Infix: e.g.</a:t>
            </a:r>
            <a:r>
              <a:rPr>
                <a:latin typeface="Courier New"/>
              </a:rPr>
              <a:t> -</a:t>
            </a:r>
            <a:r>
              <a:t> ,</a:t>
            </a:r>
            <a:r>
              <a:rPr>
                <a:latin typeface="Courier New"/>
              </a:rPr>
              <a:t> --</a:t>
            </a:r>
            <a:r>
              <a:t> ,</a:t>
            </a:r>
            <a:r>
              <a:rPr>
                <a:latin typeface="Courier New"/>
              </a:rPr>
              <a:t> /</a:t>
            </a:r>
            <a:r>
              <a:t> ,</a:t>
            </a:r>
            <a:r>
              <a:rPr>
                <a:latin typeface="Courier New"/>
              </a:rPr>
              <a:t> ...</a:t>
            </a:r>
            <a:r>
              <a:t> .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cy-exce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3154680"/>
            <a:ext cx="7507224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Spacy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916936"/>
          <a:lstStyle/>
          <a:p/>
          <a:p>
            <a:r>
              <a:t> Spacy is a Python library  for advanced natural language processing (NLP)</a:t>
            </a:r>
          </a:p>
          <a:p>
            <a:r>
              <a:t> Open-source (</a:t>
            </a:r>
            <a:r>
              <a:rPr>
                <a:hlinkClick r:id="rId3"/>
              </a:rPr>
              <a:t> MIT License</a:t>
            </a:r>
            <a:r>
              <a:t> )</a:t>
            </a:r>
          </a:p>
          <a:p>
            <a:r>
              <a:t> High performance library -- written in</a:t>
            </a:r>
            <a:r>
              <a:rPr>
                <a:hlinkClick r:id="rId4"/>
              </a:rPr>
              <a:t> Cython</a:t>
            </a:r>
          </a:p>
          <a:p>
            <a:r>
              <a:t> Include neural network models for superior performance</a:t>
            </a:r>
          </a:p>
          <a:p>
            <a:r>
              <a:t> Also supports deep learning workflows -- supports</a:t>
            </a:r>
            <a:r>
              <a:rPr>
                <a:hlinkClick r:id="rId5"/>
              </a:rPr>
              <a:t> TensorFlow</a:t>
            </a:r>
            <a:r>
              <a:t> and</a:t>
            </a:r>
            <a:r>
              <a:rPr>
                <a:hlinkClick r:id="rId6"/>
              </a:rPr>
              <a:t> PyTorch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cy-logo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52" y="1078992"/>
            <a:ext cx="2322576" cy="126187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is stored in vocab when possible</a:t>
            </a:r>
          </a:p>
          <a:p>
            <a:r>
              <a:t> Vocab is shared by multiple documents</a:t>
            </a:r>
          </a:p>
          <a:p>
            <a:r>
              <a:t> Vocab is encoded to hash values in order to save memory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cy-vocab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953512"/>
            <a:ext cx="7507224" cy="40416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Used for saving modified pipeline, vocab, vectors, entities and models</a:t>
            </a:r>
          </a:p>
          <a:p>
            <a:r>
              <a:t> Supports pickle protocol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Used for prediction</a:t>
            </a:r>
          </a:p>
          <a:p>
            <a:r>
              <a:t> Training phase on training data</a:t>
            </a:r>
          </a:p>
          <a:p>
            <a:r>
              <a:t> Predicting phase on unlabeled data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cy-training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3300984"/>
            <a:ext cx="8165592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Exceptions and special cases are seen in all languages</a:t>
            </a:r>
          </a:p>
          <a:p>
            <a:r>
              <a:t> Some exceptions are common among languages</a:t>
            </a:r>
          </a:p>
          <a:p>
            <a:r>
              <a:t> Some exceptions are language specific</a:t>
            </a:r>
          </a:p>
          <a:p>
            <a:r>
              <a:t> Language specific data is stored in</a:t>
            </a:r>
            <a:r>
              <a:rPr>
                <a:latin typeface="Courier New"/>
              </a:rPr>
              <a:t> lang</a:t>
            </a:r>
            <a:r>
              <a:t>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language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cy-languag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157984"/>
            <a:ext cx="7507224" cy="3977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Advanced NLP (Natural Languae Processing)</a:t>
            </a:r>
          </a:p>
          <a:p>
            <a:r>
              <a:t> Web and social information extraction</a:t>
            </a:r>
          </a:p>
          <a:p>
            <a:r>
              <a:t> Pre-process text for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Tokenization</a:t>
            </a:r>
          </a:p>
          <a:p>
            <a:r>
              <a:t> POS (Part Of Speech) tagging</a:t>
            </a:r>
          </a:p>
          <a:p>
            <a:r>
              <a:t> Dependency parsing</a:t>
            </a:r>
          </a:p>
          <a:p>
            <a:r>
              <a:t> Lemmatization</a:t>
            </a:r>
          </a:p>
          <a:p>
            <a:r>
              <a:t> Sentence Boundary Detection (SBD)</a:t>
            </a:r>
          </a:p>
          <a:p>
            <a:r>
              <a:t> Named Entity Recognition (NER)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Capabilities,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Similarity</a:t>
            </a:r>
          </a:p>
          <a:p>
            <a:r>
              <a:t> Text Classification</a:t>
            </a:r>
          </a:p>
          <a:p>
            <a:r>
              <a:t> Rule-based Matching</a:t>
            </a:r>
          </a:p>
          <a:p>
            <a:r>
              <a:t> Training</a:t>
            </a:r>
          </a:p>
          <a:p>
            <a:r>
              <a:t> Serialization</a:t>
            </a:r>
          </a:p>
          <a:p>
            <a:r>
              <a:t> Cool visualizers!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14400"/>
          <a:ext cx="8915400" cy="669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557784"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Java/Python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Neural network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Integrated word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Multi-language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part-of-speech tagging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Sentence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Dependency parsing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Entity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Entity linking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r>
                        <a:t>Co-reference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New deep learning-powered models for spaCy's tagger, parser and entity recognizer</a:t>
            </a:r>
          </a:p>
          <a:p>
            <a:r>
              <a:t> The new models are 10× smaller, 20% more accurate require under 1 GB of memory per process</a:t>
            </a:r>
          </a:p>
          <a:p>
            <a:r>
              <a:t> Easier to customize the pipeline with your own components</a:t>
            </a:r>
          </a:p>
          <a:p>
            <a:r>
              <a:t> Add text categorization models to spaCy pipelines</a:t>
            </a:r>
          </a:p>
          <a:p>
            <a:r>
              <a:t> Improved word vectors support with the new Vectors class</a:t>
            </a:r>
          </a:p>
          <a:p>
            <a:r>
              <a:t> Serialization API made consistent across classes and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supported 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alpha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alpha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Swedish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Romanian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Croatian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Norwegian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Turkish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Hebrew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Portuguese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Hungarian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Persian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Irish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Dutch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Bengali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