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Narrow dependencies are easier to recover, because the amount of data to re-read is smaller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bricks.com/blog/2016/07/14/a-tale-of-three-apache-spark-apis-rdds-dataframes-and-datasets.html" TargetMode="External"/><Relationship Id="rId3" Type="http://schemas.openxmlformats.org/officeDocument/2006/relationships/hyperlink" Target="https://indatalabs.com/blog/convert-spark-rdd-to-dataframe-dataset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notesSlide" Target="../notesSlides/notesSlide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Spark Core</a:t>
            </a:r>
          </a:p>
          <a:p>
            <a:r>
              <a:t>Spark Shell</a:t>
            </a:r>
          </a:p>
          <a:p>
            <a:r>
              <a:t>Core Data Model</a:t>
            </a:r>
          </a:p>
          <a:p>
            <a:r>
              <a:t>Anatomy of Spark Job</a:t>
            </a:r>
          </a:p>
          <a:p>
            <a:r>
              <a:t>Caching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Spark Core</a:t>
            </a:r>
            <a:endParaRPr sz="4200" b="1" i="0">
              <a:latin typeface="Times New Roman"/>
            </a:endParaRPr>
          </a:p>
        </p:txBody>
      </p:sp>
      <p:pic>
        <p:nvPicPr>
          <p:cNvPr id="4" name="Picture 3" descr="spark-logo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336" y="6803136"/>
            <a:ext cx="3776472" cy="2011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Spark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Spark Shell</a:t>
            </a:r>
          </a:p>
          <a:p/>
          <a:p/>
          <a:p/>
          <a:p/>
          <a:p/>
          <a:p>
            <a:r>
              <a:t> 
</a:t>
            </a:r>
          </a:p>
          <a:p>
            <a:r>
              <a:t> Pyspark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386584"/>
            <a:ext cx="12088368" cy="389534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6931152"/>
            <a:ext cx="7827264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Shell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Spark Shell is running, it publishes a dashboard starting on port number 4040</a:t>
            </a:r>
          </a:p>
          <a:p>
            <a:r>
              <a:t> This UI provides tons of details about:</a:t>
            </a:r>
          </a:p>
          <a:p>
            <a:pPr lvl="1"/>
            <a:r>
              <a:t> Jobs running in the shell</a:t>
            </a:r>
          </a:p>
          <a:p>
            <a:pPr lvl="1"/>
            <a:r>
              <a:t> CPU / memory usage</a:t>
            </a:r>
          </a:p>
          <a:p>
            <a:pPr lvl="1"/>
            <a:r>
              <a:t> Caching details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shell-ui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94960"/>
            <a:ext cx="8238744" cy="4910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Within Spark shell there are two Spark API points</a:t>
            </a:r>
          </a:p>
          <a:p>
            <a:pPr lvl="1"/>
            <a:r>
              <a:t> </a:t>
            </a:r>
            <a:r>
              <a:rPr b="1">
                <a:latin typeface="Courier New"/>
              </a:rPr>
              <a:t> SparkContext</a:t>
            </a:r>
            <a:r>
              <a:t> : classic API</a:t>
            </a:r>
          </a:p>
          <a:p>
            <a:pPr lvl="1"/>
            <a:r>
              <a:t> </a:t>
            </a:r>
            <a:r>
              <a:rPr b="1">
                <a:latin typeface="Courier New"/>
              </a:rPr>
              <a:t> SparkSession</a:t>
            </a:r>
            <a:r>
              <a:t> : newer, recommended API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465576"/>
            <a:ext cx="10003536" cy="265176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6409944"/>
            <a:ext cx="13514832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Data in Spark  (Scala)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103120"/>
            <a:ext cx="12591288" cy="8339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Data in PySpark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103120"/>
            <a:ext cx="10716768" cy="85770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Shell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 is how the Spark Shell UI, note the jobs running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shell-ui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64" y="2697480"/>
            <a:ext cx="9491472" cy="71414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Read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Spark supports wide variety of data formats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00784" y="3264408"/>
          <a:ext cx="125912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644"/>
                <a:gridCol w="6295644"/>
              </a:tblGrid>
              <a:tr h="457200">
                <a:tc>
                  <a:txBody>
                    <a:bodyPr/>
                    <a:lstStyle/>
                    <a:p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spark.read.text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Plain text files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spark.read.csv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CSV files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spark.read.json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JSON files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spark.read.parquet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Parquet files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Spark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1700784"/>
          <a:lstStyle/>
          <a:p/>
          <a:p>
            <a:r>
              <a:rPr b="1"/>
              <a:t> Overview:</a:t>
            </a:r>
          </a:p>
          <a:p>
            <a:pPr lvl="1"/>
            <a:r>
              <a:t> Get used to Spark Shell</a:t>
            </a:r>
          </a:p>
          <a:p>
            <a:r>
              <a:rPr b="1"/>
              <a:t> Approximate run time:</a:t>
            </a:r>
          </a:p>
          <a:p>
            <a:pPr lvl="1"/>
            <a:r>
              <a:t> 20-30 mins</a:t>
            </a:r>
          </a:p>
          <a:p>
            <a:r>
              <a:rPr b="1"/>
              <a:t> Instructions:</a:t>
            </a:r>
          </a:p>
          <a:p>
            <a:pPr lvl="1"/>
            <a:r>
              <a:rPr b="1"/>
              <a:t> SHELL-1:</a:t>
            </a:r>
            <a:r>
              <a:t> Use Spark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individual-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72" y="1371600"/>
            <a:ext cx="4178808" cy="55686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Spark Core
</a:t>
            </a:r>
            <a:r>
              <a:t>Spark Shell
</a:t>
            </a:r>
            <a:r>
              <a:rPr b="1"/>
              <a:t>Core Data Model
</a:t>
            </a:r>
            <a:r>
              <a:t>Anatomy of Spark Job
</a:t>
            </a:r>
            <a:r>
              <a:t>Caching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Core Data Model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Data Model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Spark data models have evolved over the years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data-mode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3118104"/>
            <a:ext cx="10332720" cy="6309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Spark Core</a:t>
            </a:r>
          </a:p>
          <a:p>
            <a:r>
              <a:t> Using Spark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Data Models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
</a:t>
            </a:r>
            <a:r>
              <a:t> 
</a:t>
            </a:r>
          </a:p>
          <a:p>
            <a:r>
              <a:t> References:</a:t>
            </a:r>
          </a:p>
          <a:p>
            <a:pPr lvl="1"/>
            <a:r>
              <a:rPr>
                <a:hlinkClick r:id="rId2"/>
              </a:rPr>
              <a:t> A Tale of Three Apache Spark APIs: RDDs vs DataFrames and Datasets</a:t>
            </a:r>
          </a:p>
          <a:p>
            <a:pPr lvl="1"/>
            <a:r>
              <a:rPr>
                <a:hlinkClick r:id="rId3"/>
              </a:rPr>
              <a:t> Converting Spark RDD to DataFrame and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463040"/>
          <a:ext cx="16002000" cy="551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87690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</a:tr>
              <a:tr h="787690">
                <a:tc>
                  <a:txBody>
                    <a:bodyPr/>
                    <a:lstStyle/>
                    <a:p>
                      <a:r>
                        <a:t>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Since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Since Spark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Since Spark v2</a:t>
                      </a:r>
                    </a:p>
                  </a:txBody>
                  <a:tcPr/>
                </a:tc>
              </a:tr>
              <a:tr h="787690">
                <a:tc>
                  <a:txBody>
                    <a:bodyPr/>
                    <a:lstStyle/>
                    <a:p>
                      <a:r>
                        <a:t>Data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Distributed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Represents a table in a database or a Dataframe in Pandas/R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Distributed data</a:t>
                      </a:r>
                    </a:p>
                  </a:txBody>
                  <a:tcPr/>
                </a:tc>
              </a:tr>
              <a:tr h="787690">
                <a:tc>
                  <a:txBody>
                    <a:bodyPr/>
                    <a:lstStyle/>
                    <a:p>
                      <a:r>
                        <a:t>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typing</a:t>
                      </a:r>
                    </a:p>
                  </a:txBody>
                  <a:tcPr/>
                </a:tc>
              </a:tr>
              <a:tr h="787690">
                <a:tc>
                  <a:txBody>
                    <a:bodyPr/>
                    <a:lstStyle/>
                    <a:p>
                      <a:r>
                        <a:t>Suited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Semi-structured and structured data.</a:t>
                      </a:r>
                    </a:p>
                  </a:txBody>
                  <a:tcPr/>
                </a:tc>
              </a:tr>
              <a:tr h="787690">
                <a:tc>
                  <a:txBody>
                    <a:bodyPr/>
                    <a:lstStyle/>
                    <a:p>
                      <a:r>
                        <a:t>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Minimal.  User is responsible for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Offers exceptional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Offers exceptional optimization</a:t>
                      </a:r>
                    </a:p>
                  </a:txBody>
                  <a:tcPr/>
                </a:tc>
              </a:tr>
              <a:tr h="787692">
                <a:tc>
                  <a:txBody>
                    <a:bodyPr/>
                    <a:lstStyle/>
                    <a:p>
                      <a:r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Java, Scala,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Java, Scala,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Java, Scala, Python (partial support)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RDD (Resilient Distributed Datasets)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RDDs are the original (classic) API</a:t>
            </a:r>
          </a:p>
          <a:p>
            <a:r>
              <a:t> Low level API</a:t>
            </a:r>
          </a:p>
          <a:p>
            <a:r>
              <a:t> Even though it is still supported, they not the preferred API post Spark 2+</a:t>
            </a:r>
          </a:p>
          <a:p>
            <a:r>
              <a:t> Dataframes/Datasets APIs are the recommended ones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370832"/>
            <a:ext cx="7726679" cy="11155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1097279"/>
          <a:lstStyle/>
          <a:p/>
          <a:p>
            <a:r>
              <a:t> Dataframes are created for providing easy to use APIs for structured data</a:t>
            </a:r>
          </a:p>
          <a:p>
            <a:r>
              <a:t> Dataframes work very similar to Pandas and R Dataframes</a:t>
            </a:r>
          </a:p>
          <a:p>
            <a:pPr lvl="1"/>
            <a:r>
              <a:t> But Spark dataframes are distributed (can be very large!)</a:t>
            </a:r>
          </a:p>
          <a:p>
            <a:pPr lvl="1"/>
            <a:r>
              <a:t> Spark DF does not need to fit in one machine's memory like Pandas DF</a:t>
            </a:r>
          </a:p>
          <a:p>
            <a:r>
              <a:t> Dataframes are</a:t>
            </a:r>
            <a:r>
              <a:rPr b="1"/>
              <a:t> 'untyped'</a:t>
            </a:r>
            <a:r>
              <a:t> or</a:t>
            </a:r>
            <a:r>
              <a:rPr b="1"/>
              <a:t> 'generic'</a:t>
            </a:r>
          </a:p>
          <a:p>
            <a:r>
              <a:t> Dataframes are highly efficient</a:t>
            </a:r>
          </a:p>
          <a:p>
            <a:r>
              <a:rPr b="1"/>
              <a:t> Catalyst Optimizer</a:t>
            </a:r>
            <a:r>
              <a:t> does very good job of optimizing of user code/queries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dataframe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08" y="1728216"/>
            <a:ext cx="7123176" cy="433425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966960"/>
            <a:ext cx="6035040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795527"/>
          <a:lstStyle/>
          <a:p/>
          <a:p>
            <a:r>
              <a:t> Datasets were introduced in Spark 2</a:t>
            </a:r>
          </a:p>
          <a:p>
            <a:r>
              <a:t> They provide a unified APIs</a:t>
            </a:r>
          </a:p>
          <a:p>
            <a:r>
              <a:t> Datasets can support strongly typed  data (Customer type, Order type ..etc)</a:t>
            </a:r>
          </a:p>
          <a:p>
            <a:pPr lvl="1"/>
            <a:r>
              <a:t> Strong typing is only available on Java and Scala</a:t>
            </a:r>
          </a:p>
          <a:p>
            <a:pPr lvl="1"/>
            <a:r>
              <a:t> Only partial support in Python, as Python is not a strongly typed language</a:t>
            </a:r>
          </a:p>
          <a:p>
            <a:r>
              <a:t> Datasets are highly efficient</a:t>
            </a:r>
          </a:p>
          <a:p>
            <a:r>
              <a:t> Here we see how Datasets are very memory efficient compared to RDDs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se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60" y="1728216"/>
            <a:ext cx="6967728" cy="39867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Datamodel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192023"/>
          <a:lstStyle/>
          <a:p/>
          <a:p>
            <a:r>
              <a:t> Spark data is</a:t>
            </a:r>
            <a:r>
              <a:rPr b="1"/>
              <a:t> distributed</a:t>
            </a:r>
            <a:r>
              <a:t> - they can be spread across the cluster</a:t>
            </a:r>
          </a:p>
          <a:p>
            <a:pPr lvl="1"/>
            <a:r>
              <a:t> They don't have to fit on a single machine memory</a:t>
            </a:r>
          </a:p>
          <a:p/>
          <a:p/>
          <a:p>
            <a:r>
              <a:t> Once data is read, it is</a:t>
            </a:r>
            <a:r>
              <a:rPr b="1"/>
              <a:t> immutable</a:t>
            </a:r>
            <a:r>
              <a:t> , it can not be changed</a:t>
            </a:r>
          </a:p>
          <a:p>
            <a:pPr lvl="1"/>
            <a:r>
              <a:t> This may seem like a limitation, but it really helps with parallel operations by avoiding race conditions</a:t>
            </a:r>
          </a:p>
          <a:p>
            <a:r>
              <a:t> Data can be processed in parallel operations</a:t>
            </a:r>
          </a:p>
          <a:p>
            <a:r>
              <a:t> There are two kinds of operations:</a:t>
            </a:r>
          </a:p>
          <a:p>
            <a:pPr lvl="1"/>
            <a:r>
              <a:rPr b="1"/>
              <a:t> Transformation:</a:t>
            </a:r>
            <a:r>
              <a:t> Changing one dataset into another</a:t>
            </a:r>
          </a:p>
          <a:p>
            <a:pPr lvl="1"/>
            <a:r>
              <a:rPr b="1"/>
              <a:t> Action:</a:t>
            </a:r>
            <a:r>
              <a:t> gathering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frame-2-distribu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64" y="1280160"/>
            <a:ext cx="6455664" cy="4562856"/>
          </a:xfrm>
          <a:prstGeom prst="rect">
            <a:avLst/>
          </a:prstGeom>
        </p:spPr>
      </p:pic>
      <p:pic>
        <p:nvPicPr>
          <p:cNvPr id="6" name="Picture 5" descr="cluster-distributed-processing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1673352"/>
            <a:ext cx="8302752" cy="49469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Data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01167"/>
          <a:lstStyle/>
          <a:p/>
          <a:p>
            <a:r>
              <a:t> We are loading a file:</a:t>
            </a:r>
            <a:r>
              <a:rPr>
                <a:latin typeface="Courier New"/>
              </a:rPr>
              <a:t> data1</a:t>
            </a:r>
          </a:p>
          <a:p>
            <a:r>
              <a:t> Then a filter is applied to</a:t>
            </a:r>
            <a:r>
              <a:rPr>
                <a:latin typeface="Courier New"/>
              </a:rPr>
              <a:t> data1</a:t>
            </a:r>
          </a:p>
          <a:p>
            <a:r>
              <a:t> Since Spark data can not be modified in place, this filter operation creates another dataset</a:t>
            </a:r>
            <a:r>
              <a:rPr>
                <a:latin typeface="Courier New"/>
              </a:rPr>
              <a:t> data2</a:t>
            </a:r>
          </a:p>
          <a:p>
            <a:r>
              <a:t> Another filter is applied to</a:t>
            </a:r>
            <a:r>
              <a:rPr>
                <a:latin typeface="Courier New"/>
              </a:rPr>
              <a:t> data2</a:t>
            </a:r>
            <a:r>
              <a:t> resulting in another dataset</a:t>
            </a:r>
            <a:r>
              <a:rPr>
                <a:latin typeface="Courier New"/>
              </a:rPr>
              <a:t> data3</a:t>
            </a:r>
          </a:p>
          <a:p>
            <a:r>
              <a:t> The copying is done very effectively - Spark only creates copies of modified data;  Non-modified data is referenced by 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-lifecycl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0" y="1773936"/>
            <a:ext cx="6345936" cy="89794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Lazy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621792"/>
          <a:lstStyle/>
          <a:p/>
          <a:p>
            <a:r>
              <a:t> Spark</a:t>
            </a:r>
            <a:r>
              <a:rPr b="1"/>
              <a:t> lazily</a:t>
            </a:r>
            <a:r>
              <a:t> evaluates transformations</a:t>
            </a:r>
          </a:p>
          <a:p>
            <a:r>
              <a:t> Here all operations</a:t>
            </a:r>
            <a:r>
              <a:rPr>
                <a:latin typeface="Courier New"/>
              </a:rPr>
              <a:t> read</a:t>
            </a:r>
            <a:r>
              <a:t> and</a:t>
            </a:r>
            <a:r>
              <a:rPr>
                <a:latin typeface="Courier New"/>
              </a:rPr>
              <a:t> filter</a:t>
            </a:r>
            <a:r>
              <a:t> are lazy operations - they are not executed right away</a:t>
            </a:r>
          </a:p>
          <a:p>
            <a:r>
              <a:t> Spark  will defer these transformations</a:t>
            </a:r>
          </a:p>
          <a:p>
            <a:r>
              <a:t> When an</a:t>
            </a:r>
            <a:r>
              <a:rPr b="1">
                <a:latin typeface="Courier New"/>
              </a:rPr>
              <a:t> action</a:t>
            </a:r>
            <a:r>
              <a:t> is encountered, Spark will execute</a:t>
            </a:r>
            <a:r>
              <a:rPr b="1"/>
              <a:t> all pending transformations</a:t>
            </a:r>
          </a:p>
          <a:p>
            <a:r>
              <a:t> This is done so Spark can effectively execute a batch of transformations</a:t>
            </a:r>
          </a:p>
          <a:p>
            <a:pPr lvl="1"/>
            <a:r>
              <a:t> Spark may do optimizations by combining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-lifecycl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96" y="1362456"/>
            <a:ext cx="6931152" cy="98023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Distributed Data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432303"/>
          <a:lstStyle/>
          <a:p/>
          <a:p>
            <a:r>
              <a:t> Distributed file systems will be store data on multiple nodes</a:t>
            </a:r>
          </a:p>
          <a:p>
            <a:r>
              <a:t> Here we see a 1G file being split into many chunks/partitions/blocks</a:t>
            </a:r>
          </a:p>
          <a:p>
            <a:pPr lvl="1"/>
            <a:r>
              <a:t> Here partition size is 64M (configurable)</a:t>
            </a:r>
          </a:p>
          <a:p>
            <a:pPr lvl="1"/>
            <a:r>
              <a:rPr b="1"/>
              <a:t> Question for class</a:t>
            </a:r>
            <a:r>
              <a:t> : What is default block size in HDFS?</a:t>
            </a:r>
          </a:p>
          <a:p>
            <a:r>
              <a:t> And the partitions are distributed across many nodes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istributed_file_blo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84" y="1865376"/>
            <a:ext cx="8430768" cy="77541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Spark is processing data, it will examine the file partitions</a:t>
            </a:r>
          </a:p>
          <a:p>
            <a:r>
              <a:t> And will spin up one task per partition</a:t>
            </a:r>
          </a:p>
          <a:p>
            <a:r>
              <a:t> So partitions can be processed in parallel!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istributed_proces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12" y="3886200"/>
            <a:ext cx="8723376" cy="66111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and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Spark is processing data in HDFS, it will use 'location hints' provided by HDFS</a:t>
            </a:r>
          </a:p>
          <a:p>
            <a:r>
              <a:t> And then Spark will place tasks on nodes, where data is available</a:t>
            </a:r>
          </a:p>
          <a:p>
            <a:r>
              <a:t> Spark strives to process local data as much as possible</a:t>
            </a:r>
          </a:p>
          <a:p>
            <a:pPr lvl="1"/>
            <a:r>
              <a:t> This is called</a:t>
            </a:r>
            <a:r>
              <a:rPr b="1"/>
              <a:t> data local processing</a:t>
            </a:r>
          </a:p>
          <a:p>
            <a:r>
              <a:t> Processing local data can yield very high IO throughput</a:t>
            </a:r>
          </a:p>
          <a:p>
            <a:pPr lvl="1"/>
            <a:r>
              <a:t> This is a key factor in Hadoop + Spark working well together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_and_hd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8" y="5971032"/>
            <a:ext cx="10287000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Spark Core
</a:t>
            </a:r>
            <a:r>
              <a:t>Spark Shell
</a:t>
            </a:r>
            <a:r>
              <a:t>Core Data Model
</a:t>
            </a:r>
            <a:r>
              <a:t>Anatomy of Spark Job
</a:t>
            </a:r>
            <a:r>
              <a:t>Caching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Spark Core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data is split into partitions, Spark operations happen at partition level</a:t>
            </a:r>
          </a:p>
          <a:p>
            <a:r>
              <a:t> Here the filter operations are applied per partition level</a:t>
            </a:r>
          </a:p>
          <a:p>
            <a:pPr lvl="1"/>
            <a:r>
              <a:t> And they are execute in parallel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-partition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4297680"/>
            <a:ext cx="1385316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run through an example</a:t>
            </a:r>
          </a:p>
          <a:p>
            <a:r>
              <a:t> We have a log file that is split into 3 partitions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partitio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703320"/>
            <a:ext cx="13587984" cy="36850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partition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12" y="2496312"/>
            <a:ext cx="11457432" cy="75346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partition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68" y="2478024"/>
            <a:ext cx="11494008" cy="75803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partition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2368296"/>
            <a:ext cx="12554712" cy="779068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Re-balancing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During a multi-step workflow, partitions might get uneven</a:t>
            </a:r>
          </a:p>
          <a:p>
            <a:r>
              <a:t> We can use the following methods to rebalance partitions:</a:t>
            </a:r>
          </a:p>
          <a:p>
            <a:pPr lvl="1"/>
            <a:r>
              <a:t> </a:t>
            </a:r>
            <a:r>
              <a:rPr b="1">
                <a:latin typeface="Courier New"/>
              </a:rPr>
              <a:t> repartition:</a:t>
            </a:r>
            <a:r>
              <a:t> can increase/decrease partition count</a:t>
            </a:r>
          </a:p>
          <a:p>
            <a:pPr lvl="1"/>
            <a:r>
              <a:t> </a:t>
            </a:r>
            <a:r>
              <a:rPr b="1">
                <a:latin typeface="Courier New"/>
              </a:rPr>
              <a:t> coalesce:</a:t>
            </a:r>
            <a:r>
              <a:t> only decreases partitions, and more efficient</a:t>
            </a:r>
          </a:p>
          <a:p>
            <a:r>
              <a:t> Rebalancing partitions, will involve streaming data between nodes. This is called</a:t>
            </a:r>
            <a:r>
              <a:rPr b="1"/>
              <a:t> shuffling</a:t>
            </a:r>
          </a:p>
          <a:p>
            <a:pPr lvl="1"/>
            <a:r>
              <a:t> Shuffling data can be expensive, at large scale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Spark Core
</a:t>
            </a:r>
            <a:r>
              <a:t>Spark Shell
</a:t>
            </a:r>
            <a:r>
              <a:t>Core Data Model
</a:t>
            </a:r>
            <a:r>
              <a:rPr b="1"/>
              <a:t>Anatomy of Spark Job
</a:t>
            </a:r>
            <a:r>
              <a:t>Caching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Anatomy of Spark Job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Spark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1353312"/>
          <a:lstStyle/>
          <a:p/>
          <a:p/>
          <a:p/>
          <a:p>
            <a:r>
              <a:t> 
</a:t>
            </a:r>
          </a:p>
          <a:p>
            <a:r>
              <a:t> Spark executes the workflow as a DAG (Direct Acyclic Graph)</a:t>
            </a:r>
          </a:p>
          <a:p>
            <a:pPr lvl="1"/>
            <a:r>
              <a:t> Directed (data flows in a certain direction</a:t>
            </a:r>
          </a:p>
          <a:p>
            <a:pPr lvl="1"/>
            <a:r>
              <a:t> Acyclic (no cycles/loops)</a:t>
            </a:r>
          </a:p>
          <a:p>
            <a:r>
              <a:t> You can see DAGs from Spark 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70632"/>
            <a:ext cx="10616184" cy="1655064"/>
          </a:xfrm>
          <a:prstGeom prst="rect">
            <a:avLst/>
          </a:prstGeom>
        </p:spPr>
      </p:pic>
      <p:pic>
        <p:nvPicPr>
          <p:cNvPr id="6" name="Picture 5" descr="DAG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75" y="2377440"/>
            <a:ext cx="8961120" cy="63367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Spark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 can have many</a:t>
            </a:r>
            <a:r>
              <a:rPr b="1"/>
              <a:t> actions</a:t>
            </a:r>
            <a:r>
              <a:t> (</a:t>
            </a:r>
            <a:r>
              <a:rPr>
                <a:latin typeface="Courier New"/>
              </a:rPr>
              <a:t> count</a:t>
            </a:r>
            <a:r>
              <a:t> ,</a:t>
            </a:r>
            <a:r>
              <a:rPr>
                <a:latin typeface="Courier New"/>
              </a:rPr>
              <a:t> save</a:t>
            </a:r>
            <a:r>
              <a:t> ..etc)</a:t>
            </a:r>
          </a:p>
          <a:p>
            <a:r>
              <a:t> Each action is a</a:t>
            </a:r>
            <a:r>
              <a:rPr b="1"/>
              <a:t> job</a:t>
            </a:r>
          </a:p>
          <a:p>
            <a:r>
              <a:t> A Job may be executed in one or many</a:t>
            </a:r>
            <a:r>
              <a:rPr b="1"/>
              <a:t> stages</a:t>
            </a:r>
            <a:r>
              <a:t> (depending on the complexity)</a:t>
            </a:r>
          </a:p>
          <a:p>
            <a:r>
              <a:t> A Stage may have one or more</a:t>
            </a:r>
            <a:r>
              <a:rPr b="1"/>
              <a:t> tasks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job-anatom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673352"/>
            <a:ext cx="8302752" cy="49469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Spark Job -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Stage is collection of tasks that can be executed in</a:t>
            </a:r>
            <a:r>
              <a:rPr b="1"/>
              <a:t> ONE Executor without talking to another Executor</a:t>
            </a:r>
          </a:p>
          <a:p>
            <a:r>
              <a:t> If network communication is required then another stage begins</a:t>
            </a:r>
          </a:p>
          <a:p>
            <a:pPr lvl="1"/>
            <a:r>
              <a:t> E.g. shuffle operation</a:t>
            </a:r>
          </a:p>
          <a:p>
            <a:r>
              <a:t> Operations that cause a shuffle operation: Sort,  groupByKey,  Join</a:t>
            </a:r>
          </a:p>
          <a:p>
            <a:r>
              <a:t> Stages for a Job are usually executed in sequence</a:t>
            </a:r>
          </a:p>
          <a:p>
            <a:pPr lvl="1"/>
            <a:r>
              <a:t> One Stage's output is fed as input another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1975104"/>
          <a:lstStyle/>
          <a:p/>
          <a:p>
            <a:r>
              <a:t> Spark Core handles</a:t>
            </a:r>
          </a:p>
          <a:p>
            <a:pPr lvl="1"/>
            <a:r>
              <a:t> Task allocation</a:t>
            </a:r>
          </a:p>
          <a:p>
            <a:pPr lvl="1"/>
            <a:r>
              <a:t> memory management</a:t>
            </a:r>
          </a:p>
          <a:p>
            <a:pPr lvl="1"/>
            <a:r>
              <a:t> Data 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components-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83" y="2011680"/>
            <a:ext cx="8065008" cy="30358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Shuffles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the diagram below, key-value pairs are scattered across the nodes</a:t>
            </a:r>
          </a:p>
          <a:p>
            <a:r>
              <a:t> If we want to group the data by keys (A, B),  we need to exchange/stream data across nodes over the network</a:t>
            </a:r>
          </a:p>
          <a:p>
            <a:pPr lvl="1"/>
            <a:r>
              <a:t> This is called</a:t>
            </a:r>
            <a:r>
              <a:rPr b="1"/>
              <a:t> shuffle</a:t>
            </a:r>
          </a:p>
          <a:p>
            <a:r>
              <a:t> Shuffles tend to be slower operations than reading local data</a:t>
            </a:r>
          </a:p>
          <a:p>
            <a:r>
              <a:t> Some operations needing shuffle : join, sort, group by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huffl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2" y="5779008"/>
            <a:ext cx="1110996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877824"/>
          <a:lstStyle/>
          <a:p/>
          <a:p>
            <a:r>
              <a:t> Failures do happen (when, not if) in distributed computing</a:t>
            </a:r>
          </a:p>
          <a:p>
            <a:pPr lvl="1"/>
            <a:r>
              <a:t> Machines can crash, processes can crash (running out of memory ..etc)</a:t>
            </a:r>
          </a:p>
          <a:p>
            <a:pPr lvl="1"/>
            <a:r>
              <a:rPr b="1"/>
              <a:t> Question for the class:</a:t>
            </a:r>
            <a:r>
              <a:t> What other failure scenarios can you think of?</a:t>
            </a:r>
          </a:p>
          <a:p>
            <a:r>
              <a:t> Spark can</a:t>
            </a:r>
            <a:r>
              <a:rPr b="1"/>
              <a:t> automatically recover</a:t>
            </a:r>
            <a:r>
              <a:t> from run time errors!</a:t>
            </a:r>
          </a:p>
          <a:p>
            <a:pPr lvl="1"/>
            <a:r>
              <a:t> No intervention required from devs or admins</a:t>
            </a:r>
          </a:p>
          <a:p>
            <a:r>
              <a:t> Spark tracks transformation</a:t>
            </a:r>
            <a:r>
              <a:rPr b="1"/>
              <a:t> lineage</a:t>
            </a:r>
          </a:p>
          <a:p>
            <a:r>
              <a:t> So if a partition is missing,  it can be re-calculated from its parents</a:t>
            </a:r>
          </a:p>
          <a:p>
            <a:r>
              <a:t> Here if partition 4' is missing (due to a crash) it can be recomputed from 4</a:t>
            </a:r>
          </a:p>
          <a:p>
            <a:pPr lvl="1"/>
            <a:r>
              <a:t> Spark can re-read partition 4 from storage (HDFS or Cloud storage) and recompute 4'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fault-toleranc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312" y="1773936"/>
            <a:ext cx="5340096" cy="215798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Narrow / Wide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Narrow dependency examples: filter, distinct</a:t>
            </a:r>
          </a:p>
          <a:p>
            <a:r>
              <a:t> Wide dependency examples: join, merge, sort</a:t>
            </a:r>
          </a:p>
          <a:p>
            <a:r>
              <a:rPr b="1"/>
              <a:t> Narrow dependency</a:t>
            </a:r>
            <a:r>
              <a:t> lineages are quicker to recover than</a:t>
            </a:r>
            <a:r>
              <a:rPr b="1"/>
              <a:t> wide dependencies</a:t>
            </a:r>
          </a:p>
          <a:p>
            <a:r>
              <a:rPr b="1"/>
              <a:t> Question for the class:</a:t>
            </a:r>
          </a:p>
          <a:p>
            <a:pPr lvl="1"/>
            <a:r>
              <a:t> Why are narrow dependencies easier to recover in failure?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narrow-dependency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673352"/>
            <a:ext cx="8302752" cy="4946904"/>
          </a:xfrm>
          <a:prstGeom prst="rect">
            <a:avLst/>
          </a:prstGeom>
        </p:spPr>
      </p:pic>
      <p:pic>
        <p:nvPicPr>
          <p:cNvPr id="6" name="Picture 5" descr="wide-dependency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1673352"/>
            <a:ext cx="8302752" cy="494690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Failure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Spark can recover from run-time failures</a:t>
            </a:r>
          </a:p>
          <a:p>
            <a:pPr lvl="1"/>
            <a:r>
              <a:t> Nodes crashing</a:t>
            </a:r>
          </a:p>
          <a:p>
            <a:pPr lvl="1"/>
            <a:r>
              <a:t> Tasks crashing</a:t>
            </a:r>
          </a:p>
          <a:p>
            <a:r>
              <a:t> How ever it can not recover from 'user code' errors :-)</a:t>
            </a:r>
          </a:p>
          <a:p>
            <a:r>
              <a:rPr b="1"/>
              <a:t> Question for class</a:t>
            </a:r>
            <a:r>
              <a:t> : how can the following code fail?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764024"/>
            <a:ext cx="4215384" cy="521207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5614416"/>
            <a:ext cx="5431536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Sample Program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002536"/>
            <a:ext cx="8485632" cy="852220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Sample Program (Scala)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002536"/>
            <a:ext cx="8942832" cy="852220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Spark Data Loading / Spark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1938528"/>
          <a:lstStyle/>
          <a:p/>
          <a:p>
            <a:r>
              <a:rPr b="1"/>
              <a:t> Overview:</a:t>
            </a:r>
          </a:p>
          <a:p>
            <a:pPr lvl="1"/>
            <a:r>
              <a:t> Loading  datasets in Spark and getting familiar with Spark UI</a:t>
            </a:r>
          </a:p>
          <a:p>
            <a:r>
              <a:rPr b="1"/>
              <a:t> Approximate run time:</a:t>
            </a:r>
          </a:p>
          <a:p>
            <a:pPr lvl="1"/>
            <a:r>
              <a:t> 15-20 mins</a:t>
            </a:r>
          </a:p>
          <a:p>
            <a:r>
              <a:rPr b="1"/>
              <a:t> Instructions:</a:t>
            </a:r>
          </a:p>
          <a:p>
            <a:pPr lvl="1"/>
            <a:r>
              <a:t> Lab 3.2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individual-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016" y="1728216"/>
            <a:ext cx="3867912" cy="515721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Spark Core
</a:t>
            </a:r>
            <a:r>
              <a:t>Spark Shell
</a:t>
            </a:r>
            <a:r>
              <a:t>Core Data Model
</a:t>
            </a:r>
            <a:r>
              <a:t>Anatomy of Spark Job
</a:t>
            </a:r>
            <a:r>
              <a:rPr b="1"/>
              <a:t>Caching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Caching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real world scenarios, we load the data from disks</a:t>
            </a:r>
          </a:p>
          <a:p>
            <a:r>
              <a:t> If we try to load the same data again, caching from OS will speed things up a bit</a:t>
            </a:r>
          </a:p>
          <a:p>
            <a:pPr lvl="1"/>
            <a:r>
              <a:t> Imagine loading the same word document  again; It will be faster second time around</a:t>
            </a:r>
          </a:p>
          <a:p>
            <a:r>
              <a:t> How ever a generic caching from OS, may not understand usage patterns of our data</a:t>
            </a:r>
          </a:p>
          <a:p>
            <a:r>
              <a:t> Spark can cache data natively - for more efficient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576071"/>
          <a:lstStyle/>
          <a:p>
            <a:r>
              <a:t> Spark can cache data in</a:t>
            </a:r>
          </a:p>
          <a:p>
            <a:pPr lvl="1"/>
            <a:r>
              <a:t> Memory</a:t>
            </a:r>
          </a:p>
          <a:p>
            <a:pPr lvl="1"/>
            <a:r>
              <a:t> Disk</a:t>
            </a:r>
          </a:p>
          <a:p>
            <a:pPr lvl="1"/>
            <a:r>
              <a:t> Across nodes</a:t>
            </a:r>
          </a:p>
          <a:p>
            <a:pPr lvl="1"/>
            <a:r>
              <a:t> or various combinations</a:t>
            </a:r>
          </a:p>
          <a:p/>
          <a:p>
            <a:r>
              <a:t> Why cache data on disk?</a:t>
            </a:r>
          </a:p>
          <a:p>
            <a:pPr lvl="1"/>
            <a:r>
              <a:t> Some times we don't want to repeat expensive operations like join, multiple times</a:t>
            </a:r>
          </a:p>
          <a:p>
            <a:pPr lvl="1"/>
            <a:r>
              <a:t> Do it once and cache the results (e.g.</a:t>
            </a:r>
            <a:r>
              <a:rPr>
                <a:latin typeface="Courier New"/>
              </a:rPr>
              <a:t> data3</a:t>
            </a:r>
            <a:r>
              <a:t> )</a:t>
            </a:r>
          </a:p>
          <a:p>
            <a:r>
              <a:t> Why cache on more than one node?</a:t>
            </a:r>
          </a:p>
          <a:p>
            <a:pPr lvl="1"/>
            <a:r>
              <a:t> Prevent data loss, in case a node goes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-flow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16" y="2020824"/>
            <a:ext cx="7909560" cy="5596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Spark Core
</a:t>
            </a:r>
            <a:r>
              <a:rPr b="1"/>
              <a:t>Spark Shell
</a:t>
            </a:r>
            <a:r>
              <a:t>Core Data Model
</a:t>
            </a:r>
            <a:r>
              <a:t>Anatomy of Spark Job
</a:t>
            </a:r>
            <a:r>
              <a:t>Caching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Spark Shell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Caching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1042416"/>
          <a:lstStyle/>
          <a:p/>
          <a:p>
            <a:r>
              <a:t> Earlier Spark versions (pre v2), Spark cached data in Java Heap memory</a:t>
            </a:r>
          </a:p>
          <a:p>
            <a:r>
              <a:t> While this was fast (because code and data are within the same memory space), it wasn't scalable</a:t>
            </a:r>
          </a:p>
          <a:p>
            <a:r>
              <a:t> When caching in JVMs we have to contend with</a:t>
            </a:r>
            <a:r>
              <a:rPr b="1"/>
              <a:t> garbage collector</a:t>
            </a:r>
          </a:p>
          <a:p>
            <a:pPr lvl="1"/>
            <a:r>
              <a:t> JVM garbage collectors are not good at dealing with large memory amounts (100 of Gigs)</a:t>
            </a:r>
          </a:p>
          <a:p>
            <a:pPr lvl="1"/>
            <a:r>
              <a:t> These days memory is cheap, Spark servers can have lot of memory (256 G,  512 G and more)</a:t>
            </a:r>
          </a:p>
          <a:p>
            <a:pPr lvl="1"/>
            <a:r>
              <a:t> New generation garbage collectors like G1 are more effective, but still don't scale to 100s of Gigs of memory pools</a:t>
            </a:r>
          </a:p>
          <a:p>
            <a:r>
              <a:t> JVM memory issue has been a limiting factor for Big Data applications written in Java (Hadoop, Cassandra, Spark)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aching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04" y="1408176"/>
            <a:ext cx="5340096" cy="376732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 Heap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overcome large memory issues in JVM, a new technique is developed to allocate memory outside JVM</a:t>
            </a:r>
          </a:p>
          <a:p>
            <a:pPr lvl="1"/>
            <a:r>
              <a:t> This is</a:t>
            </a:r>
            <a:r>
              <a:rPr b="1"/>
              <a:t> off heap caching</a:t>
            </a:r>
          </a:p>
          <a:p>
            <a:r>
              <a:t> This method by passes JVM and allocates memory directly on Linux</a:t>
            </a:r>
          </a:p>
          <a:p>
            <a:pPr lvl="1"/>
            <a:r>
              <a:t> This eliminates garbage collector contention issues</a:t>
            </a:r>
          </a:p>
          <a:p>
            <a:r>
              <a:t> Starting with Spark v2, the Tungsten engine, uses this memory allocation scheme by default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aching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5989320"/>
            <a:ext cx="7690104" cy="413308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Caching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can be cached in memory raw (un-compressed) or compressed</a:t>
            </a:r>
          </a:p>
          <a:p>
            <a:r>
              <a:t> Text data (CSV, JSON) compresses pretty well</a:t>
            </a:r>
          </a:p>
          <a:p>
            <a:pPr lvl="1"/>
            <a:r>
              <a:t> 5 - 10x compression possible</a:t>
            </a:r>
          </a:p>
          <a:p>
            <a:pPr lvl="1"/>
            <a:r>
              <a:t> So 10G data, can be cached in 1G memory space (10x compression)</a:t>
            </a:r>
          </a:p>
          <a:p>
            <a:r>
              <a:t> Binary data (parquet data, photos ..etc) don't compress well - they are already in compressed format</a:t>
            </a:r>
          </a:p>
          <a:p>
            <a:pPr lvl="1"/>
            <a:r>
              <a:t> So caching these data types will take just as much space in memory</a:t>
            </a:r>
          </a:p>
          <a:p>
            <a:pPr lvl="1"/>
            <a:r>
              <a:t> Don't recommend compressing them again for caching (CPU cycles wasted, but don't result in any meaningful compression)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693408"/>
            <a:ext cx="9582912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Caching in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data is large, we may not have enough memory to cache it</a:t>
            </a:r>
          </a:p>
          <a:p>
            <a:r>
              <a:t> So disk cache may be an option, to cache results of expensive operations (join, sort)</a:t>
            </a:r>
          </a:p>
          <a:p>
            <a:r>
              <a:t> We can also cache</a:t>
            </a:r>
            <a:r>
              <a:rPr b="1"/>
              <a:t> both in memory and disk</a:t>
            </a:r>
          </a:p>
          <a:p>
            <a:pPr lvl="1"/>
            <a:r>
              <a:t> If not enough memory is available, Spark will evict previously cached data to make room for new data</a:t>
            </a:r>
          </a:p>
          <a:p>
            <a:pPr lvl="1"/>
            <a:r>
              <a:t> This will result in</a:t>
            </a:r>
            <a:r>
              <a:rPr b="1"/>
              <a:t> data thrashing or swapping</a:t>
            </a:r>
            <a:r>
              <a:t> , resulting in very bad performance</a:t>
            </a:r>
          </a:p>
          <a:p>
            <a:pPr lvl="1"/>
            <a:r>
              <a:t> So save both in memory and disk.  Even data is evicted from memory cache, it can be found in disk cache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519672"/>
            <a:ext cx="9710928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Caching on Two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can be cached in two nodes</a:t>
            </a:r>
          </a:p>
          <a:p>
            <a:r>
              <a:t> Protects against data loss if a node goes down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291840"/>
            <a:ext cx="8467344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Caching Performance RDD vs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1024128"/>
          <a:lstStyle/>
          <a:p/>
          <a:p>
            <a:r>
              <a:t> Here we see caching stats from Spark v1 and Spark v2 (using Tungsten engine)</a:t>
            </a:r>
          </a:p>
          <a:p>
            <a:r>
              <a:t> Original datafile is 100M of CSV data</a:t>
            </a:r>
          </a:p>
          <a:p>
            <a:pPr lvl="1"/>
            <a:r>
              <a:t> RDD takes 334 M memory (3.3 x overhead)</a:t>
            </a:r>
          </a:p>
          <a:p>
            <a:pPr lvl="1"/>
            <a:r>
              <a:t> Dataset only taks 6.1 M (highly compressed, text data compresses well)</a:t>
            </a:r>
          </a:p>
          <a:p>
            <a:r>
              <a:t> Tungsten provides highly effective caching:</a:t>
            </a:r>
          </a:p>
          <a:p>
            <a:pPr lvl="1"/>
            <a:r>
              <a:t> Compresses data smartly (e.g text data is compressed, not binary data)</a:t>
            </a:r>
          </a:p>
          <a:p>
            <a:pPr lvl="1"/>
            <a:r>
              <a:t> Uses</a:t>
            </a:r>
            <a:r>
              <a:rPr b="1"/>
              <a:t> off heap caching</a:t>
            </a:r>
            <a:r>
              <a:t> to allocate memory outside JVM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aching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616" y="1728216"/>
            <a:ext cx="5120640" cy="654710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Memory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Memory is the new disk</a:t>
            </a:r>
          </a:p>
          <a:p>
            <a:r>
              <a:t> Memory prices have been falling</a:t>
            </a:r>
          </a:p>
          <a:p>
            <a:pPr lvl="1"/>
            <a:r>
              <a:t> Year 2000 = $1000/GB</a:t>
            </a:r>
          </a:p>
          <a:p>
            <a:pPr lvl="1"/>
            <a:r>
              <a:t> Year 2016 = $3/GB</a:t>
            </a:r>
          </a:p>
          <a:p>
            <a:r>
              <a:t> Typical Hadoop/Spark node has 100–300 G memory</a:t>
            </a:r>
          </a:p>
          <a:p>
            <a:pPr lvl="1"/>
            <a:r>
              <a:t> 10 node cluster @ 256 GB each = 2 TB of distributed memory!</a:t>
            </a:r>
          </a:p>
          <a:p>
            <a:r>
              <a:t> In-memory processing is very attractive for iterative workloads like machine learning</a:t>
            </a:r>
          </a:p>
          <a:p>
            <a:pPr lvl="1"/>
            <a:r>
              <a:t> Baidu uses 100 node spark cluster with 2 PB of memory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aching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8" y="6995160"/>
            <a:ext cx="11402568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Memory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667512"/>
          <a:lstStyle/>
          <a:p>
            <a:r>
              <a:t> We are seeing in memory file systems coming mainstream</a:t>
            </a:r>
          </a:p>
          <a:p>
            <a:pPr lvl="1"/>
            <a:r>
              <a:t> Tachyon (Alluxio)</a:t>
            </a:r>
          </a:p>
          <a:p>
            <a:pPr lvl="1"/>
            <a:r>
              <a:t> Ignite from Gridgain</a:t>
            </a:r>
          </a:p>
          <a:p>
            <a:r>
              <a:t> These in-memory file systems act as a giant, distributed cache between Spark and file systems (HDFS or Cloud file systems)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tachyo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1856231"/>
            <a:ext cx="5504688" cy="440740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Spark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1545336"/>
          <a:lstStyle/>
          <a:p/>
          <a:p>
            <a:r>
              <a:rPr b="1"/>
              <a:t> Overview:</a:t>
            </a:r>
          </a:p>
          <a:p>
            <a:pPr lvl="1"/>
            <a:r>
              <a:t> Understand Spark caching</a:t>
            </a:r>
          </a:p>
          <a:p>
            <a:r>
              <a:rPr b="1"/>
              <a:t> Approximate run time:</a:t>
            </a:r>
          </a:p>
          <a:p>
            <a:pPr lvl="1"/>
            <a:r>
              <a:t> 20-30 mins</a:t>
            </a:r>
          </a:p>
          <a:p>
            <a:r>
              <a:rPr b="1"/>
              <a:t> Instructions:</a:t>
            </a:r>
          </a:p>
          <a:p>
            <a:pPr lvl="1"/>
            <a:r>
              <a:t> 3.3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individual-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824" y="1481328"/>
            <a:ext cx="4535424" cy="604418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551176"/>
          <a:lstStyle/>
          <a:p/>
          <a:p>
            <a:r>
              <a:t> Let's go over what we have covered so far</a:t>
            </a:r>
          </a:p>
          <a:p>
            <a:r>
              <a:t> Any questions?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q-and-a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664" y="1728216"/>
            <a:ext cx="3319272" cy="2450592"/>
          </a:xfrm>
          <a:prstGeom prst="rect">
            <a:avLst/>
          </a:prstGeom>
        </p:spPr>
      </p:pic>
      <p:pic>
        <p:nvPicPr>
          <p:cNvPr id="6" name="Picture 5" descr="quiz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88" y="5340096"/>
            <a:ext cx="7269480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Spark Shell</a:t>
            </a:r>
            <a:r>
              <a:t> is an interactive environment to work with Spark</a:t>
            </a:r>
          </a:p>
          <a:p>
            <a:r>
              <a:t> Enables very quick iterative development - no edit/save/compile/run cycle</a:t>
            </a:r>
          </a:p>
          <a:p>
            <a:r>
              <a:t> Various shells for languages:</a:t>
            </a:r>
          </a:p>
          <a:p>
            <a:pPr lvl="1"/>
            <a:r>
              <a:rPr>
                <a:latin typeface="Courier New"/>
              </a:rPr>
              <a:t> spark/bin/pyspark</a:t>
            </a:r>
            <a:r>
              <a:t> : Python</a:t>
            </a:r>
          </a:p>
          <a:p>
            <a:pPr lvl="1"/>
            <a:r>
              <a:rPr>
                <a:latin typeface="Courier New"/>
              </a:rPr>
              <a:t> spark/bin/spark-shell</a:t>
            </a:r>
            <a:r>
              <a:t> : Scala and Java</a:t>
            </a:r>
          </a:p>
          <a:p>
            <a:pPr lvl="1"/>
            <a:r>
              <a:rPr>
                <a:latin typeface="Courier New"/>
              </a:rPr>
              <a:t> spark/bin/sparkR</a:t>
            </a:r>
            <a:r>
              <a:t> : R</a:t>
            </a:r>
          </a:p>
          <a:p>
            <a:pPr lvl="1"/>
            <a:r>
              <a:rPr>
                <a:latin typeface="Courier New"/>
              </a:rPr>
              <a:t> spark/bin/spark-sql</a:t>
            </a:r>
            <a:r>
              <a:t> :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Shell Execution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487168"/>
          <a:lstStyle/>
          <a:p/>
          <a:p>
            <a:r>
              <a:t> Spark Shell can be run in either local or cluster mode</a:t>
            </a:r>
          </a:p>
          <a:p>
            <a:r>
              <a:rPr b="1"/>
              <a:t> Local</a:t>
            </a:r>
            <a:r>
              <a:t> mode:</a:t>
            </a:r>
          </a:p>
          <a:p>
            <a:pPr lvl="1"/>
            <a:r>
              <a:t> Every thing runs on a single machine</a:t>
            </a:r>
          </a:p>
          <a:p>
            <a:pPr lvl="1"/>
            <a:r>
              <a:t> Great for developing and debugging</a:t>
            </a:r>
          </a:p>
          <a:p>
            <a:r>
              <a:rPr b="1"/>
              <a:t> Cluster</a:t>
            </a:r>
            <a:r>
              <a:t> mode:</a:t>
            </a:r>
          </a:p>
          <a:p>
            <a:pPr lvl="1"/>
            <a:r>
              <a:t> Jobs run on a cluster</a:t>
            </a:r>
          </a:p>
          <a:p>
            <a:pPr lvl="1"/>
            <a:r>
              <a:t>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shel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975104"/>
            <a:ext cx="8970264" cy="6345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Spark Shell (Scala)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Start on single thread mode (default)</a:t>
            </a:r>
          </a:p>
          <a:p/>
          <a:p>
            <a:r>
              <a:t> Start with 4 worker threads</a:t>
            </a:r>
          </a:p>
          <a:p/>
          <a:p>
            <a:r>
              <a:t> Start worker threads for each CPU core</a:t>
            </a:r>
          </a:p>
          <a:p/>
          <a:p>
            <a:r>
              <a:t> Connect to a Spark cluster</a:t>
            </a:r>
          </a:p>
          <a:p/>
          <a:p>
            <a:r>
              <a:t> Connect to a YARN cluster</a:t>
            </a:r>
          </a:p>
          <a:p/>
          <a:p>
            <a:r>
              <a:t> See all options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395728"/>
            <a:ext cx="2999232" cy="521207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511296"/>
            <a:ext cx="5888736" cy="521207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590288"/>
            <a:ext cx="5888736" cy="521207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5742432"/>
            <a:ext cx="8174736" cy="521207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6894576"/>
            <a:ext cx="5129784" cy="521207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" y="8055864"/>
            <a:ext cx="4059936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PySpark Shell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Start on single thread mode (default)</a:t>
            </a:r>
          </a:p>
          <a:p/>
          <a:p>
            <a:r>
              <a:t> Start with 4 worker threads</a:t>
            </a:r>
          </a:p>
          <a:p/>
          <a:p>
            <a:r>
              <a:t> Start worker threads for each CPU core</a:t>
            </a:r>
          </a:p>
          <a:p/>
          <a:p>
            <a:r>
              <a:t> Connect to a Spark cluster</a:t>
            </a:r>
          </a:p>
          <a:p/>
          <a:p>
            <a:r>
              <a:t> Connect to a YARN cluster</a:t>
            </a:r>
          </a:p>
          <a:p/>
          <a:p>
            <a:r>
              <a:t> See all options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359152"/>
            <a:ext cx="2386584" cy="521207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493008"/>
            <a:ext cx="5285232" cy="521207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626864"/>
            <a:ext cx="5285232" cy="521207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5760720"/>
            <a:ext cx="7717536" cy="521207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6894576"/>
            <a:ext cx="4517136" cy="521207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" y="7900416"/>
            <a:ext cx="3456432" cy="521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