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https://www.youtube.com/watch?v=HcqpanDadyQ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aftaliharris.com/blog/visualizing-k-means-clustering/" TargetMode="External"/><Relationship Id="rId3" Type="http://schemas.openxmlformats.org/officeDocument/2006/relationships/hyperlink" Target="http://www.bytemuse.com/post/k-means-clustering-visualization/" TargetMode="External"/><Relationship Id="rId4" Type="http://schemas.openxmlformats.org/officeDocument/2006/relationships/image" Target="../media/image2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1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www.youtube.com/watch?v=HcqpanDadyQ" TargetMode="External"/><Relationship Id="rId4" Type="http://schemas.openxmlformats.org/officeDocument/2006/relationships/notesSlide" Target="../notesSlides/notesSlide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Machine Learning Primer</a:t>
            </a:r>
          </a:p>
          <a:p>
            <a:r>
              <a:t>Spark ML Intro</a:t>
            </a:r>
          </a:p>
          <a:p>
            <a:r>
              <a:t>Clustering with Spark ML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Machine Learning with Spark</a:t>
            </a:r>
            <a:endParaRPr sz="4200" b="1" i="0">
              <a:latin typeface="Times New Roman"/>
            </a:endParaRPr>
          </a:p>
        </p:txBody>
      </p:sp>
      <p:pic>
        <p:nvPicPr>
          <p:cNvPr id="4" name="Picture 3" descr="spark-mllib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784" y="6986016"/>
            <a:ext cx="5742432" cy="2048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Let's start with simple housing sales data</a:t>
            </a:r>
          </a:p>
          <a:p>
            <a:r>
              <a:t> 
</a:t>
            </a:r>
          </a:p>
          <a:p/>
          <a:p/>
          <a:p/>
          <a:p/>
          <a:p/>
          <a:p/>
          <a:p/>
          <a:p>
            <a:r>
              <a:t> So our formula for predicting</a:t>
            </a:r>
            <a:r>
              <a:rPr>
                <a:latin typeface="Courier New"/>
              </a:rPr>
              <a:t> SalePrice</a:t>
            </a:r>
            <a:r>
              <a:t> is something like this:</a:t>
            </a:r>
          </a:p>
          <a:p>
            <a:r>
              <a:t> </a:t>
            </a:r>
            <a:r>
              <a:rPr b="1">
                <a:latin typeface="Courier New"/>
              </a:rPr>
              <a:t> Saleprice = f (Bedrooms, Bathrooms, Size)</a:t>
            </a:r>
            <a:r>
              <a:t> </a:t>
            </a:r>
          </a:p>
          <a:p>
            <a:r>
              <a:t> We need to figure out what</a:t>
            </a:r>
            <a:r>
              <a:rPr>
                <a:latin typeface="Courier New"/>
              </a:rPr>
              <a:t> f</a:t>
            </a:r>
            <a:r>
              <a:t> 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40664" y="2496312"/>
          <a:ext cx="14520672" cy="309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168"/>
                <a:gridCol w="3630168"/>
                <a:gridCol w="3630168"/>
                <a:gridCol w="3630168"/>
              </a:tblGrid>
              <a:tr h="515112">
                <a:tc>
                  <a:txBody>
                    <a:bodyPr/>
                    <a:lstStyle/>
                    <a:p>
                      <a:r>
                        <a:t>Bedrooms (input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Bathrooms (input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Size (input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Sale Price (in thousands) (we are trying to predict)</a:t>
                      </a:r>
                    </a:p>
                  </a:txBody>
                  <a:tcPr/>
                </a:tc>
              </a:tr>
              <a:tr h="515112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230</a:t>
                      </a:r>
                    </a:p>
                  </a:txBody>
                  <a:tcPr/>
                </a:tc>
              </a:tr>
              <a:tr h="515112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320</a:t>
                      </a:r>
                    </a:p>
                  </a:txBody>
                  <a:tcPr/>
                </a:tc>
              </a:tr>
              <a:tr h="515112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600</a:t>
                      </a:r>
                    </a:p>
                  </a:txBody>
                  <a:tcPr/>
                </a:tc>
              </a:tr>
              <a:tr h="515112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</a:t>
                      </a:r>
                    </a:p>
                  </a:txBody>
                  <a:tcPr/>
                </a:tc>
              </a:tr>
              <a:tr h="515112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Let's Play a Guessing Game!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758951"/>
          <a:lstStyle/>
          <a:p/>
          <a:p>
            <a:r>
              <a:t> Look at the data below.  Come up with a formula linking X and Y</a:t>
            </a:r>
          </a:p>
          <a:p/>
          <a:p/>
          <a:p/>
          <a:p/>
          <a:p>
            <a:r>
              <a:t> So what is the formula?</a:t>
            </a:r>
          </a:p>
          <a:p>
            <a:r>
              <a:rPr>
                <a:latin typeface="Courier New"/>
              </a:rPr>
              <a:t> Y = ???</a:t>
            </a:r>
          </a:p>
          <a:p>
            <a:r>
              <a:t> Answer next slide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quiz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0" y="1956816"/>
            <a:ext cx="5687568" cy="378561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8952" y="3611880"/>
          <a:ext cx="6062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236"/>
                <a:gridCol w="3031236"/>
              </a:tblGrid>
              <a:tr h="457200">
                <a:tc>
                  <a:txBody>
                    <a:bodyPr/>
                    <a:lstStyle/>
                    <a:p>
                      <a: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Guessing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758951"/>
          <a:lstStyle/>
          <a:p/>
          <a:p/>
          <a:p/>
          <a:p/>
          <a:p/>
          <a:p>
            <a:r>
              <a:t> I have 2 possible formulas (there may be more)</a:t>
            </a:r>
          </a:p>
          <a:p>
            <a:r>
              <a:t> </a:t>
            </a:r>
            <a:r>
              <a:rPr b="1">
                <a:latin typeface="Courier New"/>
              </a:rPr>
              <a:t> Y = 3X - 1</a:t>
            </a:r>
            <a:r>
              <a:t> </a:t>
            </a:r>
          </a:p>
          <a:p>
            <a:r>
              <a:t> </a:t>
            </a:r>
            <a:r>
              <a:rPr b="1">
                <a:latin typeface="Courier New"/>
              </a:rPr>
              <a:t> Y = X^2 + 1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quiz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0" y="1956816"/>
            <a:ext cx="5687568" cy="378561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8952" y="2395728"/>
          <a:ext cx="6062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236"/>
                <a:gridCol w="3031236"/>
              </a:tblGrid>
              <a:tr h="457200">
                <a:tc>
                  <a:txBody>
                    <a:bodyPr/>
                    <a:lstStyle/>
                    <a:p>
                      <a: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Guessing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758951"/>
          <a:lstStyle/>
          <a:p/>
          <a:p>
            <a:r>
              <a:t> Let me provide more data</a:t>
            </a:r>
          </a:p>
          <a:p/>
          <a:p/>
          <a:p/>
          <a:p/>
          <a:p/>
          <a:p/>
          <a:p>
            <a:r>
              <a:t> Now, what would be the formula?</a:t>
            </a:r>
          </a:p>
          <a:p>
            <a:r>
              <a:t> Answer next slide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quiz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0" y="1956816"/>
            <a:ext cx="5687568" cy="378561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8952" y="3337560"/>
          <a:ext cx="569671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356"/>
                <a:gridCol w="2848356"/>
              </a:tblGrid>
              <a:tr h="457200">
                <a:tc>
                  <a:txBody>
                    <a:bodyPr/>
                    <a:lstStyle/>
                    <a:p>
                      <a: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Guessing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758951"/>
          <a:lstStyle/>
          <a:p/>
          <a:p/>
          <a:p/>
          <a:p/>
          <a:p/>
          <a:p/>
          <a:p/>
          <a:p>
            <a:r>
              <a:t> With more data, we can finalize on a formula</a:t>
            </a:r>
          </a:p>
          <a:p>
            <a:r>
              <a:t> </a:t>
            </a:r>
            <a:r>
              <a:rPr b="1">
                <a:latin typeface="Courier New"/>
              </a:rPr>
              <a:t> Y = X^2 + 1</a:t>
            </a:r>
            <a:r>
              <a:t> </a:t>
            </a:r>
          </a:p>
          <a:p>
            <a:r>
              <a:t> Lesson:  More (quality) data we have, we can come up with a more precise formula</a:t>
            </a:r>
          </a:p>
          <a:p>
            <a:r>
              <a:rPr b="1"/>
              <a:t> This is the essense of machine learning!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quiz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0" y="1956816"/>
            <a:ext cx="5687568" cy="378561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8952" y="2907792"/>
          <a:ext cx="569671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356"/>
                <a:gridCol w="2848356"/>
              </a:tblGrid>
              <a:tr h="457200">
                <a:tc>
                  <a:txBody>
                    <a:bodyPr/>
                    <a:lstStyle/>
                    <a:p>
                      <a: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machine learning algorithm learns from the above data, and then tries to predict house prices on new data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3657600"/>
          <a:ext cx="14255496" cy="171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874"/>
                <a:gridCol w="3563874"/>
                <a:gridCol w="3563874"/>
                <a:gridCol w="3563874"/>
              </a:tblGrid>
              <a:tr h="573024">
                <a:tc>
                  <a:txBody>
                    <a:bodyPr/>
                    <a:lstStyle/>
                    <a:p>
                      <a:r>
                        <a:t>Bedrooms (input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Bathrooms (input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Size (input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Predicted Sale Price (in thousands)</a:t>
                      </a:r>
                    </a:p>
                  </a:txBody>
                  <a:tcPr/>
                </a:tc>
              </a:tr>
              <a:tr h="573024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???</a:t>
                      </a:r>
                    </a:p>
                  </a:txBody>
                  <a:tcPr/>
                </a:tc>
              </a:tr>
              <a:tr h="573024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???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3776" y="2276856"/>
          <a:ext cx="15060167" cy="321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033"/>
                <a:gridCol w="3012033"/>
                <a:gridCol w="3012033"/>
                <a:gridCol w="3012033"/>
                <a:gridCol w="3012035"/>
              </a:tblGrid>
              <a:tr h="804672">
                <a:tc>
                  <a:txBody>
                    <a:bodyPr/>
                    <a:lstStyle/>
                    <a:p>
                      <a:r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Healthcare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Network &amp; Security</a:t>
                      </a:r>
                    </a:p>
                  </a:txBody>
                  <a:tcPr/>
                </a:tc>
              </a:tr>
              <a:tr h="804672">
                <a:tc>
                  <a:txBody>
                    <a:bodyPr/>
                    <a:lstStyle/>
                    <a:p>
                      <a:r>
                        <a:t>Fraud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Identify defects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Identify security breach</a:t>
                      </a:r>
                    </a:p>
                  </a:txBody>
                  <a:tcPr/>
                </a:tc>
              </a:tr>
              <a:tr h="804672">
                <a:tc>
                  <a:txBody>
                    <a:bodyPr/>
                    <a:lstStyle/>
                    <a:p>
                      <a:r>
                        <a:t>Algorithmic trading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Patient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Customer retentions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Fully automated assemblies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Facial recognition</a:t>
                      </a:r>
                    </a:p>
                  </a:txBody>
                  <a:tcPr/>
                </a:tc>
              </a:tr>
              <a:tr h="804672">
                <a:tc>
                  <a:txBody>
                    <a:bodyPr/>
                    <a:lstStyle/>
                    <a:p>
                      <a:r>
                        <a:t>Credit Approvals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Treatment 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Regressions</a:t>
            </a:r>
          </a:p>
          <a:p>
            <a:pPr lvl="1"/>
            <a:r>
              <a:t> When we need to predict numbers</a:t>
            </a:r>
          </a:p>
          <a:p>
            <a:pPr lvl="1"/>
            <a:r>
              <a:t> Examples:  house prices, stock prices ...etc</a:t>
            </a:r>
          </a:p>
          <a:p>
            <a:r>
              <a:t> Classifications</a:t>
            </a:r>
          </a:p>
          <a:p>
            <a:pPr lvl="1"/>
            <a:r>
              <a:t> When we need to categorize things</a:t>
            </a:r>
          </a:p>
          <a:p>
            <a:pPr lvl="1"/>
            <a:r>
              <a:t> Examples: classifying emails as spam or not;  categorizing credit card transactions as fraud or not</a:t>
            </a:r>
          </a:p>
          <a:p>
            <a:r>
              <a:t> Clustering</a:t>
            </a:r>
          </a:p>
          <a:p>
            <a:pPr lvl="1"/>
            <a:r>
              <a:t> When we need to segment things</a:t>
            </a:r>
          </a:p>
          <a:p>
            <a:pPr lvl="1"/>
            <a:r>
              <a:t> Examples: segmenting network traffic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Let's calculate house price from a few inputs</a:t>
            </a:r>
          </a:p>
          <a:p>
            <a:r>
              <a:t> Here we have some data points we can learn from, and then we predict on new data</a:t>
            </a:r>
          </a:p>
          <a:p>
            <a:r>
              <a:t> Typically 'learning data' can be 100s or 1000s of data points.  Large data can be millions of data points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6112" y="5038344"/>
          <a:ext cx="14209776" cy="309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444"/>
                <a:gridCol w="3552444"/>
                <a:gridCol w="3552444"/>
                <a:gridCol w="3552444"/>
              </a:tblGrid>
              <a:tr h="515112">
                <a:tc>
                  <a:txBody>
                    <a:bodyPr/>
                    <a:lstStyle/>
                    <a:p>
                      <a:r>
                        <a:t>Bedrooms (input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Bathrooms (input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Size (input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Predicted Sale Price (in thousands)</a:t>
                      </a:r>
                    </a:p>
                  </a:txBody>
                  <a:tcPr/>
                </a:tc>
              </a:tr>
              <a:tr h="515112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230</a:t>
                      </a:r>
                    </a:p>
                  </a:txBody>
                  <a:tcPr/>
                </a:tc>
              </a:tr>
              <a:tr h="515112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320</a:t>
                      </a:r>
                    </a:p>
                  </a:txBody>
                  <a:tcPr/>
                </a:tc>
              </a:tr>
              <a:tr h="515112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600</a:t>
                      </a:r>
                    </a:p>
                  </a:txBody>
                  <a:tcPr/>
                </a:tc>
              </a:tr>
              <a:tr h="515112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???</a:t>
                      </a:r>
                    </a:p>
                  </a:txBody>
                  <a:tcPr/>
                </a:tc>
              </a:tr>
              <a:tr h="515112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???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Classification is a model that predicts data into "buckets"</a:t>
            </a:r>
          </a:p>
          <a:p>
            <a:pPr lvl="1"/>
            <a:r>
              <a:t> Email is</a:t>
            </a:r>
            <a:r>
              <a:rPr b="1"/>
              <a:t> SPAM</a:t>
            </a:r>
            <a:r>
              <a:t> or</a:t>
            </a:r>
            <a:r>
              <a:rPr b="1"/>
              <a:t> HAM</a:t>
            </a:r>
            <a:r>
              <a:t> (not-SPAM)</a:t>
            </a:r>
          </a:p>
          <a:p>
            <a:pPr lvl="1"/>
            <a:r>
              <a:t> A cell is</a:t>
            </a:r>
            <a:r>
              <a:rPr b="1"/>
              <a:t> cancerous</a:t>
            </a:r>
            <a:r>
              <a:t> or</a:t>
            </a:r>
            <a:r>
              <a:rPr b="1"/>
              <a:t> healthy</a:t>
            </a:r>
          </a:p>
          <a:p>
            <a:pPr lvl="1"/>
            <a:r>
              <a:t> Hand-written numbers -&gt; any digits -1, 0, 1,..., 8</a:t>
            </a:r>
          </a:p>
          <a:p>
            <a:r>
              <a:t> Classification algorithm learns from training data (Supervised learning) and predicts on new data</a:t>
            </a:r>
          </a:p>
          <a:p>
            <a:r>
              <a:t> In the example below, we input mixed data to the model, and the model classifies them into A or B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Classification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984" y="6254496"/>
            <a:ext cx="9409176" cy="34472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Machine learning overview</a:t>
            </a:r>
          </a:p>
          <a:p>
            <a:r>
              <a:t> Algorithm overview</a:t>
            </a:r>
          </a:p>
          <a:p>
            <a:r>
              <a:t> Learn about Spark 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Clustering finds natural groupings in data</a:t>
            </a:r>
          </a:p>
          <a:p>
            <a:r>
              <a:t> Here we are grouping alcohol beverages according to 2 dimensions (alcohol %, fizziness); And we see similar drinks fall into natural groups</a:t>
            </a:r>
          </a:p>
          <a:p>
            <a:r>
              <a:t> In real world applications, we could be clustering by many dimensions (10s or 100s)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clustering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264" y="5477256"/>
            <a:ext cx="11777472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Application: Fraud/Anomaly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73151"/>
          <a:lstStyle/>
          <a:p/>
          <a:p>
            <a:r>
              <a:t> Anomaly detection is used to:</a:t>
            </a:r>
          </a:p>
          <a:p>
            <a:pPr lvl="1"/>
            <a:r>
              <a:t> Find fraud</a:t>
            </a:r>
          </a:p>
          <a:p>
            <a:pPr lvl="1"/>
            <a:r>
              <a:t> Detect network intrusion attack</a:t>
            </a:r>
          </a:p>
          <a:p>
            <a:pPr lvl="1"/>
            <a:r>
              <a:t> Discover problems on servers</a:t>
            </a:r>
          </a:p>
          <a:p>
            <a:r>
              <a:t> Here we see an anomaly (top left) that doesn't fall into the usual pattern (bottom right)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clustering-anomaly-detection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2322576"/>
            <a:ext cx="6053328" cy="491032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Machine Learning Primer
</a:t>
            </a:r>
            <a:r>
              <a:rPr b="1"/>
              <a:t>Spark ML Intro
</a:t>
            </a:r>
            <a:r>
              <a:t>Clustering with Spark ML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Spark ML Intro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Spark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spark-components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60320"/>
            <a:ext cx="12353544" cy="742492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@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Traditionally  ML has been performed on small set of data, usually on a single machine</a:t>
            </a:r>
          </a:p>
          <a:p>
            <a:r>
              <a:t> As the data volume started going up, we needed scale</a:t>
            </a:r>
          </a:p>
          <a:p>
            <a:r>
              <a:t> And distributed systems like Hadoop/Spark offered a great platform to build scalable ML</a:t>
            </a:r>
          </a:p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cluster-distributed-processing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4992624"/>
            <a:ext cx="9326880" cy="542239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@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Going from laptop to cluster requires lot of effort</a:t>
            </a:r>
          </a:p>
          <a:p>
            <a:pPr lvl="1"/>
            <a:r>
              <a:t> Usually involves multiple teams</a:t>
            </a:r>
          </a:p>
          <a:p>
            <a:r>
              <a:t> Spark enables laptop--&gt;cluster</a:t>
            </a:r>
          </a:p>
          <a:p>
            <a:pPr lvl="1"/>
            <a:r>
              <a:t> Develop on laptop</a:t>
            </a:r>
          </a:p>
          <a:p>
            <a:pPr lvl="1"/>
            <a:r>
              <a:t> Deploy on cluster</a:t>
            </a:r>
          </a:p>
          <a:p>
            <a:r>
              <a:t> Cloud vendors are trying simplify this too</a:t>
            </a:r>
          </a:p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data-science-laptop-to-cluster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431536"/>
            <a:ext cx="9144000" cy="518464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Scalable ML with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Hadoop was the first popular distributed platform</a:t>
            </a:r>
          </a:p>
          <a:p>
            <a:r>
              <a:t> 'Mahout' is a machine learning library built on top of Hadoop's MapReduce (MR) engine</a:t>
            </a:r>
          </a:p>
          <a:p>
            <a:r>
              <a:t> How ever, MR wasn't so great for iterative algorithms (machine learning)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Scalable ML on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One of the design goals of Spark was to be a distributed ML Engine</a:t>
            </a:r>
          </a:p>
          <a:p>
            <a:r>
              <a:t> Spark engine is much faster than MR; it does great at iterative tasks</a:t>
            </a:r>
          </a:p>
          <a:p>
            <a:pPr lvl="1"/>
            <a:r>
              <a:t> Lot of ML algorithms iterate over data to find convergence</a:t>
            </a:r>
          </a:p>
          <a:p>
            <a:r>
              <a:t> Spark includes a native ML library</a:t>
            </a:r>
          </a:p>
          <a:p>
            <a:pPr lvl="1"/>
            <a:r>
              <a:t> Includes lot of popular algorithms out of the box!</a:t>
            </a:r>
          </a:p>
          <a:p>
            <a:pPr lvl="2"/>
            <a:r>
              <a:t> And the implementations are parallelized!</a:t>
            </a:r>
          </a:p>
          <a:p>
            <a:r>
              <a:t> Spark supports caching datasets in memory:</a:t>
            </a:r>
          </a:p>
          <a:p>
            <a:pPr lvl="1"/>
            <a:r>
              <a:t> Datasets can be entirely cached in memory</a:t>
            </a:r>
          </a:p>
          <a:p>
            <a:pPr lvl="1"/>
            <a:r>
              <a:t> And then do</a:t>
            </a:r>
            <a:r>
              <a:rPr b="1"/>
              <a:t> in-memory compute</a:t>
            </a:r>
            <a:r>
              <a:t> --&gt; Super fast!</a:t>
            </a:r>
          </a:p>
          <a:p>
            <a:r>
              <a:t> Multiple language APIs are supported: Java / Scala / Python / R</a:t>
            </a:r>
          </a:p>
          <a:p>
            <a:pPr lvl="1"/>
            <a:r>
              <a:rPr b="1"/>
              <a:t> Spark + Python</a:t>
            </a:r>
            <a:r>
              <a:t> is a very popluar combination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Parallelizing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950975"/>
          <a:lstStyle/>
          <a:p/>
          <a:p>
            <a:r>
              <a:t> Here is a simple example of doing a COUNT in a distributed way</a:t>
            </a:r>
          </a:p>
          <a:p>
            <a:r>
              <a:t> Each worker computes the count for the data it has</a:t>
            </a:r>
          </a:p>
          <a:p>
            <a:r>
              <a:t> And then an 'aggregator (reducer)' combines the results from multiple workers to produce a final count</a:t>
            </a:r>
          </a:p>
          <a:p>
            <a:r>
              <a:t> Machine learning computations are more complex; But Spark handles the parallelism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distributed-exec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512" y="2075688"/>
            <a:ext cx="7242048" cy="467258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Spark ML Library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Earlier version of Spark ML implementation is</a:t>
            </a:r>
            <a:r>
              <a:rPr b="1"/>
              <a:t> Spark MLLib</a:t>
            </a:r>
          </a:p>
          <a:p>
            <a:pPr lvl="1"/>
            <a:r>
              <a:t> It is built on RDD data structures</a:t>
            </a:r>
          </a:p>
          <a:p>
            <a:pPr lvl="1"/>
            <a:r>
              <a:t> Not the highest performance</a:t>
            </a:r>
          </a:p>
          <a:p>
            <a:r>
              <a:t> Newer implementation is</a:t>
            </a:r>
            <a:r>
              <a:rPr b="1"/>
              <a:t> Spark ML</a:t>
            </a:r>
          </a:p>
          <a:p>
            <a:pPr lvl="1"/>
            <a:r>
              <a:t> Uses newer/faster data structures ('dataframes/datasets')</a:t>
            </a:r>
          </a:p>
          <a:p>
            <a:r>
              <a:t> Recommended to use the newer</a:t>
            </a:r>
            <a:r>
              <a:rPr b="1"/>
              <a:t> ML</a:t>
            </a:r>
            <a:r>
              <a:t> library</a:t>
            </a:r>
          </a:p>
          <a:p>
            <a:r>
              <a:t> The older library is in maintenance mode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Machine Learning Primer
</a:t>
            </a:r>
            <a:r>
              <a:t>Spark ML Intro
</a:t>
            </a:r>
            <a:r>
              <a:t>Clustering with Spark ML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Machine Learning Primer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SparkML Algorithm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spark-ml-algorithms-overview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528" y="2377440"/>
            <a:ext cx="9838944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Machine Learning Primer
</a:t>
            </a:r>
            <a:r>
              <a:t>Spark ML Intro
</a:t>
            </a:r>
            <a:r>
              <a:rPr b="1"/>
              <a:t>Clustering with Spark ML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Clustering with Spark ML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K-means will partition a data set into K</a:t>
            </a:r>
            <a:r>
              <a:rPr b="1"/>
              <a:t> distinct, non-overlapping</a:t>
            </a:r>
            <a:r>
              <a:t> segments/clusters</a:t>
            </a:r>
          </a:p>
          <a:p>
            <a:r>
              <a:t> To start K-Means, we need to specify the number of clusters (K)</a:t>
            </a:r>
          </a:p>
          <a:p>
            <a:r>
              <a:t> Visualizations:</a:t>
            </a:r>
            <a:r>
              <a:rPr>
                <a:hlinkClick r:id="rId2"/>
              </a:rPr>
              <a:t> viz1</a:t>
            </a:r>
            <a:r>
              <a:t> ,</a:t>
            </a:r>
            <a:r>
              <a:rPr>
                <a:hlinkClick r:id="rId3"/>
              </a:rPr>
              <a:t> viz2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kmeans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360" y="4389120"/>
            <a:ext cx="10232136" cy="512978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K-Means Clustering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Step 1:</a:t>
            </a:r>
            <a:r>
              <a:t> Centroids are randomly seeded in the data.</a:t>
            </a:r>
            <a:r>
              <a:t> Example: 3 centroids (red, green, blue)</a:t>
            </a:r>
          </a:p>
          <a:p>
            <a:r>
              <a:rPr b="1"/>
              <a:t> Step 2:</a:t>
            </a:r>
            <a:r>
              <a:t> Each point in the dataset is associated with its nearest centroid, as determined by a distance measurement.</a:t>
            </a:r>
          </a:p>
          <a:p>
            <a:r>
              <a:rPr b="1"/>
              <a:t> Step 3:</a:t>
            </a:r>
            <a:r>
              <a:t> The centroid (geometric center) of the clustered points becomes the new centroid of that cluster. Each centroid  updated.</a:t>
            </a:r>
          </a:p>
          <a:p>
            <a:r>
              <a:rPr b="1"/>
              <a:t> Step 4:</a:t>
            </a:r>
            <a:r>
              <a:t> Repeat steps 2 and 3 until convergence is reached (the points move less than the threshold amount).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kmeans-3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7278624"/>
            <a:ext cx="2788920" cy="2688336"/>
          </a:xfrm>
          <a:prstGeom prst="rect">
            <a:avLst/>
          </a:prstGeom>
        </p:spPr>
      </p:pic>
      <p:pic>
        <p:nvPicPr>
          <p:cNvPr id="6" name="Picture 5" descr="kmeans-3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272" y="7114032"/>
            <a:ext cx="3118104" cy="2688336"/>
          </a:xfrm>
          <a:prstGeom prst="rect">
            <a:avLst/>
          </a:prstGeom>
        </p:spPr>
      </p:pic>
      <p:pic>
        <p:nvPicPr>
          <p:cNvPr id="7" name="Picture 6" descr="kmeans-3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856" y="7114032"/>
            <a:ext cx="3118104" cy="2688336"/>
          </a:xfrm>
          <a:prstGeom prst="rect">
            <a:avLst/>
          </a:prstGeom>
        </p:spPr>
      </p:pic>
      <p:pic>
        <p:nvPicPr>
          <p:cNvPr id="8" name="Picture 7" descr="kmeans-3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3504" y="7114032"/>
            <a:ext cx="3118104" cy="268833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MTCars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1508760"/>
          <a:lstStyle/>
          <a:p/>
          <a:p>
            <a:r>
              <a:t> We are going to cluster cars using two attributes: MPG &amp; CYL</a:t>
            </a:r>
          </a:p>
          <a:p>
            <a:r>
              <a:t> This is</a:t>
            </a:r>
            <a:r>
              <a:rPr>
                <a:latin typeface="Courier New"/>
              </a:rPr>
              <a:t> mtcars</a:t>
            </a:r>
            <a:r>
              <a:t> dataset, has 32 data points</a:t>
            </a:r>
          </a:p>
          <a:p>
            <a:r>
              <a:t> Attributes</a:t>
            </a:r>
          </a:p>
          <a:p>
            <a:pPr lvl="1"/>
            <a:r>
              <a:t> name - name of the car</a:t>
            </a:r>
          </a:p>
          <a:p>
            <a:pPr lvl="1"/>
            <a:r>
              <a:t> mpg - Miles/(US) gallon</a:t>
            </a:r>
          </a:p>
          <a:p>
            <a:pPr lvl="1"/>
            <a:r>
              <a:t> cyl - Number of cylinders</a:t>
            </a:r>
          </a:p>
          <a:p>
            <a:pPr lvl="1"/>
            <a:r>
              <a:t> disp - Displacement (cu.in.)</a:t>
            </a:r>
          </a:p>
          <a:p>
            <a:pPr lvl="1"/>
            <a:r>
              <a:t> hp - Gross horsepower</a:t>
            </a:r>
          </a:p>
          <a:p>
            <a:pPr lvl="1"/>
            <a:r>
              <a:t> drat - Rear axle ratio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kmeans-8-mtc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727" y="2185416"/>
            <a:ext cx="7671816" cy="381304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Starting With K = 2  (Find 2 clusters)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kmeans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606040"/>
            <a:ext cx="13441680" cy="733348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Starting With K = 4  (Find 4 clusters)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kmeans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84" y="2212848"/>
            <a:ext cx="12600432" cy="811072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Evaluating K-Means With WSSSE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Goal is to</a:t>
            </a:r>
            <a:r>
              <a:rPr b="1"/>
              <a:t> minimize WSSSE</a:t>
            </a:r>
            <a:r>
              <a:t> with</a:t>
            </a:r>
            <a:r>
              <a:rPr b="1"/>
              <a:t> reasonable effort</a:t>
            </a:r>
          </a:p>
          <a:p>
            <a:r>
              <a:t> We look for elbows - that indicates a reasonable clustering</a:t>
            </a:r>
          </a:p>
          <a:p>
            <a:r>
              <a:t> After the elbow, the improvement is minimal</a:t>
            </a:r>
          </a:p>
          <a:p>
            <a:r>
              <a:rPr b="1"/>
              <a:t> Question for class:</a:t>
            </a:r>
            <a:r>
              <a:t> At</a:t>
            </a:r>
            <a:r>
              <a:rPr b="1"/>
              <a:t> k=32</a:t>
            </a:r>
            <a:r>
              <a:t> we have achieved</a:t>
            </a:r>
            <a:r>
              <a:rPr b="1"/>
              <a:t> WSSSE=0</a:t>
            </a:r>
            <a:r>
              <a:t> , as in perfect fit !How is that?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kmeans-11-wss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0" y="5175504"/>
            <a:ext cx="9966960" cy="424281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KMeans with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1344168"/>
          <a:lstStyle/>
          <a:p/>
          <a:p>
            <a:r>
              <a:rPr b="1"/>
              <a:t> Overview:</a:t>
            </a:r>
          </a:p>
          <a:p>
            <a:pPr lvl="1"/>
            <a:r>
              <a:t> Run KMeans algorithm with Spark</a:t>
            </a:r>
          </a:p>
          <a:p>
            <a:r>
              <a:rPr b="1"/>
              <a:t> Approximate run time:</a:t>
            </a:r>
          </a:p>
          <a:p>
            <a:pPr lvl="1"/>
            <a:r>
              <a:t> 20-30 mins</a:t>
            </a:r>
          </a:p>
          <a:p>
            <a:r>
              <a:rPr b="1"/>
              <a:t> Instructions:</a:t>
            </a:r>
          </a:p>
          <a:p>
            <a:pPr lvl="1"/>
            <a:r>
              <a:t> Follow KMeans instructions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individual-la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656" y="1481328"/>
            <a:ext cx="4361688" cy="581558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Review and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2569464"/>
          <a:lstStyle/>
          <a:p/>
          <a:p>
            <a:r>
              <a:t> Let's go over what we have covered so far</a:t>
            </a:r>
          </a:p>
          <a:p>
            <a:r>
              <a:t> Any questions?</a:t>
            </a:r>
          </a:p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q-and-a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952" y="1728216"/>
            <a:ext cx="3319272" cy="2450592"/>
          </a:xfrm>
          <a:prstGeom prst="rect">
            <a:avLst/>
          </a:prstGeom>
        </p:spPr>
      </p:pic>
      <p:pic>
        <p:nvPicPr>
          <p:cNvPr id="6" name="Picture 5" descr="quiz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744" y="4764024"/>
            <a:ext cx="7744968" cy="5166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is Taking Over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804671"/>
          <a:lstStyle/>
          <a:p/>
          <a:p>
            <a:r>
              <a:t> Think of something you did today / this week that is AI powered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terminator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816" y="1938528"/>
            <a:ext cx="6931152" cy="52029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Machine Learning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>
            <a:r>
              <a:rPr>
                <a:hlinkClick r:id="rId3"/>
              </a:rPr>
              <a:t> Link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video-ml-basics-goog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28" y="2002536"/>
            <a:ext cx="10753344" cy="55961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2478024"/>
          <a:lstStyle/>
          <a:p/>
          <a:p>
            <a:r>
              <a:rPr b="1"/>
              <a:t> "The field of study that gives computers the ability to learn without being explicitly programmed."</a:t>
            </a:r>
            <a:r>
              <a:t> -- Arthur Samuel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Arthur-Samu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512" y="2231136"/>
            <a:ext cx="3310128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Programming vs.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54864"/>
          <a:lstStyle/>
          <a:p/>
          <a:p>
            <a:r>
              <a:t> Here is an example of spam detection rule engine</a:t>
            </a:r>
          </a:p>
          <a:p>
            <a:r>
              <a:t> The rules are coded by developers</a:t>
            </a:r>
          </a:p>
          <a:p>
            <a:r>
              <a:t> There could be 100s of 1000s of rules!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rules-vs-AI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352" y="1719072"/>
            <a:ext cx="6135624" cy="5330952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4690872"/>
            <a:ext cx="10158984" cy="21214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Programming vs.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73152"/>
          <a:lstStyle/>
          <a:p/>
          <a:p>
            <a:r>
              <a:t> Here is how we detect spam using ML</a:t>
            </a:r>
          </a:p>
          <a:p>
            <a:r>
              <a:t> We don't explicitly write rules</a:t>
            </a:r>
          </a:p>
          <a:p>
            <a:r>
              <a:t> Instead, we show the algorithm with spam and non-spam emails</a:t>
            </a:r>
          </a:p>
          <a:p>
            <a:r>
              <a:t> Algorithm 'learns' which attributes are indicative of spam</a:t>
            </a:r>
          </a:p>
          <a:p>
            <a:r>
              <a:t> Then algorithm predicts spam/no-spam on new email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rules-vs-AI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488" y="1728216"/>
            <a:ext cx="6025896" cy="3630168"/>
          </a:xfrm>
          <a:prstGeom prst="rect">
            <a:avLst/>
          </a:prstGeom>
        </p:spPr>
      </p:pic>
      <p:pic>
        <p:nvPicPr>
          <p:cNvPr id="6" name="Picture 5" descr="rules-vs-AI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336" y="6547104"/>
            <a:ext cx="6163056" cy="30723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Programming vs.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996695"/>
          <a:lstStyle/>
          <a:p/>
          <a:p>
            <a:r>
              <a:t> As data size grows so much, ability to humans to write rules to analyze all data can't keep up</a:t>
            </a:r>
          </a:p>
          <a:p>
            <a:r>
              <a:t> How ever, we can have machines analyze large amount of data and create comprehensive rules!</a:t>
            </a:r>
          </a:p>
          <a:p>
            <a:r>
              <a:t> These rules can be applied to provide answers to new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rules-vs-AI-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84" y="2322576"/>
            <a:ext cx="5065776" cy="6446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