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Python C Extensions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only 4 types of function definitions</a:t>
            </a:r>
          </a:p>
          <a:p>
            <a:r>
              <a:t> Function With No Arguments</a:t>
            </a:r>
          </a:p>
          <a:p>
            <a:pPr lvl="1"/>
            <a:r>
              <a:rPr>
                <a:latin typeface="Courier New"/>
              </a:rPr>
              <a:t> static PyObject *MyFunction( PyObject *self);</a:t>
            </a:r>
          </a:p>
          <a:p>
            <a:r>
              <a:t> Function with Exactly One Argument</a:t>
            </a:r>
          </a:p>
          <a:p>
            <a:pPr lvl="1"/>
            <a:r>
              <a:rPr>
                <a:latin typeface="Courier New"/>
              </a:rPr>
              <a:t> static PyObject *MyFunction( PyObject *self, PyObject *arg);</a:t>
            </a:r>
          </a:p>
          <a:p>
            <a:pPr lvl="1"/>
            <a:r>
              <a:rPr>
                <a:latin typeface="Courier New"/>
              </a:rPr>
              <a:t> arg</a:t>
            </a:r>
            <a:r>
              <a:t> here represents a pointer to PyObject with exactly one argument</a:t>
            </a:r>
          </a:p>
          <a:p>
            <a:r>
              <a:t> Function With Positional Arguments</a:t>
            </a:r>
          </a:p>
          <a:p>
            <a:pPr lvl="1"/>
            <a:r>
              <a:rPr>
                <a:latin typeface="Courier New"/>
              </a:rPr>
              <a:t> static PyObject *MyFunction( PyObject *self, PyObject *args);</a:t>
            </a:r>
          </a:p>
          <a:p>
            <a:pPr lvl="1"/>
            <a:r>
              <a:t> Allows a variable number of arguments</a:t>
            </a:r>
          </a:p>
          <a:p>
            <a:pPr lvl="1"/>
            <a:r>
              <a:rPr>
                <a:latin typeface="Courier New"/>
              </a:rPr>
              <a:t> args</a:t>
            </a:r>
            <a:r>
              <a:t> here represents a pointer to PyObject with multiple arguments</a:t>
            </a:r>
          </a:p>
          <a:p>
            <a:r>
              <a:t> Function With Keyword Arguments and Positional Arguments</a:t>
            </a:r>
          </a:p>
          <a:p>
            <a:pPr lvl="1"/>
            <a:r>
              <a:rPr>
                <a:latin typeface="Courier New"/>
              </a:rPr>
              <a:t> static PyObject *MyFunction( PyObject *self, PyObject *args, PyObject *kwargs);</a:t>
            </a:r>
          </a:p>
          <a:p>
            <a:pPr lvl="1"/>
            <a:r>
              <a:t> This allows both Positional arguments and keyword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024"/>
            <a:ext cx="9372600" cy="3822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736"/>
            <a:ext cx="8028431" cy="39867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Performing the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need a</a:t>
            </a:r>
            <a:r>
              <a:rPr>
                <a:latin typeface="Courier New"/>
              </a:rPr>
              <a:t> setup.py</a:t>
            </a:r>
            <a:r>
              <a:t> file</a:t>
            </a:r>
          </a:p>
          <a:p>
            <a:r>
              <a:t> This is kind of like the "Makefile" of Python</a:t>
            </a:r>
          </a:p>
          <a:p>
            <a:r>
              <a:t> Example: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372600" cy="11247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Cython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Cython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Cython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Cython is a generator of Python code to C code</a:t>
            </a:r>
          </a:p>
          <a:p>
            <a:r>
              <a:t> The generator produces code that can be easily extended with vanilla C code</a:t>
            </a:r>
          </a:p>
          <a:p>
            <a:r>
              <a:t> Cython is technically a</a:t>
            </a:r>
            <a:r>
              <a:rPr i="1"/>
              <a:t> superset</a:t>
            </a:r>
            <a:r>
              <a:t> of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Cython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need to generate a</a:t>
            </a:r>
            <a:r>
              <a:rPr>
                <a:latin typeface="Courier New"/>
              </a:rPr>
              <a:t> .pyx</a:t>
            </a:r>
            <a:r>
              <a:t> file</a:t>
            </a:r>
          </a:p>
          <a:p>
            <a:r>
              <a:t> This indicates the code is Cython and not Python</a:t>
            </a:r>
          </a:p>
          <a:p>
            <a:r>
              <a:t> You then will be able to convert the code to a</a:t>
            </a:r>
            <a:r>
              <a:rPr i="1"/>
              <a:t> generated</a:t>
            </a:r>
            <a:r>
              <a:t> .c file</a:t>
            </a:r>
          </a:p>
          <a:p>
            <a:r>
              <a:t> The generated .c file will be then compiled as any other C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Setup.py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need to set up a</a:t>
            </a:r>
            <a:r>
              <a:rPr>
                <a:latin typeface="Courier New"/>
              </a:rPr>
              <a:t> setup.py</a:t>
            </a:r>
            <a:r>
              <a:t> file similar to this:</a:t>
            </a:r>
          </a:p>
          <a:p>
            <a:r>
              <a:t> Remember that</a:t>
            </a:r>
            <a:r>
              <a:rPr>
                <a:latin typeface="Courier New"/>
              </a:rPr>
              <a:t> setup.py</a:t>
            </a:r>
            <a:r>
              <a:t> is like the Makefile of python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264"/>
            <a:ext cx="7452360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 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can create a</a:t>
            </a:r>
            <a:r>
              <a:rPr>
                <a:latin typeface="Courier New"/>
              </a:rPr>
              <a:t> hello_cython.pyx</a:t>
            </a:r>
            <a:r>
              <a:t> file as follows:</a:t>
            </a:r>
          </a:p>
          <a:p/>
          <a:p>
            <a:r>
              <a:t> 
</a:t>
            </a:r>
          </a:p>
          <a:p>
            <a:r>
              <a:t> Then we can create the setup.py file: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624"/>
            <a:ext cx="7114032" cy="786384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1880"/>
            <a:ext cx="6958584" cy="15910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can build as follows:</a:t>
            </a:r>
          </a:p>
          <a:p/>
          <a:p>
            <a:r>
              <a:t> 
</a:t>
            </a:r>
          </a:p>
          <a:p>
            <a:r>
              <a:t> And then import and run the module from python: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936"/>
            <a:ext cx="6409944" cy="54864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5264"/>
            <a:ext cx="6958584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an Extension?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Pure Python code is interpreted and not very fast</a:t>
            </a:r>
          </a:p>
          <a:p>
            <a:r>
              <a:t> Most of the time, this doesn't really matter.</a:t>
            </a:r>
          </a:p>
          <a:p>
            <a:r>
              <a:t> However, sometimes we need to write code that is performance sensitive</a:t>
            </a:r>
          </a:p>
          <a:p>
            <a:pPr lvl="1"/>
            <a:r>
              <a:t> Highly Iterative</a:t>
            </a:r>
          </a:p>
          <a:p>
            <a:pPr lvl="1"/>
            <a:r>
              <a:t> Lots of Number Crunching</a:t>
            </a:r>
          </a:p>
          <a:p>
            <a:r>
              <a:t> Another reason is that we need to reference an external library that is (or can talk to) C/C++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Extensions are very normal in Python</a:t>
            </a:r>
          </a:p>
          <a:p>
            <a:r>
              <a:t> Most commonly used packages have some extension code</a:t>
            </a:r>
          </a:p>
          <a:p>
            <a:pPr lvl="1"/>
            <a:r>
              <a:t> NumPy, Pandas, etc</a:t>
            </a:r>
          </a:p>
          <a:p>
            <a:r>
              <a:t> C/C++ code is by far the most common</a:t>
            </a:r>
          </a:p>
          <a:p>
            <a:r>
              <a:t> Fortran still used in some scientific programming contexts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Extensions with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distutils</a:t>
            </a:r>
            <a:r>
              <a:t> is a python package for building python modules</a:t>
            </a:r>
          </a:p>
          <a:p>
            <a:r>
              <a:t> Python mechanism for building a package</a:t>
            </a:r>
          </a:p>
          <a:p>
            <a:r>
              <a:t> Most</a:t>
            </a:r>
            <a:r>
              <a:rPr>
                <a:latin typeface="Courier New"/>
              </a:rPr>
              <a:t> pip</a:t>
            </a:r>
            <a:r>
              <a:t> installable packages are built with this standard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 vs Binary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Source Packages include the source files</a:t>
            </a:r>
          </a:p>
          <a:p>
            <a:pPr lvl="1"/>
            <a:r>
              <a:t> Example:</a:t>
            </a:r>
            <a:r>
              <a:rPr>
                <a:latin typeface="Courier New"/>
              </a:rPr>
              <a:t> .c</a:t>
            </a:r>
            <a:r>
              <a:t> and</a:t>
            </a:r>
            <a:r>
              <a:rPr>
                <a:latin typeface="Courier New"/>
              </a:rPr>
              <a:t> .h</a:t>
            </a:r>
            <a:r>
              <a:t> files</a:t>
            </a:r>
          </a:p>
          <a:p>
            <a:r>
              <a:t> Requires users to have C Compiler</a:t>
            </a:r>
          </a:p>
          <a:p>
            <a:pPr lvl="1"/>
            <a:r>
              <a:t> Linux:</a:t>
            </a:r>
            <a:r>
              <a:rPr>
                <a:latin typeface="Courier New"/>
              </a:rPr>
              <a:t> sudo apt install build-essential</a:t>
            </a:r>
          </a:p>
          <a:p>
            <a:pPr lvl="1"/>
            <a:r>
              <a:t> Mac: Install XCode</a:t>
            </a:r>
          </a:p>
          <a:p>
            <a:pPr lvl="1"/>
            <a:r>
              <a:t> Windows: Need Visual C++ Installed</a:t>
            </a:r>
          </a:p>
          <a:p>
            <a:r>
              <a:t> Binary Packages</a:t>
            </a:r>
          </a:p>
          <a:p>
            <a:pPr lvl="1"/>
            <a:r>
              <a:t> Prebuilt for Users CPU / OS</a:t>
            </a:r>
          </a:p>
          <a:p>
            <a:pPr lvl="1"/>
            <a:r>
              <a:t> example:</a:t>
            </a:r>
            <a:r>
              <a:rPr>
                <a:latin typeface="Courier New"/>
              </a:rPr>
              <a:t> win-amd64</a:t>
            </a:r>
            <a:r>
              <a:t> 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will need to have</a:t>
            </a:r>
            <a:r>
              <a:rPr i="1"/>
              <a:t> developer</a:t>
            </a:r>
            <a:r>
              <a:t> versions of python installed</a:t>
            </a:r>
          </a:p>
          <a:p>
            <a:pPr lvl="1"/>
            <a:r>
              <a:t> Ubuntu:</a:t>
            </a:r>
            <a:r>
              <a:rPr>
                <a:latin typeface="Courier New"/>
              </a:rPr>
              <a:t> sudo apt install python3-dev</a:t>
            </a:r>
          </a:p>
          <a:p>
            <a:pPr lvl="1"/>
            <a:r>
              <a:t> Mac:</a:t>
            </a:r>
            <a:r>
              <a:rPr>
                <a:latin typeface="Courier New"/>
              </a:rPr>
              <a:t> brew install python3-dev</a:t>
            </a:r>
          </a:p>
          <a:p>
            <a:r>
              <a:t> Anaconda: Already has python-dev installed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Header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header file required is simply the following:</a:t>
            </a:r>
          </a:p>
          <a:p/>
          <a:p>
            <a:r>
              <a:t> That should be sufficient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032"/>
            <a:ext cx="3191256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 references python objects using</a:t>
            </a:r>
            <a:r>
              <a:rPr>
                <a:latin typeface="Courier New"/>
              </a:rPr>
              <a:t> PyObject*</a:t>
            </a:r>
          </a:p>
          <a:p>
            <a:pPr lvl="1"/>
            <a:r>
              <a:t> Notice this is a pointer (reference)!</a:t>
            </a:r>
          </a:p>
          <a:p>
            <a:r>
              <a:rPr i="1"/>
              <a:t> ALL</a:t>
            </a:r>
            <a:r>
              <a:t> Python functions</a:t>
            </a:r>
            <a:r>
              <a:rPr b="1"/>
              <a:t> must</a:t>
            </a:r>
            <a:r>
              <a:t> return</a:t>
            </a:r>
            <a:r>
              <a:rPr>
                <a:latin typeface="Courier New"/>
              </a:rPr>
              <a:t> PyObject</a:t>
            </a:r>
          </a:p>
          <a:p>
            <a:pPr lvl="1"/>
            <a:r>
              <a:t> Notice this is</a:t>
            </a:r>
            <a:r>
              <a:rPr i="1"/>
              <a:t> not</a:t>
            </a:r>
            <a:r>
              <a:t> a pointer but the actual object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360"/>
            <a:ext cx="9372600" cy="4846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 functions must contain the following:</a:t>
            </a:r>
          </a:p>
          <a:p>
            <a:pPr lvl="1"/>
            <a:r>
              <a:t> must be defined as</a:t>
            </a:r>
            <a:r>
              <a:rPr b="1"/>
              <a:t> static</a:t>
            </a:r>
          </a:p>
          <a:p>
            <a:pPr lvl="1"/>
            <a:r>
              <a:t> must be defined as type</a:t>
            </a:r>
            <a:r>
              <a:rPr>
                <a:latin typeface="Courier New"/>
              </a:rPr>
              <a:t> *PyObject</a:t>
            </a:r>
            <a:r>
              <a:t> (pointer to type PyObject)</a:t>
            </a:r>
          </a:p>
          <a:p>
            <a:pPr lvl="1"/>
            <a:r>
              <a:t> must contain a pointer reference to itself (usually</a:t>
            </a:r>
            <a:r>
              <a:rPr>
                <a:latin typeface="Courier New"/>
              </a:rPr>
              <a:t> PyObject *self</a:t>
            </a:r>
            <a:r>
              <a:t> )</a:t>
            </a:r>
          </a:p>
          <a:p>
            <a:pPr lvl="1"/>
            <a:r>
              <a:t> must</a:t>
            </a:r>
            <a:r>
              <a:rPr b="1"/>
              <a:t> return</a:t>
            </a:r>
            <a:r>
              <a:t> type</a:t>
            </a:r>
            <a:r>
              <a:rPr>
                <a:latin typeface="Courier New"/>
              </a:rPr>
              <a:t> *PyObject</a:t>
            </a:r>
            <a:r>
              <a:t> (no</a:t>
            </a:r>
            <a:r>
              <a:rPr>
                <a:latin typeface="Courier New"/>
              </a:rPr>
              <a:t> void</a:t>
            </a:r>
            <a:r>
              <a:t> functions)</a:t>
            </a:r>
          </a:p>
          <a:p>
            <a:pPr lvl="1"/>
            <a:r>
              <a:t> usually contain arguments  (but not necessarily)</a:t>
            </a:r>
          </a:p>
          <a:p>
            <a:r>
              <a:t> Example:</a:t>
            </a:r>
          </a:p>
          <a:p>
            <a:pPr lvl="1"/>
            <a:r>
              <a:rPr>
                <a:latin typeface="Courier New"/>
              </a:rPr>
              <a:t> static PyObject *MyFunction( PyObject *self, PyObject *args);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