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1055" r:id="rId3"/>
    <p:sldId id="1084" r:id="rId5"/>
    <p:sldId id="1057" r:id="rId6"/>
    <p:sldId id="1067" r:id="rId7"/>
    <p:sldId id="1069" r:id="rId8"/>
    <p:sldId id="1068" r:id="rId9"/>
    <p:sldId id="1070" r:id="rId10"/>
    <p:sldId id="1071" r:id="rId11"/>
    <p:sldId id="1072" r:id="rId12"/>
    <p:sldId id="1073" r:id="rId13"/>
    <p:sldId id="1074" r:id="rId14"/>
    <p:sldId id="1075" r:id="rId15"/>
    <p:sldId id="1076" r:id="rId16"/>
    <p:sldId id="1078" r:id="rId17"/>
    <p:sldId id="1079" r:id="rId18"/>
    <p:sldId id="1080" r:id="rId19"/>
    <p:sldId id="1081" r:id="rId20"/>
    <p:sldId id="1082" r:id="rId21"/>
    <p:sldId id="1083" r:id="rId22"/>
    <p:sldId id="1064" r:id="rId23"/>
    <p:sldId id="1065" r:id="rId24"/>
  </p:sldIdLst>
  <p:sldSz cx="93726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04" autoAdjust="0"/>
    <p:restoredTop sz="86036" autoAdjust="0"/>
  </p:normalViewPr>
  <p:slideViewPr>
    <p:cSldViewPr>
      <p:cViewPr varScale="1">
        <p:scale>
          <a:sx n="134" d="100"/>
          <a:sy n="134" d="100"/>
        </p:scale>
        <p:origin x="1216" y="176"/>
      </p:cViewPr>
      <p:guideLst>
        <p:guide orient="horz" pos="2160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2088" y="144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4813" y="473075"/>
            <a:ext cx="6492875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r>
              <a:rPr lang="en-US" noProof="0" dirty="0"/>
              <a:t>Click to edit Master text styles</a:t>
            </a:r>
            <a:endParaRPr lang="en-US" noProof="0" dirty="0"/>
          </a:p>
          <a:p>
            <a:pPr lvl="1"/>
            <a:r>
              <a:rPr lang="en-US" noProof="0" dirty="0"/>
              <a:t>Second level</a:t>
            </a:r>
            <a:endParaRPr lang="en-US" noProof="0" dirty="0"/>
          </a:p>
          <a:p>
            <a:pPr lvl="2"/>
            <a:r>
              <a:rPr lang="en-US" noProof="0" dirty="0"/>
              <a:t>Third level</a:t>
            </a:r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168275" indent="-168275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Char char="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452755" indent="-170180" algn="l" rtl="0" eaLnBrk="0" fontAlgn="base" hangingPunct="0">
      <a:spcBef>
        <a:spcPct val="30000"/>
      </a:spcBef>
      <a:spcAft>
        <a:spcPct val="0"/>
      </a:spcAft>
      <a:buChar char="–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-110" charset="0"/>
                <a:ea typeface="MS PGothic"/>
                <a:cs typeface="MS PGothic"/>
              </a:rPr>
              <a:t> </a:t>
            </a:r>
            <a:endParaRPr lang="en-US" dirty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5462588"/>
            <a:ext cx="6524625" cy="3751262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-110" charset="0"/>
                <a:ea typeface="MS PGothic"/>
                <a:cs typeface="MS PGothic"/>
              </a:rPr>
              <a:t> </a:t>
            </a:r>
            <a:endParaRPr lang="en-US" dirty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5462588"/>
            <a:ext cx="6524625" cy="3751262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-110" charset="0"/>
                <a:ea typeface="MS PGothic"/>
                <a:cs typeface="MS PGothic"/>
              </a:rPr>
              <a:t> </a:t>
            </a:r>
            <a:endParaRPr lang="en-US" dirty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5462588"/>
            <a:ext cx="6524625" cy="3751262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-110" charset="0"/>
                <a:ea typeface="MS PGothic"/>
                <a:cs typeface="MS PGothic"/>
              </a:rPr>
              <a:t> </a:t>
            </a:r>
            <a:endParaRPr lang="en-US" dirty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5462588"/>
            <a:ext cx="6524625" cy="3751262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-110" charset="0"/>
                <a:ea typeface="MS PGothic"/>
                <a:cs typeface="MS PGothic"/>
              </a:rPr>
              <a:t> </a:t>
            </a:r>
            <a:endParaRPr lang="en-US" dirty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5462588"/>
            <a:ext cx="6524625" cy="3751262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-110" charset="0"/>
                <a:ea typeface="MS PGothic"/>
                <a:cs typeface="MS PGothic"/>
              </a:rPr>
              <a:t> </a:t>
            </a:r>
            <a:endParaRPr lang="en-US" dirty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452755" marR="0" lvl="1" indent="-17018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>
                <a:latin typeface="Times New Roman" panose="02020603050405020304" pitchFamily="-110" charset="0"/>
                <a:ea typeface="MS PGothic"/>
                <a:cs typeface="MS PGothic"/>
              </a:rPr>
              <a:t> </a:t>
            </a:r>
            <a:endParaRPr lang="en-US" dirty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-110" charset="0"/>
                <a:ea typeface="MS PGothic"/>
                <a:cs typeface="MS PGothic"/>
              </a:rPr>
              <a:t> </a:t>
            </a:r>
            <a:endParaRPr lang="en-US" dirty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-110" charset="0"/>
                <a:ea typeface="MS PGothic"/>
                <a:cs typeface="MS PGothic"/>
              </a:rPr>
              <a:t> </a:t>
            </a:r>
            <a:endParaRPr lang="en-US" dirty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Filing cabinet</a:t>
            </a:r>
            <a:r>
              <a:rPr lang="en-US" baseline="0" dirty="0" smtClean="0"/>
              <a:t> pic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r>
              <a:rPr lang="en-US" baseline="0" dirty="0" smtClean="0"/>
              <a:t> of an Excel spreadsheet with different field types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5462588"/>
            <a:ext cx="6575425" cy="3671887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-110" charset="0"/>
                <a:ea typeface="MS PGothic"/>
                <a:cs typeface="MS PGothic"/>
              </a:rPr>
              <a:t> </a:t>
            </a:r>
            <a:endParaRPr lang="en-US" dirty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Pic?</a:t>
            </a:r>
            <a:r>
              <a:rPr lang="en-US" baseline="0" dirty="0" smtClean="0"/>
              <a:t> Edward </a:t>
            </a:r>
            <a:r>
              <a:rPr lang="en-US" baseline="0" dirty="0" err="1" smtClean="0"/>
              <a:t>Codd</a:t>
            </a:r>
            <a:r>
              <a:rPr lang="en-US" baseline="0" dirty="0" smtClean="0"/>
              <a:t>? Relational?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 students to explain each one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2017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FAADD5D-AF76-45EE-AA5F-6DAC73BF167A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5462588"/>
            <a:ext cx="6524625" cy="3751262"/>
          </a:xfrm>
          <a:noFill/>
        </p:spPr>
        <p:txBody>
          <a:bodyPr/>
          <a:lstStyle/>
          <a:p>
            <a:pPr eaLnBrk="1" hangingPunct="1"/>
            <a:r>
              <a:rPr lang="en-US" dirty="0">
                <a:latin typeface="Times New Roman" panose="02020603050405020304" pitchFamily="-110" charset="0"/>
                <a:ea typeface="MS PGothic"/>
                <a:cs typeface="MS PGothic"/>
              </a:rPr>
              <a:t> </a:t>
            </a:r>
            <a:endParaRPr lang="en-US" dirty="0">
              <a:latin typeface="Times New Roman" panose="02020603050405020304" pitchFamily="-110" charset="0"/>
              <a:ea typeface="MS PGothic"/>
              <a:cs typeface="MS PGothic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0" y="-1488"/>
            <a:ext cx="2498725" cy="6867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5" y="4119563"/>
            <a:ext cx="6335713" cy="457200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2667000"/>
            <a:ext cx="8121650" cy="1214438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2022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822325"/>
            <a:ext cx="4375150" cy="2744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719513"/>
            <a:ext cx="4375150" cy="2746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2022 Elephant Scale. All rights reserved.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0"/>
            <a:ext cx="8667750" cy="690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822325"/>
            <a:ext cx="4375150" cy="564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2022 Elephant Scale. All rights reserved.</a:t>
            </a:r>
            <a:endParaRPr lang="en-US" dirty="0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822325"/>
            <a:ext cx="8902700" cy="5643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6580188"/>
            <a:ext cx="546100" cy="225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6638918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2022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0"/>
            <a:ext cx="704850" cy="69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0"/>
            <a:ext cx="8667750" cy="69056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MS PGothic"/>
                <a:cs typeface="MS PGothic"/>
              </a:rPr>
              <a:t>Intro to SQL </a:t>
            </a:r>
            <a:endParaRPr lang="en-US" sz="4000" dirty="0">
              <a:ea typeface="MS PGothic"/>
              <a:cs typeface="MS PGothic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134162"/>
            <a:ext cx="6472238" cy="1176282"/>
          </a:xfrm>
        </p:spPr>
        <p:txBody>
          <a:bodyPr/>
          <a:lstStyle/>
          <a:p>
            <a:pPr marL="405130" lvl="1" indent="0" algn="r">
              <a:buFontTx/>
              <a:buNone/>
            </a:pPr>
            <a:r>
              <a:rPr lang="en-US" sz="3200" b="1" dirty="0">
                <a:solidFill>
                  <a:schemeClr val="bg2"/>
                </a:solidFill>
                <a:ea typeface="MS PGothic"/>
                <a:sym typeface="Wingdings"/>
              </a:rPr>
              <a:t></a:t>
            </a:r>
            <a:r>
              <a:rPr lang="en-US" sz="3200" b="1" dirty="0">
                <a:solidFill>
                  <a:schemeClr val="bg2"/>
                </a:solidFill>
                <a:ea typeface="MS PGothic"/>
              </a:rPr>
              <a:t> </a:t>
            </a:r>
            <a:r>
              <a:rPr lang="en-US" sz="3200" b="1" dirty="0">
                <a:ea typeface="MS PGothic"/>
              </a:rPr>
              <a:t>Database Terminology</a:t>
            </a:r>
            <a:endParaRPr lang="en-US" sz="3200" b="1" dirty="0">
              <a:ea typeface="MS PGothic"/>
            </a:endParaRPr>
          </a:p>
          <a:p>
            <a:pPr marL="405130" lvl="1" indent="0" algn="r">
              <a:buNone/>
            </a:pPr>
            <a:r>
              <a:rPr lang="en-US" sz="3200" dirty="0" smtClean="0">
                <a:ea typeface="MS PGothic"/>
              </a:rPr>
              <a:t>SQL Language</a:t>
            </a:r>
            <a:endParaRPr lang="en-US" sz="3200" dirty="0"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Data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Retrieving</a:t>
            </a:r>
            <a:endParaRPr lang="en-US" dirty="0" smtClean="0"/>
          </a:p>
          <a:p>
            <a:r>
              <a:rPr lang="en-US" dirty="0" smtClean="0"/>
              <a:t>Sorting</a:t>
            </a:r>
            <a:endParaRPr lang="en-US" dirty="0" smtClean="0"/>
          </a:p>
          <a:p>
            <a:r>
              <a:rPr lang="en-US" dirty="0" smtClean="0"/>
              <a:t>Filtering</a:t>
            </a:r>
            <a:endParaRPr lang="en-US" dirty="0" smtClean="0"/>
          </a:p>
          <a:p>
            <a:r>
              <a:rPr lang="en-US" dirty="0" smtClean="0"/>
              <a:t>Creating new fields</a:t>
            </a:r>
            <a:endParaRPr lang="en-US" dirty="0" smtClean="0"/>
          </a:p>
          <a:p>
            <a:r>
              <a:rPr lang="en-US" dirty="0" smtClean="0"/>
              <a:t>Doing calculations</a:t>
            </a:r>
            <a:endParaRPr lang="en-US" dirty="0" smtClean="0"/>
          </a:p>
          <a:p>
            <a:r>
              <a:rPr lang="en-US" dirty="0" smtClean="0"/>
              <a:t>Aggregation</a:t>
            </a:r>
            <a:endParaRPr lang="en-US" dirty="0" smtClean="0"/>
          </a:p>
          <a:p>
            <a:r>
              <a:rPr lang="en-US" dirty="0" smtClean="0"/>
              <a:t>Joining</a:t>
            </a:r>
            <a:endParaRPr lang="en-US" dirty="0" smtClean="0"/>
          </a:p>
          <a:p>
            <a:r>
              <a:rPr lang="en-US" dirty="0" smtClean="0"/>
              <a:t>Inserting</a:t>
            </a:r>
            <a:endParaRPr lang="en-US" dirty="0" smtClean="0"/>
          </a:p>
          <a:p>
            <a:r>
              <a:rPr lang="en-US" dirty="0" smtClean="0"/>
              <a:t>Updating</a:t>
            </a:r>
            <a:endParaRPr lang="en-US" dirty="0" smtClean="0"/>
          </a:p>
          <a:p>
            <a:r>
              <a:rPr lang="en-US" dirty="0" smtClean="0"/>
              <a:t>Deleting</a:t>
            </a:r>
            <a:endParaRPr lang="en-US" dirty="0" smtClean="0"/>
          </a:p>
          <a:p>
            <a:endParaRPr lang="en-US" dirty="0"/>
          </a:p>
          <a:p>
            <a:r>
              <a:rPr lang="en-US" b="1" dirty="0" smtClean="0">
                <a:solidFill>
                  <a:schemeClr val="accent6"/>
                </a:solidFill>
              </a:rPr>
              <a:t>Now, please explain </a:t>
            </a:r>
            <a:r>
              <a:rPr lang="en-US" b="1" dirty="0" smtClean="0">
                <a:solidFill>
                  <a:schemeClr val="accent6"/>
                </a:solidFill>
                <a:sym typeface="Wingdings"/>
              </a:rPr>
              <a:t></a:t>
            </a:r>
            <a:endParaRPr lang="en-US" b="1" dirty="0" smtClean="0">
              <a:solidFill>
                <a:schemeClr val="accent6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/>
                <a:cs typeface="MS PGothic"/>
              </a:rPr>
              <a:t>SELECT</a:t>
            </a:r>
            <a:endParaRPr lang="en-US" dirty="0">
              <a:ea typeface="MS PGothic"/>
              <a:cs typeface="MS PGothic"/>
            </a:endParaRP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245427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ea typeface="MS PGothic"/>
                <a:cs typeface="MS PGothic"/>
              </a:rPr>
              <a:t>What? From where?</a:t>
            </a:r>
            <a:endParaRPr lang="en-US" dirty="0" smtClean="0">
              <a:ea typeface="MS PGothic"/>
              <a:cs typeface="MS PGothic"/>
            </a:endParaRPr>
          </a:p>
          <a:p>
            <a:r>
              <a:rPr lang="en-US" dirty="0" smtClean="0">
                <a:ea typeface="MS PGothic"/>
                <a:cs typeface="MS PGothic"/>
              </a:rPr>
              <a:t>Retrieve a column or columns from a table</a:t>
            </a:r>
            <a:endParaRPr lang="en-US" dirty="0" smtClean="0">
              <a:ea typeface="MS PGothic"/>
              <a:cs typeface="MS PGothic"/>
            </a:endParaRPr>
          </a:p>
          <a:p>
            <a:r>
              <a:rPr lang="en-US" dirty="0" smtClean="0">
                <a:ea typeface="MS PGothic"/>
                <a:cs typeface="MS PGothic"/>
              </a:rPr>
              <a:t>Unsorted</a:t>
            </a:r>
            <a:endParaRPr lang="en-US" dirty="0" smtClean="0">
              <a:ea typeface="MS PGothic"/>
              <a:cs typeface="MS PGothic"/>
            </a:endParaRPr>
          </a:p>
          <a:p>
            <a:r>
              <a:rPr lang="en-US" dirty="0" smtClean="0">
                <a:ea typeface="MS PGothic"/>
                <a:cs typeface="MS PGothic"/>
              </a:rPr>
              <a:t>Not filtered</a:t>
            </a:r>
            <a:endParaRPr lang="en-US" dirty="0" smtClean="0">
              <a:ea typeface="MS PGothic"/>
              <a:cs typeface="MS PGothic"/>
            </a:endParaRPr>
          </a:p>
          <a:p>
            <a:r>
              <a:rPr lang="en-US" dirty="0" smtClean="0">
                <a:ea typeface="MS PGothic"/>
                <a:cs typeface="MS PGothic"/>
              </a:rPr>
              <a:t>KEYWORDS  are case insensitive, tables may or may not </a:t>
            </a:r>
            <a:endParaRPr lang="en-US" dirty="0" smtClean="0">
              <a:ea typeface="MS PGothic"/>
              <a:cs typeface="MS PGothic"/>
            </a:endParaRPr>
          </a:p>
          <a:p>
            <a:r>
              <a:rPr lang="en-US" dirty="0" smtClean="0">
                <a:ea typeface="MS PGothic"/>
                <a:cs typeface="MS PGothic"/>
              </a:rPr>
              <a:t>; is optional</a:t>
            </a:r>
            <a:endParaRPr lang="en-US" dirty="0">
              <a:ea typeface="MS PGothic"/>
              <a:cs typeface="MS PGothic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3733800"/>
            <a:ext cx="8763000" cy="2031325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SELECT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prod_name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FROM Products;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SELECT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prod_name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prod_id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prod_price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FROM Products;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SELECT * from Products;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/>
                <a:cs typeface="MS PGothic"/>
              </a:rPr>
              <a:t>SELECT </a:t>
            </a:r>
            <a:r>
              <a:rPr lang="en-US" dirty="0" smtClean="0">
                <a:ea typeface="MS PGothic"/>
                <a:cs typeface="MS PGothic"/>
              </a:rPr>
              <a:t>–</a:t>
            </a:r>
            <a:r>
              <a:rPr lang="en-US" dirty="0" smtClean="0">
                <a:ea typeface="MS PGothic"/>
                <a:cs typeface="MS PGothic"/>
              </a:rPr>
              <a:t> with Limits</a:t>
            </a:r>
            <a:endParaRPr lang="en-US" dirty="0">
              <a:ea typeface="MS PGothic"/>
              <a:cs typeface="MS PGothic"/>
            </a:endParaRP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2454275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PGothic"/>
                <a:cs typeface="MS PGothic"/>
              </a:rPr>
              <a:t>DISTINCT</a:t>
            </a:r>
            <a:endParaRPr lang="en-US" dirty="0" smtClean="0">
              <a:ea typeface="MS PGothic"/>
              <a:cs typeface="MS PGothic"/>
            </a:endParaRPr>
          </a:p>
          <a:p>
            <a:r>
              <a:rPr lang="en-US" dirty="0" smtClean="0">
                <a:ea typeface="MS PGothic"/>
                <a:cs typeface="MS PGothic"/>
              </a:rPr>
              <a:t>First N lines</a:t>
            </a:r>
            <a:endParaRPr lang="en-US" dirty="0" smtClean="0">
              <a:ea typeface="MS PGothic"/>
              <a:cs typeface="MS PGothic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3733800"/>
            <a:ext cx="8763000" cy="1754326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SELECT DISTINCT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vend_id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FROM 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Products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;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SELECT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prod_name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FROM 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Products 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LIMIT 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5;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/>
                <a:cs typeface="MS PGothic"/>
              </a:rPr>
              <a:t>Sorting</a:t>
            </a:r>
            <a:endParaRPr lang="en-US" dirty="0">
              <a:ea typeface="MS PGothic"/>
              <a:cs typeface="MS PGothic"/>
            </a:endParaRP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2454275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PGothic"/>
                <a:cs typeface="MS PGothic"/>
              </a:rPr>
              <a:t>ORDER BY</a:t>
            </a:r>
            <a:endParaRPr lang="en-US" dirty="0" smtClean="0">
              <a:ea typeface="MS PGothic"/>
              <a:cs typeface="MS PGothic"/>
            </a:endParaRPr>
          </a:p>
          <a:p>
            <a:r>
              <a:rPr lang="en-US" dirty="0" smtClean="0">
                <a:ea typeface="MS PGothic"/>
                <a:cs typeface="MS PGothic"/>
              </a:rPr>
              <a:t>First N lines</a:t>
            </a:r>
            <a:endParaRPr lang="en-US" dirty="0" smtClean="0">
              <a:ea typeface="MS PGothic"/>
              <a:cs typeface="MS PGothic"/>
            </a:endParaRPr>
          </a:p>
          <a:p>
            <a:r>
              <a:rPr lang="en-US" smtClean="0">
                <a:ea typeface="MS PGothic"/>
                <a:cs typeface="MS PGothic"/>
              </a:rPr>
              <a:t>DESC</a:t>
            </a:r>
            <a:endParaRPr lang="en-US" dirty="0" smtClean="0">
              <a:ea typeface="MS PGothic"/>
              <a:cs typeface="MS PGothic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3733800"/>
            <a:ext cx="8763000" cy="9233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SELECT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prod_name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FROM 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Products 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ORDER 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BY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prod_name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;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/>
                <a:cs typeface="MS PGothic"/>
              </a:rPr>
              <a:t>Filtering</a:t>
            </a:r>
            <a:endParaRPr lang="en-US" dirty="0">
              <a:ea typeface="MS PGothic"/>
              <a:cs typeface="MS PGothic"/>
            </a:endParaRP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2454275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PGothic"/>
                <a:cs typeface="MS PGothic"/>
              </a:rPr>
              <a:t>WHERE </a:t>
            </a:r>
            <a:r>
              <a:rPr lang="en-US" dirty="0" err="1" smtClean="0">
                <a:ea typeface="MS PGothic"/>
                <a:cs typeface="MS PGothic"/>
              </a:rPr>
              <a:t>column_name</a:t>
            </a:r>
            <a:r>
              <a:rPr lang="en-US" dirty="0" smtClean="0">
                <a:ea typeface="MS PGothic"/>
                <a:cs typeface="MS PGothic"/>
              </a:rPr>
              <a:t> = value</a:t>
            </a:r>
            <a:endParaRPr lang="en-US" dirty="0" smtClean="0">
              <a:ea typeface="MS PGothic"/>
              <a:cs typeface="MS PGothic"/>
            </a:endParaRPr>
          </a:p>
          <a:p>
            <a:r>
              <a:rPr lang="en-US" dirty="0" smtClean="0">
                <a:ea typeface="MS PGothic"/>
                <a:cs typeface="MS PGothic"/>
              </a:rPr>
              <a:t>Other comparisons</a:t>
            </a:r>
            <a:endParaRPr lang="en-US" dirty="0">
              <a:ea typeface="MS PGothic"/>
              <a:cs typeface="MS PGothic"/>
            </a:endParaRPr>
          </a:p>
          <a:p>
            <a:endParaRPr lang="en-US" dirty="0">
              <a:ea typeface="MS PGothic"/>
              <a:cs typeface="MS PGothic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42900" y="3733800"/>
            <a:ext cx="8763000" cy="9233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SELECT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prod_name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prod_price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FROM Products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WHERE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prod_price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= 3.49;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33500" y="2028242"/>
          <a:ext cx="6629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350"/>
                <a:gridCol w="1657350"/>
                <a:gridCol w="1657350"/>
                <a:gridCol w="1657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&lt;&gt;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BETWEEN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</a:t>
                      </a:r>
                      <a:r>
                        <a:rPr lang="en-US" baseline="0" dirty="0" smtClean="0"/>
                        <a:t> 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/>
                <a:cs typeface="MS PGothic"/>
              </a:rPr>
              <a:t>More Filtering</a:t>
            </a:r>
            <a:endParaRPr lang="en-US" dirty="0">
              <a:ea typeface="MS PGothic"/>
              <a:cs typeface="MS PGothic"/>
            </a:endParaRP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2454275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PGothic"/>
                <a:cs typeface="MS PGothic"/>
              </a:rPr>
              <a:t>WHERE of any complexity</a:t>
            </a:r>
            <a:endParaRPr lang="en-US" dirty="0" smtClean="0">
              <a:ea typeface="MS PGothic"/>
              <a:cs typeface="MS PGothic"/>
            </a:endParaRPr>
          </a:p>
          <a:p>
            <a:r>
              <a:rPr lang="en-US" dirty="0" smtClean="0">
                <a:ea typeface="MS PGothic"/>
                <a:cs typeface="MS PGothic"/>
              </a:rPr>
              <a:t>Using logical operations</a:t>
            </a:r>
            <a:endParaRPr lang="en-US" dirty="0">
              <a:ea typeface="MS PGothic"/>
              <a:cs typeface="MS PGothic"/>
            </a:endParaRPr>
          </a:p>
          <a:p>
            <a:endParaRPr lang="en-US" dirty="0">
              <a:ea typeface="MS PGothic"/>
              <a:cs typeface="MS PGothic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95300" y="2187413"/>
            <a:ext cx="8763000" cy="1477328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SELECT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prod_name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prod_price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FROM Products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WHERE 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(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vend_id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= 'DLL01' 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OR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vend_id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= 'BRS01') 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AND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prod_price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 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&gt;= 10.;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95300" y="4291165"/>
            <a:ext cx="8763000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SELECT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prod_name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prod_price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FROM Products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WHERE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vend_id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 in (‘DLL01’, ‘BRS01’)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ORDER BY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prod_name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;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/>
                <a:cs typeface="MS PGothic"/>
              </a:rPr>
              <a:t>Advanced filtering</a:t>
            </a:r>
            <a:endParaRPr lang="en-US" dirty="0">
              <a:ea typeface="MS PGothic"/>
              <a:cs typeface="MS PGothic"/>
            </a:endParaRP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2454275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PGothic"/>
                <a:cs typeface="MS PGothic"/>
              </a:rPr>
              <a:t>Wildcards</a:t>
            </a:r>
            <a:endParaRPr lang="en-US" dirty="0" smtClean="0">
              <a:ea typeface="MS PGothic"/>
              <a:cs typeface="MS PGothic"/>
            </a:endParaRPr>
          </a:p>
          <a:p>
            <a:r>
              <a:rPr lang="en-US" dirty="0" smtClean="0">
                <a:ea typeface="MS PGothic"/>
                <a:cs typeface="MS PGothic"/>
              </a:rPr>
              <a:t>LIKE</a:t>
            </a:r>
            <a:endParaRPr lang="en-US" dirty="0" smtClean="0">
              <a:ea typeface="MS PGothic"/>
              <a:cs typeface="MS PGothic"/>
            </a:endParaRPr>
          </a:p>
          <a:p>
            <a:r>
              <a:rPr lang="en-US" dirty="0" smtClean="0">
                <a:ea typeface="MS PGothic"/>
                <a:cs typeface="MS PGothic"/>
              </a:rPr>
              <a:t>_ matches one character</a:t>
            </a:r>
            <a:endParaRPr lang="en-US" dirty="0" smtClean="0">
              <a:ea typeface="MS PGothic"/>
              <a:cs typeface="MS PGothic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9750" y="2353270"/>
            <a:ext cx="8763000" cy="9233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SELECT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prod_id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prod_name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FROM 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Products 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WHERE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prod_name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 LIKE ‘fish%’;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64729" y="3898683"/>
            <a:ext cx="8763000" cy="9233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SELECT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prod_id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prod_name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FROM 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Products 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WHERE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prod_name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 LIKE ‘%bean bag%’;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and Text Manipulations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Calculate</a:t>
            </a:r>
            <a:endParaRPr lang="en-US" dirty="0" smtClean="0"/>
          </a:p>
          <a:p>
            <a:r>
              <a:rPr lang="en-US" dirty="0" smtClean="0"/>
              <a:t>Math functions</a:t>
            </a:r>
            <a:endParaRPr lang="en-US" dirty="0" smtClean="0"/>
          </a:p>
          <a:p>
            <a:r>
              <a:rPr lang="en-US" dirty="0" smtClean="0"/>
              <a:t>TOUPPER</a:t>
            </a:r>
            <a:endParaRPr lang="en-US" dirty="0" smtClean="0"/>
          </a:p>
          <a:p>
            <a:r>
              <a:rPr lang="en-US" dirty="0" smtClean="0"/>
              <a:t>(to be covered in Hive part)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473" y="4191000"/>
            <a:ext cx="8763000" cy="1200329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SELECT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prod_id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, quantity,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item_price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,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q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uantity *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item_price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 AS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total_price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FROM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OrderItems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WHERE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order_num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 = 20008;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AVG()</a:t>
            </a:r>
            <a:endParaRPr lang="en-US" dirty="0" smtClean="0"/>
          </a:p>
          <a:p>
            <a:r>
              <a:rPr lang="en-US" dirty="0" smtClean="0"/>
              <a:t>COUNT()</a:t>
            </a:r>
            <a:endParaRPr lang="en-US" dirty="0" smtClean="0"/>
          </a:p>
          <a:p>
            <a:r>
              <a:rPr lang="en-US" dirty="0" smtClean="0"/>
              <a:t>MIN()</a:t>
            </a:r>
            <a:endParaRPr lang="en-US" dirty="0" smtClean="0"/>
          </a:p>
          <a:p>
            <a:r>
              <a:rPr lang="en-US" dirty="0" smtClean="0"/>
              <a:t>MAX()</a:t>
            </a:r>
            <a:endParaRPr lang="en-US" dirty="0" smtClean="0"/>
          </a:p>
          <a:p>
            <a:r>
              <a:rPr lang="en-US" dirty="0" smtClean="0"/>
              <a:t>SUM()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Covered in the Hive section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Bringing together data from multiple tables</a:t>
            </a:r>
            <a:endParaRPr lang="en-US" dirty="0" smtClean="0"/>
          </a:p>
          <a:p>
            <a:r>
              <a:rPr lang="en-US" dirty="0" smtClean="0"/>
              <a:t>To be covered in the Hive section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24473" y="4191000"/>
            <a:ext cx="8763000" cy="923330"/>
          </a:xfrm>
          <a:prstGeom prst="rect">
            <a:avLst/>
          </a:prstGeom>
          <a:solidFill>
            <a:schemeClr val="tx1"/>
          </a:solidFill>
          <a:ln w="9525">
            <a:solidFill>
              <a:schemeClr val="bg2"/>
            </a:solidFill>
            <a:miter lim="800000"/>
          </a:ln>
        </p:spPr>
        <p:txBody>
          <a:bodyPr wrap="square">
            <a:spAutoFit/>
          </a:bodyPr>
          <a:lstStyle/>
          <a:p>
            <a:pPr defTabSz="288925"/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SELECT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vend_name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prod_name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, </a:t>
            </a:r>
            <a:r>
              <a:rPr lang="en-US" sz="1800" dirty="0" err="1" smtClean="0">
                <a:solidFill>
                  <a:schemeClr val="bg2"/>
                </a:solidFill>
                <a:latin typeface="Lucida Sans Typewriter" pitchFamily="49" charset="0"/>
              </a:rPr>
              <a:t>prod_price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FROM 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Vendors, </a:t>
            </a:r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Products</a:t>
            </a:r>
            <a:endParaRPr lang="en-US" sz="1800" dirty="0" smtClean="0">
              <a:solidFill>
                <a:schemeClr val="bg2"/>
              </a:solidFill>
              <a:latin typeface="Lucida Sans Typewriter" pitchFamily="49" charset="0"/>
            </a:endParaRPr>
          </a:p>
          <a:p>
            <a:pPr defTabSz="288925"/>
            <a:r>
              <a:rPr lang="en-US" sz="1800" dirty="0" smtClean="0">
                <a:solidFill>
                  <a:schemeClr val="bg2"/>
                </a:solidFill>
                <a:latin typeface="Lucida Sans Typewriter" pitchFamily="49" charset="0"/>
              </a:rPr>
              <a:t>WHERE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Vendors.vend_id</a:t>
            </a:r>
            <a:r>
              <a:rPr lang="en-US" sz="1800" dirty="0">
                <a:solidFill>
                  <a:schemeClr val="bg2"/>
                </a:solidFill>
                <a:latin typeface="Lucida Sans Typewriter" pitchFamily="49" charset="0"/>
              </a:rPr>
              <a:t> = </a:t>
            </a:r>
            <a:r>
              <a:rPr lang="en-US" sz="1800" dirty="0" err="1">
                <a:solidFill>
                  <a:schemeClr val="bg2"/>
                </a:solidFill>
                <a:latin typeface="Lucida Sans Typewriter" pitchFamily="49" charset="0"/>
              </a:rPr>
              <a:t>Products.vend_id</a:t>
            </a:r>
            <a:endParaRPr lang="en-US" sz="1800" dirty="0">
              <a:solidFill>
                <a:schemeClr val="bg2"/>
              </a:solidFill>
              <a:latin typeface="Lucida Sans Typewriter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SQL 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 smtClean="0"/>
          </a:p>
          <a:p>
            <a:r>
              <a:rPr lang="en-US" dirty="0" smtClean="0"/>
              <a:t>Understand </a:t>
            </a:r>
            <a:r>
              <a:rPr lang="en-US" dirty="0"/>
              <a:t>the basics of Relational </a:t>
            </a:r>
            <a:r>
              <a:rPr lang="en-US" dirty="0" smtClean="0"/>
              <a:t>Databases</a:t>
            </a:r>
            <a:endParaRPr lang="en-US" dirty="0" smtClean="0"/>
          </a:p>
          <a:p>
            <a:r>
              <a:rPr lang="en-US" dirty="0" smtClean="0"/>
              <a:t>Write </a:t>
            </a:r>
            <a:r>
              <a:rPr lang="en-US" dirty="0"/>
              <a:t>SQL code based on ANSI/ISO standards to build and maintain database  </a:t>
            </a:r>
            <a:r>
              <a:rPr lang="en-US" dirty="0" smtClean="0"/>
              <a:t>structures</a:t>
            </a:r>
            <a:endParaRPr lang="en-US" dirty="0" smtClean="0"/>
          </a:p>
          <a:p>
            <a:r>
              <a:rPr lang="en-US" dirty="0" smtClean="0"/>
              <a:t>Update </a:t>
            </a:r>
            <a:r>
              <a:rPr lang="en-US" dirty="0"/>
              <a:t>database content with SQL and transaction </a:t>
            </a:r>
            <a:r>
              <a:rPr lang="en-US" dirty="0" smtClean="0"/>
              <a:t>handling</a:t>
            </a:r>
            <a:endParaRPr lang="en-US" dirty="0" smtClean="0"/>
          </a:p>
          <a:p>
            <a:r>
              <a:rPr lang="en-US" dirty="0" smtClean="0"/>
              <a:t>Retrieve </a:t>
            </a:r>
            <a:r>
              <a:rPr lang="en-US" dirty="0"/>
              <a:t>data from single or multiple tables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/>
                <a:cs typeface="MS PGothic"/>
              </a:rPr>
              <a:t>Lab: SQL</a:t>
            </a:r>
            <a:endParaRPr lang="en-US" dirty="0">
              <a:ea typeface="MS PGothic"/>
              <a:cs typeface="MS PGothic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5643563"/>
          </a:xfrm>
        </p:spPr>
        <p:txBody>
          <a:bodyPr/>
          <a:lstStyle/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MS PGothic"/>
                <a:cs typeface="MS PGothic"/>
              </a:rPr>
              <a:t>Overview</a:t>
            </a:r>
            <a:r>
              <a:rPr lang="en-US" dirty="0">
                <a:ea typeface="MS PGothic"/>
                <a:cs typeface="MS PGothic"/>
              </a:rPr>
              <a:t>: </a:t>
            </a:r>
            <a:r>
              <a:rPr lang="en-US" dirty="0" smtClean="0">
                <a:ea typeface="MS PGothic"/>
                <a:cs typeface="MS PGothic"/>
              </a:rPr>
              <a:t>SQL commands</a:t>
            </a:r>
            <a:endParaRPr lang="en-US" dirty="0">
              <a:ea typeface="MS PGothic"/>
              <a:cs typeface="MS PGothic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anose="02020603050405020304" pitchFamily="-110" charset="0"/>
              <a:ea typeface="MS PGothic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MS PGothic"/>
                <a:cs typeface="MS PGothic"/>
              </a:rPr>
              <a:t>Builds on previous labs</a:t>
            </a:r>
            <a:r>
              <a:rPr lang="en-US" dirty="0">
                <a:ea typeface="MS PGothic"/>
                <a:cs typeface="MS PGothic"/>
              </a:rPr>
              <a:t>: </a:t>
            </a:r>
            <a:r>
              <a:rPr lang="en-US" dirty="0" smtClean="0">
                <a:ea typeface="MS PGothic"/>
                <a:cs typeface="MS PGothic"/>
              </a:rPr>
              <a:t>None</a:t>
            </a:r>
            <a:endParaRPr lang="en-US" dirty="0">
              <a:ea typeface="MS PGothic"/>
              <a:cs typeface="MS PGothic"/>
            </a:endParaRPr>
          </a:p>
          <a:p>
            <a:pPr lvl="4" indent="-365760">
              <a:spcBef>
                <a:spcPts val="0"/>
              </a:spcBef>
            </a:pPr>
            <a:endParaRPr lang="en-US" dirty="0">
              <a:latin typeface="Times New Roman" panose="02020603050405020304" pitchFamily="-110" charset="0"/>
              <a:ea typeface="MS PGothic"/>
            </a:endParaRPr>
          </a:p>
          <a:p>
            <a:pPr indent="-365760">
              <a:spcBef>
                <a:spcPts val="0"/>
              </a:spcBef>
            </a:pPr>
            <a:r>
              <a:rPr lang="en-US" b="1" dirty="0">
                <a:solidFill>
                  <a:schemeClr val="accent2"/>
                </a:solidFill>
                <a:ea typeface="MS PGothic"/>
                <a:cs typeface="MS PGothic"/>
              </a:rPr>
              <a:t>Approximate time</a:t>
            </a:r>
            <a:r>
              <a:rPr lang="en-US" dirty="0">
                <a:ea typeface="MS PGothic"/>
                <a:cs typeface="MS PGothic"/>
              </a:rPr>
              <a:t>: </a:t>
            </a:r>
            <a:r>
              <a:rPr lang="en-US" dirty="0" smtClean="0">
                <a:ea typeface="MS PGothic"/>
                <a:cs typeface="MS PGothic"/>
              </a:rPr>
              <a:t>45 min</a:t>
            </a:r>
            <a:endParaRPr lang="en-US" dirty="0">
              <a:ea typeface="MS PGothic"/>
              <a:cs typeface="MS PGothic"/>
            </a:endParaRPr>
          </a:p>
          <a:p>
            <a:endParaRPr lang="en-US" dirty="0">
              <a:ea typeface="MS PGothic"/>
              <a:cs typeface="MS PGothic"/>
            </a:endParaRPr>
          </a:p>
        </p:txBody>
      </p:sp>
      <p:sp>
        <p:nvSpPr>
          <p:cNvPr id="23555" name="AutoShape 4"/>
          <p:cNvSpPr>
            <a:spLocks noChangeArrowheads="1"/>
          </p:cNvSpPr>
          <p:nvPr/>
        </p:nvSpPr>
        <p:spPr bwMode="blackWhite">
          <a:xfrm>
            <a:off x="8356600" y="60325"/>
            <a:ext cx="939800" cy="558800"/>
          </a:xfrm>
          <a:prstGeom prst="star16">
            <a:avLst>
              <a:gd name="adj" fmla="val 3750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</a:ln>
        </p:spPr>
        <p:txBody>
          <a:bodyPr wrap="none" lIns="91372" tIns="45687" rIns="91372" bIns="45687" anchor="ctr"/>
          <a:lstStyle/>
          <a:p>
            <a:pPr algn="ctr">
              <a:spcBef>
                <a:spcPct val="30000"/>
              </a:spcBef>
            </a:pPr>
            <a:r>
              <a:rPr lang="en-US" sz="2300" b="1" i="1">
                <a:solidFill>
                  <a:srgbClr val="000000"/>
                </a:solidFill>
                <a:latin typeface="Times New Roman" panose="02020603050405020304" pitchFamily="-110" charset="0"/>
              </a:rPr>
              <a:t>Lab</a:t>
            </a:r>
            <a:endParaRPr lang="en-US" sz="2300" b="1" i="1">
              <a:solidFill>
                <a:srgbClr val="000000"/>
              </a:solidFill>
              <a:latin typeface="Times New Roman" panose="02020603050405020304" pitchFamily="-11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/>
                <a:cs typeface="MS PGothic"/>
              </a:rPr>
              <a:t>Review Questions</a:t>
            </a:r>
            <a:endParaRPr lang="en-US" dirty="0">
              <a:ea typeface="MS PGothic"/>
              <a:cs typeface="MS PGothic"/>
            </a:endParaRPr>
          </a:p>
        </p:txBody>
      </p:sp>
      <p:sp>
        <p:nvSpPr>
          <p:cNvPr id="1269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4850" y="822325"/>
            <a:ext cx="8432800" cy="56435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ea typeface="MS PGothic"/>
              </a:rPr>
              <a:t>What is a database?</a:t>
            </a:r>
            <a:endParaRPr lang="en-US" sz="2800" dirty="0" smtClean="0">
              <a:ea typeface="MS PGothic"/>
            </a:endParaRPr>
          </a:p>
          <a:p>
            <a:r>
              <a:rPr lang="en-US" sz="2800" dirty="0" smtClean="0">
                <a:ea typeface="MS PGothic"/>
              </a:rPr>
              <a:t>What is the effect of the SELECT statement?</a:t>
            </a:r>
            <a:endParaRPr lang="en-US" sz="2800" dirty="0" smtClean="0">
              <a:ea typeface="MS PGothic"/>
            </a:endParaRPr>
          </a:p>
          <a:p>
            <a:r>
              <a:rPr lang="en-US" sz="2800" dirty="0" smtClean="0">
                <a:ea typeface="MS PGothic"/>
              </a:rPr>
              <a:t>Are SQL statements case-sensitive?</a:t>
            </a:r>
            <a:endParaRPr lang="en-US" sz="2800" dirty="0" smtClean="0">
              <a:ea typeface="MS PGothic"/>
            </a:endParaRPr>
          </a:p>
          <a:p>
            <a:r>
              <a:rPr lang="en-US" sz="2800" dirty="0" smtClean="0">
                <a:ea typeface="MS PGothic"/>
              </a:rPr>
              <a:t>Are table names case-sensitive?</a:t>
            </a:r>
            <a:endParaRPr lang="en-US" sz="2800" dirty="0" smtClean="0">
              <a:ea typeface="MS PGothic"/>
            </a:endParaRPr>
          </a:p>
          <a:p>
            <a:r>
              <a:rPr lang="en-US" sz="2800" dirty="0" smtClean="0">
                <a:ea typeface="MS PGothic"/>
              </a:rPr>
              <a:t>How do you sort the results of a SELECT?</a:t>
            </a:r>
            <a:endParaRPr lang="en-US" sz="2800" dirty="0" smtClean="0">
              <a:ea typeface="MS PGothic"/>
            </a:endParaRPr>
          </a:p>
          <a:p>
            <a:r>
              <a:rPr lang="en-US" sz="2800" dirty="0" smtClean="0">
                <a:ea typeface="MS PGothic"/>
              </a:rPr>
              <a:t>What is an aggregation?</a:t>
            </a:r>
            <a:endParaRPr lang="en-US" sz="2800" dirty="0">
              <a:ea typeface="MS PGothic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MS PGothic"/>
                <a:cs typeface="MS PGothic"/>
              </a:rPr>
              <a:t>Database Terminology</a:t>
            </a:r>
            <a:endParaRPr lang="en-US" sz="4000" dirty="0">
              <a:ea typeface="MS PGothic"/>
              <a:cs typeface="MS PGothic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4134162"/>
            <a:ext cx="6472238" cy="11762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MS PGothic" pitchFamily="-110" charset="-128"/>
                <a:cs typeface="MS PGothic" pitchFamily="-110" charset="-128"/>
              </a:defRPr>
            </a:lvl1pPr>
            <a:lvl2pPr marL="6337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MS PGothic" pitchFamily="-110" charset="-128"/>
                <a:cs typeface="MS PGothic"/>
              </a:defRPr>
            </a:lvl2pPr>
            <a:lvl3pPr marL="970280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MS PGothic" pitchFamily="-110" charset="-128"/>
                <a:cs typeface="MS PGothic"/>
              </a:defRPr>
            </a:lvl3pPr>
            <a:lvl4pPr marL="1259205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MS PGothic" pitchFamily="-110" charset="-128"/>
                <a:cs typeface="MS PGothic"/>
              </a:defRPr>
            </a:lvl4pPr>
            <a:lvl5pPr marL="2056130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anose="02020603050405020304" pitchFamily="-110" charset="0"/>
                <a:ea typeface="MS PGothic" pitchFamily="-110" charset="-128"/>
                <a:cs typeface="MS PGothic"/>
              </a:defRPr>
            </a:lvl5pPr>
            <a:lvl6pPr marL="2513330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anose="02020603050405020304" pitchFamily="-110" charset="0"/>
                <a:ea typeface="MS PGothic" pitchFamily="-110" charset="-128"/>
              </a:defRPr>
            </a:lvl6pPr>
            <a:lvl7pPr marL="2970530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anose="02020603050405020304" pitchFamily="-110" charset="0"/>
                <a:ea typeface="MS PGothic" pitchFamily="-110" charset="-128"/>
              </a:defRPr>
            </a:lvl7pPr>
            <a:lvl8pPr marL="3427730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anose="02020603050405020304" pitchFamily="-110" charset="0"/>
                <a:ea typeface="MS PGothic" pitchFamily="-110" charset="-128"/>
              </a:defRPr>
            </a:lvl8pPr>
            <a:lvl9pPr marL="3884930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anose="02020603050405020304" pitchFamily="-110" charset="0"/>
                <a:ea typeface="MS PGothic" pitchFamily="-110" charset="-128"/>
              </a:defRPr>
            </a:lvl9pPr>
          </a:lstStyle>
          <a:p>
            <a:pPr marL="405130" lvl="1" indent="0" algn="r">
              <a:buFontTx/>
              <a:buNone/>
            </a:pPr>
            <a:r>
              <a:rPr lang="en-US" sz="3200" b="1" dirty="0" smtClean="0">
                <a:solidFill>
                  <a:schemeClr val="bg2"/>
                </a:solidFill>
                <a:ea typeface="MS PGothic"/>
                <a:sym typeface="Wingdings"/>
              </a:rPr>
              <a:t></a:t>
            </a:r>
            <a:r>
              <a:rPr lang="en-US" sz="3200" b="1" dirty="0" smtClean="0">
                <a:solidFill>
                  <a:schemeClr val="bg2"/>
                </a:solidFill>
                <a:ea typeface="MS PGothic"/>
              </a:rPr>
              <a:t> </a:t>
            </a:r>
            <a:r>
              <a:rPr lang="en-US" sz="3200" b="1" kern="0" dirty="0" smtClean="0">
                <a:ea typeface="MS PGothic"/>
              </a:rPr>
              <a:t>Database Terminology</a:t>
            </a:r>
            <a:endParaRPr lang="en-US" sz="3200" b="1" kern="0" dirty="0">
              <a:ea typeface="MS PGothic"/>
            </a:endParaRPr>
          </a:p>
          <a:p>
            <a:pPr marL="405130" lvl="1" indent="0" algn="r">
              <a:buFontTx/>
              <a:buNone/>
            </a:pPr>
            <a:r>
              <a:rPr lang="en-US" sz="3200" kern="0" dirty="0" smtClean="0">
                <a:ea typeface="MS PGothic"/>
              </a:rPr>
              <a:t>SQL Language</a:t>
            </a:r>
            <a:endParaRPr lang="en-US" sz="3200" kern="0" dirty="0"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Database?</a:t>
            </a:r>
            <a:endParaRPr lang="en-US" dirty="0" smtClean="0"/>
          </a:p>
          <a:p>
            <a:pPr lvl="1"/>
            <a:r>
              <a:rPr lang="en-US" dirty="0" smtClean="0"/>
              <a:t>Data stored in organized fashion</a:t>
            </a:r>
            <a:endParaRPr lang="en-US" dirty="0"/>
          </a:p>
          <a:p>
            <a:r>
              <a:rPr lang="en-US" dirty="0" smtClean="0"/>
              <a:t>Tables?</a:t>
            </a:r>
            <a:endParaRPr lang="en-US" dirty="0" smtClean="0"/>
          </a:p>
          <a:p>
            <a:pPr lvl="1"/>
            <a:r>
              <a:rPr lang="en-US" dirty="0" smtClean="0"/>
              <a:t>Structured file for data of a specific type</a:t>
            </a:r>
            <a:endParaRPr lang="en-US" dirty="0"/>
          </a:p>
          <a:p>
            <a:r>
              <a:rPr lang="en-US" dirty="0" smtClean="0"/>
              <a:t>Schema?</a:t>
            </a:r>
            <a:endParaRPr lang="en-US" dirty="0" smtClean="0"/>
          </a:p>
          <a:p>
            <a:pPr lvl="1"/>
            <a:r>
              <a:rPr lang="en-US" dirty="0" smtClean="0"/>
              <a:t>Information about the database, tables, and data types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Terminology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Database</a:t>
            </a:r>
            <a:endParaRPr lang="en-US" dirty="0" smtClean="0"/>
          </a:p>
          <a:p>
            <a:pPr lvl="1"/>
            <a:r>
              <a:rPr lang="en-US" dirty="0" smtClean="0"/>
              <a:t>It is data</a:t>
            </a:r>
            <a:endParaRPr lang="en-US" dirty="0" smtClean="0"/>
          </a:p>
          <a:p>
            <a:pPr lvl="1"/>
            <a:r>
              <a:rPr lang="en-US" dirty="0" smtClean="0"/>
              <a:t>Database Management Systems (DBMS) supplies this data</a:t>
            </a:r>
            <a:endParaRPr lang="en-US" dirty="0" smtClean="0"/>
          </a:p>
          <a:p>
            <a:pPr lvl="1"/>
            <a:r>
              <a:rPr lang="en-US" dirty="0" smtClean="0"/>
              <a:t>RDBMS</a:t>
            </a:r>
            <a:endParaRPr lang="en-US" dirty="0" smtClean="0"/>
          </a:p>
          <a:p>
            <a:pPr lvl="1"/>
            <a:r>
              <a:rPr lang="en-US" dirty="0" smtClean="0"/>
              <a:t>Server</a:t>
            </a:r>
            <a:endParaRPr lang="en-US" dirty="0"/>
          </a:p>
          <a:p>
            <a:r>
              <a:rPr lang="en-US" dirty="0" smtClean="0"/>
              <a:t>Tables</a:t>
            </a:r>
            <a:endParaRPr lang="en-US" dirty="0" smtClean="0"/>
          </a:p>
          <a:p>
            <a:pPr lvl="1"/>
            <a:r>
              <a:rPr lang="en-US" dirty="0" smtClean="0"/>
              <a:t>Each tables stores data of different type:</a:t>
            </a:r>
            <a:endParaRPr lang="en-US" dirty="0" smtClean="0"/>
          </a:p>
          <a:p>
            <a:pPr lvl="2"/>
            <a:r>
              <a:rPr lang="en-US" dirty="0" smtClean="0"/>
              <a:t>Customers</a:t>
            </a:r>
            <a:endParaRPr lang="en-US" dirty="0" smtClean="0"/>
          </a:p>
          <a:p>
            <a:pPr lvl="2"/>
            <a:r>
              <a:rPr lang="en-US" dirty="0" smtClean="0"/>
              <a:t>Products</a:t>
            </a:r>
            <a:endParaRPr lang="en-US" dirty="0" smtClean="0"/>
          </a:p>
          <a:p>
            <a:pPr lvl="2"/>
            <a:r>
              <a:rPr lang="en-US" dirty="0" smtClean="0"/>
              <a:t>Orders.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Column?</a:t>
            </a:r>
            <a:endParaRPr lang="en-US" dirty="0" smtClean="0"/>
          </a:p>
          <a:p>
            <a:pPr lvl="1"/>
            <a:r>
              <a:rPr lang="en-US" dirty="0" smtClean="0"/>
              <a:t>A field in a table</a:t>
            </a:r>
            <a:endParaRPr lang="en-US" dirty="0" smtClean="0"/>
          </a:p>
          <a:p>
            <a:r>
              <a:rPr lang="en-US" dirty="0" smtClean="0"/>
              <a:t>Datatype?</a:t>
            </a:r>
            <a:endParaRPr lang="en-US" dirty="0" smtClean="0"/>
          </a:p>
          <a:p>
            <a:pPr lvl="1"/>
            <a:r>
              <a:rPr lang="en-US" dirty="0" smtClean="0"/>
              <a:t>Type of allowed data</a:t>
            </a:r>
            <a:endParaRPr lang="en-US" dirty="0" smtClean="0"/>
          </a:p>
          <a:p>
            <a:r>
              <a:rPr lang="en-US" dirty="0" smtClean="0"/>
              <a:t>Row?</a:t>
            </a:r>
            <a:endParaRPr lang="en-US" dirty="0" smtClean="0"/>
          </a:p>
          <a:p>
            <a:pPr lvl="1"/>
            <a:r>
              <a:rPr lang="en-US" dirty="0" smtClean="0"/>
              <a:t>Record in a table</a:t>
            </a:r>
            <a:endParaRPr lang="en-US" dirty="0" smtClean="0"/>
          </a:p>
          <a:p>
            <a:pPr lvl="1"/>
            <a:r>
              <a:rPr lang="en-US" dirty="0" smtClean="0"/>
              <a:t>Row in a spreadsheet</a:t>
            </a:r>
            <a:endParaRPr lang="en-US" dirty="0" smtClean="0"/>
          </a:p>
          <a:p>
            <a:r>
              <a:rPr lang="en-US" dirty="0" smtClean="0"/>
              <a:t>Primary key?</a:t>
            </a:r>
            <a:endParaRPr lang="en-US" dirty="0" smtClean="0"/>
          </a:p>
          <a:p>
            <a:pPr lvl="1"/>
            <a:r>
              <a:rPr lang="en-US" dirty="0" smtClean="0"/>
              <a:t>A column which uniquely identifies the row</a:t>
            </a:r>
            <a:endParaRPr lang="en-US" dirty="0" smtClean="0"/>
          </a:p>
          <a:p>
            <a:pPr lvl="1"/>
            <a:r>
              <a:rPr lang="en-US" dirty="0" smtClean="0"/>
              <a:t>In HIVE, not as important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Structure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</a:t>
            </a:r>
            <a:endParaRPr lang="en-US" dirty="0" smtClean="0"/>
          </a:p>
          <a:p>
            <a:pPr lvl="1"/>
            <a:r>
              <a:rPr lang="en-US" dirty="0" smtClean="0"/>
              <a:t>I.e. city, state, zip</a:t>
            </a:r>
            <a:endParaRPr lang="en-US" dirty="0" smtClean="0"/>
          </a:p>
          <a:p>
            <a:pPr lvl="1"/>
            <a:r>
              <a:rPr lang="en-US" dirty="0" smtClean="0"/>
              <a:t>Usually, you break them out</a:t>
            </a:r>
            <a:endParaRPr lang="en-US" dirty="0" smtClean="0"/>
          </a:p>
          <a:p>
            <a:pPr lvl="1"/>
            <a:r>
              <a:rPr lang="en-US" dirty="0" smtClean="0"/>
              <a:t>But you can parse them in Hive</a:t>
            </a:r>
            <a:endParaRPr lang="en-US" dirty="0" smtClean="0"/>
          </a:p>
          <a:p>
            <a:r>
              <a:rPr lang="en-US" dirty="0" smtClean="0"/>
              <a:t>Datatypes</a:t>
            </a:r>
            <a:endParaRPr lang="en-US" dirty="0" smtClean="0"/>
          </a:p>
          <a:p>
            <a:pPr lvl="1"/>
            <a:r>
              <a:rPr lang="en-US" dirty="0" smtClean="0"/>
              <a:t>Text</a:t>
            </a:r>
            <a:endParaRPr lang="en-US" dirty="0" smtClean="0"/>
          </a:p>
          <a:p>
            <a:pPr lvl="1"/>
            <a:r>
              <a:rPr lang="en-US" dirty="0" smtClean="0"/>
              <a:t>Number</a:t>
            </a:r>
            <a:endParaRPr lang="en-US" dirty="0" smtClean="0"/>
          </a:p>
          <a:p>
            <a:pPr lvl="1"/>
            <a:r>
              <a:rPr lang="en-US" dirty="0" smtClean="0"/>
              <a:t>Date</a:t>
            </a:r>
            <a:endParaRPr lang="en-US" dirty="0" smtClean="0"/>
          </a:p>
          <a:p>
            <a:pPr lvl="1"/>
            <a:r>
              <a:rPr lang="en-US" dirty="0" smtClean="0"/>
              <a:t>Time</a:t>
            </a:r>
            <a:endParaRPr lang="en-US" dirty="0" smtClean="0"/>
          </a:p>
          <a:p>
            <a:pPr lvl="1"/>
            <a:r>
              <a:rPr lang="en-US" dirty="0" smtClean="0"/>
              <a:t>In Hive, datatypes are more dynamic, but just as important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4850" y="2645288"/>
            <a:ext cx="8121650" cy="1214438"/>
          </a:xfrm>
        </p:spPr>
        <p:txBody>
          <a:bodyPr>
            <a:normAutofit/>
          </a:bodyPr>
          <a:lstStyle/>
          <a:p>
            <a:r>
              <a:rPr lang="en-US" sz="4000" dirty="0" smtClean="0">
                <a:ea typeface="MS PGothic"/>
                <a:cs typeface="MS PGothic"/>
              </a:rPr>
              <a:t>SQL  Language</a:t>
            </a:r>
            <a:endParaRPr lang="en-US" sz="4000" dirty="0">
              <a:ea typeface="MS PGothic"/>
              <a:cs typeface="MS PGothic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62200" y="4134162"/>
            <a:ext cx="6472238" cy="11762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spAutoFit/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5000"/>
              <a:buFont typeface="Monotype Sorts" pitchFamily="-110" charset="2"/>
              <a:buNone/>
              <a:defRPr sz="2000">
                <a:solidFill>
                  <a:srgbClr val="000000"/>
                </a:solidFill>
                <a:latin typeface="+mn-lt"/>
                <a:ea typeface="MS PGothic" pitchFamily="-110" charset="-128"/>
                <a:cs typeface="MS PGothic" pitchFamily="-110" charset="-128"/>
              </a:defRPr>
            </a:lvl1pPr>
            <a:lvl2pPr marL="63373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Char char="–"/>
              <a:defRPr sz="2200">
                <a:solidFill>
                  <a:srgbClr val="000000"/>
                </a:solidFill>
                <a:latin typeface="+mn-lt"/>
                <a:ea typeface="MS PGothic" pitchFamily="-110" charset="-128"/>
                <a:cs typeface="MS PGothic"/>
              </a:defRPr>
            </a:lvl2pPr>
            <a:lvl3pPr marL="970280" indent="-2222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000000"/>
                </a:solidFill>
                <a:latin typeface="+mn-lt"/>
                <a:ea typeface="MS PGothic" pitchFamily="-110" charset="-128"/>
                <a:cs typeface="MS PGothic"/>
              </a:defRPr>
            </a:lvl3pPr>
            <a:lvl4pPr marL="1259205" indent="-2286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5F5F5F"/>
              </a:buClr>
              <a:buSzPct val="65000"/>
              <a:buFont typeface="Arial Bold" pitchFamily="34" charset="0"/>
              <a:buChar char="‒"/>
              <a:defRPr lang="en-US" dirty="0">
                <a:solidFill>
                  <a:srgbClr val="000000"/>
                </a:solidFill>
                <a:latin typeface="+mn-lt"/>
                <a:ea typeface="MS PGothic" pitchFamily="-110" charset="-128"/>
                <a:cs typeface="MS PGothic"/>
              </a:defRPr>
            </a:lvl4pPr>
            <a:lvl5pPr marL="2056130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anose="02020603050405020304" pitchFamily="-110" charset="0"/>
                <a:ea typeface="MS PGothic" pitchFamily="-110" charset="-128"/>
                <a:cs typeface="MS PGothic"/>
              </a:defRPr>
            </a:lvl5pPr>
            <a:lvl6pPr marL="2513330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anose="02020603050405020304" pitchFamily="-110" charset="0"/>
                <a:ea typeface="MS PGothic" pitchFamily="-110" charset="-128"/>
              </a:defRPr>
            </a:lvl6pPr>
            <a:lvl7pPr marL="2970530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anose="02020603050405020304" pitchFamily="-110" charset="0"/>
                <a:ea typeface="MS PGothic" pitchFamily="-110" charset="-128"/>
              </a:defRPr>
            </a:lvl7pPr>
            <a:lvl8pPr marL="3427730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anose="02020603050405020304" pitchFamily="-110" charset="0"/>
                <a:ea typeface="MS PGothic" pitchFamily="-110" charset="-128"/>
              </a:defRPr>
            </a:lvl8pPr>
            <a:lvl9pPr marL="3884930" indent="-2305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defRPr sz="800">
                <a:solidFill>
                  <a:schemeClr val="tx1"/>
                </a:solidFill>
                <a:latin typeface="Times New Roman" panose="02020603050405020304" pitchFamily="-110" charset="0"/>
                <a:ea typeface="MS PGothic" pitchFamily="-110" charset="-128"/>
              </a:defRPr>
            </a:lvl9pPr>
          </a:lstStyle>
          <a:p>
            <a:pPr marL="405130" lvl="1" indent="0" algn="r">
              <a:buFontTx/>
              <a:buNone/>
            </a:pPr>
            <a:r>
              <a:rPr lang="en-US" sz="3200" kern="0" dirty="0" smtClean="0">
                <a:ea typeface="MS PGothic"/>
              </a:rPr>
              <a:t>Database Terminology</a:t>
            </a:r>
            <a:endParaRPr lang="en-US" sz="3200" kern="0" dirty="0">
              <a:ea typeface="MS PGothic"/>
            </a:endParaRPr>
          </a:p>
          <a:p>
            <a:pPr marL="405130" lvl="1" indent="0" algn="r">
              <a:buFontTx/>
              <a:buNone/>
            </a:pPr>
            <a:r>
              <a:rPr lang="en-US" sz="3200" b="1" dirty="0">
                <a:solidFill>
                  <a:schemeClr val="bg2"/>
                </a:solidFill>
                <a:ea typeface="MS PGothic"/>
                <a:sym typeface="Wingdings"/>
              </a:rPr>
              <a:t></a:t>
            </a:r>
            <a:r>
              <a:rPr lang="en-US" sz="3200" b="1" dirty="0">
                <a:solidFill>
                  <a:schemeClr val="bg2"/>
                </a:solidFill>
                <a:ea typeface="MS PGothic"/>
              </a:rPr>
              <a:t> </a:t>
            </a:r>
            <a:r>
              <a:rPr lang="en-US" sz="3200" b="1" kern="0" dirty="0" smtClean="0">
                <a:ea typeface="MS PGothic"/>
              </a:rPr>
              <a:t>SQL Language</a:t>
            </a:r>
            <a:endParaRPr lang="en-US" sz="3200" b="1" kern="0" dirty="0">
              <a:ea typeface="MS P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SQL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Pronounced</a:t>
            </a:r>
            <a:endParaRPr lang="en-US" dirty="0" smtClean="0"/>
          </a:p>
          <a:p>
            <a:pPr lvl="1"/>
            <a:r>
              <a:rPr lang="en-US" dirty="0" smtClean="0"/>
              <a:t>S-Q-L</a:t>
            </a:r>
            <a:endParaRPr lang="en-US" dirty="0" smtClean="0"/>
          </a:p>
          <a:p>
            <a:pPr lvl="1"/>
            <a:r>
              <a:rPr lang="en-US" dirty="0" smtClean="0"/>
              <a:t>Sequel</a:t>
            </a:r>
            <a:endParaRPr lang="en-US" dirty="0" smtClean="0"/>
          </a:p>
          <a:p>
            <a:pPr lvl="1"/>
            <a:r>
              <a:rPr lang="en-US" dirty="0" smtClean="0"/>
              <a:t>Structured Query Language</a:t>
            </a:r>
            <a:endParaRPr lang="en-US" dirty="0" smtClean="0"/>
          </a:p>
          <a:p>
            <a:r>
              <a:rPr lang="en-US" dirty="0" smtClean="0"/>
              <a:t>SQL</a:t>
            </a:r>
            <a:endParaRPr lang="en-US" dirty="0" smtClean="0"/>
          </a:p>
          <a:p>
            <a:pPr lvl="1"/>
            <a:r>
              <a:rPr lang="en-US" dirty="0" smtClean="0"/>
              <a:t>Common</a:t>
            </a:r>
            <a:endParaRPr lang="en-US" dirty="0" smtClean="0"/>
          </a:p>
          <a:p>
            <a:pPr lvl="1"/>
            <a:r>
              <a:rPr lang="en-US" dirty="0" smtClean="0"/>
              <a:t>Few words</a:t>
            </a:r>
            <a:endParaRPr lang="en-US" dirty="0" smtClean="0"/>
          </a:p>
          <a:p>
            <a:pPr lvl="1"/>
            <a:r>
              <a:rPr lang="en-US" dirty="0" smtClean="0"/>
              <a:t>Powerful</a:t>
            </a:r>
            <a:endParaRPr lang="en-US" dirty="0" smtClean="0"/>
          </a:p>
          <a:p>
            <a:r>
              <a:rPr lang="en-US" dirty="0" smtClean="0"/>
              <a:t>Technical jargon</a:t>
            </a:r>
            <a:endParaRPr lang="en-US" dirty="0" smtClean="0"/>
          </a:p>
          <a:p>
            <a:pPr lvl="1"/>
            <a:r>
              <a:rPr lang="en-US" dirty="0" smtClean="0"/>
              <a:t>DSL (Domain Specific Language) for </a:t>
            </a:r>
            <a:r>
              <a:rPr lang="en-US" b="1" dirty="0" smtClean="0">
                <a:solidFill>
                  <a:schemeClr val="accent6"/>
                </a:solidFill>
              </a:rPr>
              <a:t>relational</a:t>
            </a:r>
            <a:r>
              <a:rPr lang="en-US" dirty="0" smtClean="0"/>
              <a:t> data</a:t>
            </a:r>
            <a:endParaRPr lang="en-US" dirty="0" smtClean="0"/>
          </a:p>
          <a:p>
            <a:pPr lvl="1"/>
            <a:r>
              <a:rPr lang="en-US" dirty="0" smtClean="0"/>
              <a:t>Consists of</a:t>
            </a:r>
            <a:endParaRPr lang="en-US" dirty="0" smtClean="0"/>
          </a:p>
          <a:p>
            <a:pPr lvl="2"/>
            <a:r>
              <a:rPr lang="en-US" dirty="0" smtClean="0"/>
              <a:t>DDL (Data Definition Language)</a:t>
            </a:r>
            <a:endParaRPr lang="en-US" dirty="0" smtClean="0"/>
          </a:p>
          <a:p>
            <a:pPr lvl="2"/>
            <a:r>
              <a:rPr lang="en-US" dirty="0" smtClean="0"/>
              <a:t>DML (Data Manipulation Language)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smtClean="0"/>
              <a:t>Copyright © 2022 Elephant Scale.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4286</Words>
  <Application>WPS Presentation</Application>
  <PresentationFormat>Custom</PresentationFormat>
  <Paragraphs>332</Paragraphs>
  <Slides>21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Wingdings</vt:lpstr>
      <vt:lpstr>Microsoft YaHei</vt:lpstr>
      <vt:lpstr>Arial Unicode MS</vt:lpstr>
      <vt:lpstr>Lucida Sans Typewriter</vt:lpstr>
      <vt:lpstr>LPc_New</vt:lpstr>
      <vt:lpstr>Intro to SQL </vt:lpstr>
      <vt:lpstr>SQL Contents</vt:lpstr>
      <vt:lpstr>Database Terminology</vt:lpstr>
      <vt:lpstr>Database Terminology</vt:lpstr>
      <vt:lpstr>Database Terminology Details</vt:lpstr>
      <vt:lpstr>Database Structure</vt:lpstr>
      <vt:lpstr>Database Structure Details</vt:lpstr>
      <vt:lpstr>SQL  Language</vt:lpstr>
      <vt:lpstr>What is SQL Language?</vt:lpstr>
      <vt:lpstr>SQL Data Operations</vt:lpstr>
      <vt:lpstr>SELECT</vt:lpstr>
      <vt:lpstr>SELECT – with Limits</vt:lpstr>
      <vt:lpstr>Sorting</vt:lpstr>
      <vt:lpstr>Filtering</vt:lpstr>
      <vt:lpstr>More Filtering</vt:lpstr>
      <vt:lpstr>Advanced filtering</vt:lpstr>
      <vt:lpstr>Functions and Text Manipulations</vt:lpstr>
      <vt:lpstr>Aggregations</vt:lpstr>
      <vt:lpstr>Joins</vt:lpstr>
      <vt:lpstr>Lab: SQL</vt:lpstr>
      <vt:lpstr>Review Questions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4148</cp:revision>
  <cp:lastPrinted>2022-06-14T04:40:30Z</cp:lastPrinted>
  <dcterms:created xsi:type="dcterms:W3CDTF">2022-06-14T04:40:30Z</dcterms:created>
  <dcterms:modified xsi:type="dcterms:W3CDTF">2022-06-14T04:40:30Z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1033-11.1.0.11664</vt:lpwstr>
  </property>
</Properties>
</file>