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8297850" cx="9372600"/>
  <p:notesSz cx="7315200" cy="96012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4">
          <p15:clr>
            <a:srgbClr val="A4A3A4"/>
          </p15:clr>
        </p15:guide>
        <p15:guide id="2" pos="2952">
          <p15:clr>
            <a:srgbClr val="A4A3A4"/>
          </p15:clr>
        </p15:guide>
      </p15:sldGuideLst>
    </p:ext>
    <p:ext uri="{2D200454-40CA-4A62-9FC3-DE9A4176ACB9}">
      <p15:notesGuideLst>
        <p15:guide id="1" orient="horz" pos="3024">
          <p15:clr>
            <a:srgbClr val="A4A3A4"/>
          </p15:clr>
        </p15:guide>
        <p15:guide id="2" pos="2308">
          <p15:clr>
            <a:srgbClr val="A4A3A4"/>
          </p15:clr>
        </p15:guide>
      </p15:notesGuideLst>
    </p:ext>
    <p:ext uri="GoogleSlidesCustomDataVersion2">
      <go:slidesCustomData xmlns:go="http://customooxmlschemas.google.com/" r:id="rId19" roundtripDataSignature="AMtx7mhcDVdAKIz0EQW/quadbrC2ASq/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CC63C-1EED-44B8-9101-9136B1054243}">
  <a:tblStyle styleId="{591CC63C-1EED-44B8-9101-9136B105424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EFF"/>
          </a:solidFill>
        </a:fill>
      </a:tcStyle>
    </a:wholeTbl>
    <a:band1H>
      <a:tcTxStyle/>
      <a:tcStyle>
        <a:fill>
          <a:solidFill>
            <a:srgbClr val="CADCFF"/>
          </a:solidFill>
        </a:fill>
      </a:tcStyle>
    </a:band1H>
    <a:band2H>
      <a:tcTxStyle/>
    </a:band2H>
    <a:band1V>
      <a:tcTxStyle/>
      <a:tcStyle>
        <a:fill>
          <a:solidFill>
            <a:srgbClr val="CADC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4" orient="horz"/>
        <p:guide pos="2952"/>
      </p:guideLst>
    </p:cSldViewPr>
  </p:slideViewPr>
  <p:notesViewPr>
    <p:cSldViewPr snapToGrid="0">
      <p:cViewPr varScale="1">
        <p:scale>
          <a:sx n="100" d="100"/>
          <a:sy n="100" d="100"/>
        </p:scale>
        <p:origin x="0" y="0"/>
      </p:cViewPr>
      <p:guideLst>
        <p:guide pos="3024" orient="horz"/>
        <p:guide pos="2308"/>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Garamond-regular.fntdata"/><Relationship Id="rId14" Type="http://schemas.openxmlformats.org/officeDocument/2006/relationships/slide" Target="slides/slide8.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Garamond-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1" type="ftr"/>
          </p:nvPr>
        </p:nvSpPr>
        <p:spPr>
          <a:xfrm>
            <a:off x="1365250" y="9388475"/>
            <a:ext cx="4578350" cy="173038"/>
          </a:xfrm>
          <a:prstGeom prst="rect">
            <a:avLst/>
          </a:prstGeom>
          <a:noFill/>
          <a:ln>
            <a:noFill/>
          </a:ln>
        </p:spPr>
        <p:txBody>
          <a:bodyPr anchorCtr="1" anchor="b" bIns="0" lIns="0" spcFirstLastPara="1" rIns="0" wrap="square" tIns="0">
            <a:noAutofit/>
          </a:bodyPr>
          <a:lstStyle>
            <a:lvl1pPr lvl="0" marR="0" rtl="0" algn="ct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9pPr>
          </a:lstStyle>
          <a:p/>
        </p:txBody>
      </p:sp>
      <p:sp>
        <p:nvSpPr>
          <p:cNvPr id="5" name="Google Shape;5;n"/>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
        <p:nvSpPr>
          <p:cNvPr id="6" name="Google Shape;6;n"/>
          <p:cNvSpPr txBox="1"/>
          <p:nvPr/>
        </p:nvSpPr>
        <p:spPr>
          <a:xfrm>
            <a:off x="271463" y="5176838"/>
            <a:ext cx="617537" cy="254000"/>
          </a:xfrm>
          <a:prstGeom prst="rect">
            <a:avLst/>
          </a:prstGeom>
          <a:noFill/>
          <a:ln>
            <a:noFill/>
          </a:ln>
        </p:spPr>
        <p:txBody>
          <a:bodyPr anchorCtr="0" anchor="t" bIns="48175" lIns="96375" spcFirstLastPara="1" rIns="96375" wrap="square" tIns="48175">
            <a:noAutofit/>
          </a:bodyPr>
          <a:lstStyle/>
          <a:p>
            <a:pPr indent="0" lvl="0" marL="0" marR="0" rtl="0" algn="l">
              <a:spcBef>
                <a:spcPts val="0"/>
              </a:spcBef>
              <a:spcAft>
                <a:spcPts val="0"/>
              </a:spcAft>
              <a:buNone/>
            </a:pPr>
            <a:r>
              <a:rPr b="1" i="0" lang="en-US" sz="1200" u="sng" cap="none" strike="noStrike">
                <a:solidFill>
                  <a:schemeClr val="dk1"/>
                </a:solidFill>
                <a:latin typeface="Times New Roman"/>
                <a:ea typeface="Times New Roman"/>
                <a:cs typeface="Times New Roman"/>
                <a:sym typeface="Times New Roman"/>
              </a:rPr>
              <a:t>Notes:</a:t>
            </a:r>
            <a:endParaRPr/>
          </a:p>
        </p:txBody>
      </p:sp>
      <p:sp>
        <p:nvSpPr>
          <p:cNvPr id="7" name="Google Shape;7;n"/>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lvl1pPr indent="-228600" lvl="0" marL="457200" marR="0" rtl="0" algn="l">
              <a:spcBef>
                <a:spcPts val="360"/>
              </a:spcBef>
              <a:spcAft>
                <a:spcPts val="0"/>
              </a:spcAft>
              <a:buClr>
                <a:schemeClr val="dk1"/>
              </a:buClr>
              <a:buSzPts val="780"/>
              <a:buFont typeface="Noto Sans Symbols"/>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36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cxnSp>
        <p:nvCxnSpPr>
          <p:cNvPr id="8" name="Google Shape;8;n"/>
          <p:cNvCxnSpPr/>
          <p:nvPr/>
        </p:nvCxnSpPr>
        <p:spPr>
          <a:xfrm>
            <a:off x="322263" y="9324975"/>
            <a:ext cx="6653212" cy="0"/>
          </a:xfrm>
          <a:prstGeom prst="straightConnector1">
            <a:avLst/>
          </a:prstGeom>
          <a:noFill/>
          <a:ln cap="flat" cmpd="sng" w="12700">
            <a:solidFill>
              <a:srgbClr val="000000"/>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 name="Google Shape;39;p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 name="Google Shape;46;p2: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47" name="Google Shape;47;p2: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Spring Cloud addresses the complexities of distributed systems by offering pre-built tools for common challenges like service discovery, resilience, and observability. It extends Spring Boot, making it easier for developers to build and manage microservices architectures.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54" name="Google Shape;54;p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1" name="Google Shape;61;p4: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62" name="Google Shape;62;p4: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Spring Cloud was created to fill the gap in building scalable and resilient distributed systems. By standardizing patterns, it ensures developers can focus on business logic without reinventing solutions for common challenges like fault tolerance and service discovery.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9" name="Google Shape;69;p5: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70" name="Google Shape;70;p5: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Spring Cloud bridges the gap between complex distributed systems and streamlined microservices development. Highlight the “Before and After” comparison to show how it simplifies development and maintenance.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7" name="Google Shape;77;p6: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78" name="Google Shape;78;p6: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Emphasize how Spring Cloud's core objectives align with solving real-world challenges in distributed systems. Each objective corresponds to a specific tool or pattern within the framework, e.g., Config Server for configuration or Eureka for service discovery.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5" name="Google Shape;85;p7: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86" name="Google Shape;86;p7: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This slide showcases the transition from traditional approaches to a streamlined microservices architecture enabled by Spring Cloud. Use practical examples to illustrate these benefits, such as reduced downtime or faster deployments.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3" name="Google Shape;93;p8: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94" name="Google Shape;94;p8: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Use the table to highlight the benefits of moving from monolithic to microservices architectures. Spring Cloud tools like Config Server, Eureka, and Sleuth play a significant role in these improvements.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b="0" l="0" r="0" t="19473"/>
          <a:stretch/>
        </p:blipFill>
        <p:spPr>
          <a:xfrm>
            <a:off x="1" y="-1801"/>
            <a:ext cx="2498725" cy="8308927"/>
          </a:xfrm>
          <a:prstGeom prst="rect">
            <a:avLst/>
          </a:prstGeom>
          <a:noFill/>
          <a:ln>
            <a:noFill/>
          </a:ln>
        </p:spPr>
      </p:pic>
      <p:sp>
        <p:nvSpPr>
          <p:cNvPr id="17" name="Google Shape;17;p10"/>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lvl1pPr lvl="0" algn="r">
              <a:spcBef>
                <a:spcPts val="400"/>
              </a:spcBef>
              <a:spcAft>
                <a:spcPts val="0"/>
              </a:spcAft>
              <a:buSzPts val="1300"/>
              <a:buFont typeface="Arial"/>
              <a:buNone/>
              <a:defRPr sz="2000"/>
            </a:lvl1pPr>
            <a:lvl2pPr lvl="1" algn="l">
              <a:spcBef>
                <a:spcPts val="360"/>
              </a:spcBef>
              <a:spcAft>
                <a:spcPts val="0"/>
              </a:spcAft>
              <a:buSzPts val="1800"/>
              <a:buChar char="–"/>
              <a:defRPr/>
            </a:lvl2pPr>
            <a:lvl3pPr lvl="2" algn="l">
              <a:spcBef>
                <a:spcPts val="360"/>
              </a:spcBef>
              <a:spcAft>
                <a:spcPts val="0"/>
              </a:spcAft>
              <a:buClr>
                <a:srgbClr val="000000"/>
              </a:buClr>
              <a:buSzPts val="1800"/>
              <a:buChar char="•"/>
              <a:defRPr/>
            </a:lvl3pPr>
            <a:lvl4pPr lvl="3" algn="l">
              <a:spcBef>
                <a:spcPts val="0"/>
              </a:spcBef>
              <a:spcAft>
                <a:spcPts val="0"/>
              </a:spcAft>
              <a:buSzPts val="1170"/>
              <a:buChar char="‒"/>
              <a:defRPr/>
            </a:lvl4pPr>
            <a:lvl5pPr lvl="4" algn="l">
              <a:spcBef>
                <a:spcPts val="360"/>
              </a:spcBef>
              <a:spcAft>
                <a:spcPts val="0"/>
              </a:spcAft>
              <a:buSzPts val="1400"/>
              <a:buNone/>
              <a:defRPr/>
            </a:lvl5pPr>
            <a:lvl6pPr lvl="5" algn="l">
              <a:spcBef>
                <a:spcPts val="360"/>
              </a:spcBef>
              <a:spcAft>
                <a:spcPts val="0"/>
              </a:spcAft>
              <a:buSzPts val="1400"/>
              <a:buNone/>
              <a:defRPr/>
            </a:lvl6pPr>
            <a:lvl7pPr lvl="6" algn="l">
              <a:spcBef>
                <a:spcPts val="360"/>
              </a:spcBef>
              <a:spcAft>
                <a:spcPts val="0"/>
              </a:spcAft>
              <a:buSzPts val="1400"/>
              <a:buNone/>
              <a:defRPr/>
            </a:lvl7pPr>
            <a:lvl8pPr lvl="7" algn="l">
              <a:spcBef>
                <a:spcPts val="360"/>
              </a:spcBef>
              <a:spcAft>
                <a:spcPts val="0"/>
              </a:spcAft>
              <a:buSzPts val="1400"/>
              <a:buNone/>
              <a:defRPr/>
            </a:lvl8pPr>
            <a:lvl9pPr lvl="8" algn="l">
              <a:spcBef>
                <a:spcPts val="360"/>
              </a:spcBef>
              <a:spcAft>
                <a:spcPts val="0"/>
              </a:spcAft>
              <a:buSzPts val="1400"/>
              <a:buNone/>
              <a:defRPr/>
            </a:lvl9pPr>
          </a:lstStyle>
          <a:p/>
        </p:txBody>
      </p:sp>
      <p:sp>
        <p:nvSpPr>
          <p:cNvPr id="18" name="Google Shape;18;p10"/>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2" name="Google Shape;22;p11"/>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4" name="Shape 24"/>
        <p:cNvGrpSpPr/>
        <p:nvPr/>
      </p:nvGrpSpPr>
      <p:grpSpPr>
        <a:xfrm>
          <a:off x="0" y="0"/>
          <a:ext cx="0" cy="0"/>
          <a:chOff x="0" y="0"/>
          <a:chExt cx="0" cy="0"/>
        </a:xfrm>
      </p:grpSpPr>
      <p:sp>
        <p:nvSpPr>
          <p:cNvPr id="25" name="Google Shape;25;p1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7" name="Google Shape;27;p12"/>
          <p:cNvSpPr txBox="1"/>
          <p:nvPr>
            <p:ph idx="2" type="body"/>
          </p:nvPr>
        </p:nvSpPr>
        <p:spPr>
          <a:xfrm>
            <a:off x="4762500" y="994975"/>
            <a:ext cx="4375150" cy="332106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8" name="Google Shape;28;p12"/>
          <p:cNvSpPr txBox="1"/>
          <p:nvPr>
            <p:ph idx="3" type="body"/>
          </p:nvPr>
        </p:nvSpPr>
        <p:spPr>
          <a:xfrm>
            <a:off x="4762500" y="4500439"/>
            <a:ext cx="4375150" cy="332298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9" name="Google Shape;29;p12"/>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1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4" name="Google Shape;34;p13"/>
          <p:cNvSpPr txBox="1"/>
          <p:nvPr>
            <p:ph idx="2" type="body"/>
          </p:nvPr>
        </p:nvSpPr>
        <p:spPr>
          <a:xfrm>
            <a:off x="476250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5" name="Google Shape;35;p13"/>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3"/>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27660" lvl="0" marL="457200" marR="0" rtl="0" algn="l">
              <a:spcBef>
                <a:spcPts val="480"/>
              </a:spcBef>
              <a:spcAft>
                <a:spcPts val="0"/>
              </a:spcAft>
              <a:buClr>
                <a:schemeClr val="lt2"/>
              </a:buClr>
              <a:buSzPts val="1560"/>
              <a:buFont typeface="Noto Sans Symbols"/>
              <a:buChar char="◆"/>
              <a:defRPr b="0" i="0" sz="2400" u="none" cap="none" strike="noStrike">
                <a:solidFill>
                  <a:srgbClr val="000000"/>
                </a:solidFill>
                <a:latin typeface="Arial"/>
                <a:ea typeface="Arial"/>
                <a:cs typeface="Arial"/>
                <a:sym typeface="Arial"/>
              </a:defRPr>
            </a:lvl1pPr>
            <a:lvl2pPr indent="-368300" lvl="1" marL="914400" marR="0" rtl="0" algn="l">
              <a:spcBef>
                <a:spcPts val="440"/>
              </a:spcBef>
              <a:spcAft>
                <a:spcPts val="0"/>
              </a:spcAft>
              <a:buClr>
                <a:srgbClr val="000000"/>
              </a:buClr>
              <a:buSzPts val="2200"/>
              <a:buFont typeface="Arial"/>
              <a:buChar char="–"/>
              <a:defRPr b="0" i="0" sz="22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02894" lvl="3" marL="1828800" marR="0" rtl="0" algn="l">
              <a:spcBef>
                <a:spcPts val="0"/>
              </a:spcBef>
              <a:spcAft>
                <a:spcPts val="0"/>
              </a:spcAft>
              <a:buClr>
                <a:srgbClr val="5F5F5F"/>
              </a:buClr>
              <a:buSzPts val="1170"/>
              <a:buFont typeface="Arial"/>
              <a:buChar char="‒"/>
              <a:defRPr b="0" i="0" sz="1800" u="none" cap="none" strike="noStrike">
                <a:solidFill>
                  <a:srgbClr val="000000"/>
                </a:solidFill>
                <a:latin typeface="Arial"/>
                <a:ea typeface="Arial"/>
                <a:cs typeface="Arial"/>
                <a:sym typeface="Arial"/>
              </a:defRPr>
            </a:lvl4pPr>
            <a:lvl5pPr indent="-228600" lvl="4" marL="22860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9pPr>
          </a:lstStyle>
          <a:p/>
        </p:txBody>
      </p:sp>
      <p:sp>
        <p:nvSpPr>
          <p:cNvPr id="11" name="Google Shape;11;p9"/>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1"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1"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1"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1"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1"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1"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1"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1"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9"/>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9pPr>
          </a:lstStyle>
          <a:p/>
        </p:txBody>
      </p:sp>
      <p:pic>
        <p:nvPicPr>
          <p:cNvPr id="13" name="Google Shape;13;p9"/>
          <p:cNvPicPr preferRelativeResize="0"/>
          <p:nvPr/>
        </p:nvPicPr>
        <p:blipFill rotWithShape="1">
          <a:blip r:embed="rId1">
            <a:alphaModFix/>
          </a:blip>
          <a:srcRect b="0" l="0" r="0" t="0"/>
          <a:stretch/>
        </p:blipFill>
        <p:spPr>
          <a:xfrm>
            <a:off x="0" y="1"/>
            <a:ext cx="704850" cy="835549"/>
          </a:xfrm>
          <a:prstGeom prst="rect">
            <a:avLst/>
          </a:prstGeom>
          <a:noFill/>
          <a:ln>
            <a:noFill/>
          </a:ln>
        </p:spPr>
      </p:pic>
      <p:sp>
        <p:nvSpPr>
          <p:cNvPr id="14" name="Google Shape;14;p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pring.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1300"/>
              <a:buFont typeface="Arial"/>
              <a:buNone/>
            </a:pPr>
            <a:r>
              <a:t/>
            </a:r>
            <a:endParaRPr/>
          </a:p>
        </p:txBody>
      </p:sp>
      <p:sp>
        <p:nvSpPr>
          <p:cNvPr id="42" name="Google Shape;42;p1"/>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Spring Cloud</a:t>
            </a:r>
            <a:endParaRPr/>
          </a:p>
        </p:txBody>
      </p:sp>
      <p:sp>
        <p:nvSpPr>
          <p:cNvPr id="43" name="Google Shape;43;p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What is Spring Cloud?</a:t>
            </a:r>
            <a:endParaRPr/>
          </a:p>
        </p:txBody>
      </p:sp>
      <p:sp>
        <p:nvSpPr>
          <p:cNvPr id="50" name="Google Shape;50;p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Spring Cloud is a framework for building distributed, cloud-native applications.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It builds upon Spring Boot to simplify microservices architecture.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Provides tools for:</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Configuration management.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Service discovery.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Circuit breakers.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Routing.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Messaging.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Distributed tracing.</a:t>
            </a:r>
            <a:endParaRPr/>
          </a:p>
        </p:txBody>
      </p:sp>
      <p:sp>
        <p:nvSpPr>
          <p:cNvPr id="51" name="Google Shape;51;p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History of Spring Cloud</a:t>
            </a:r>
            <a:endParaRPr/>
          </a:p>
        </p:txBody>
      </p:sp>
      <p:sp>
        <p:nvSpPr>
          <p:cNvPr id="57" name="Google Shape;57;p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Developed by</a:t>
            </a:r>
            <a:r>
              <a:rPr lang="en-US" u="sng">
                <a:solidFill>
                  <a:schemeClr val="hlink"/>
                </a:solidFill>
                <a:hlinkClick r:id="rId3"/>
              </a:rPr>
              <a:t> Spring.io</a:t>
            </a:r>
            <a:r>
              <a:rPr lang="en-US" sz="2400">
                <a:solidFill>
                  <a:srgbClr val="000000"/>
                </a:solidFill>
                <a:latin typeface="Arial"/>
                <a:ea typeface="Arial"/>
                <a:cs typeface="Arial"/>
                <a:sym typeface="Arial"/>
              </a:rPr>
              <a:t> .</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Released in</a:t>
            </a:r>
            <a:r>
              <a:rPr b="1" lang="en-US"/>
              <a:t> 2015</a:t>
            </a:r>
            <a:r>
              <a:rPr lang="en-US" sz="2400">
                <a:solidFill>
                  <a:srgbClr val="000000"/>
                </a:solidFill>
                <a:latin typeface="Arial"/>
                <a:ea typeface="Arial"/>
                <a:cs typeface="Arial"/>
                <a:sym typeface="Arial"/>
              </a:rPr>
              <a:t> by Pivotal (later acquired by VMware).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Built to simplify the complexities of distributed systems.</a:t>
            </a:r>
            <a:endParaRPr/>
          </a:p>
        </p:txBody>
      </p:sp>
      <p:sp>
        <p:nvSpPr>
          <p:cNvPr id="58" name="Google Shape;58;p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Why was it created?</a:t>
            </a:r>
            <a:endParaRPr/>
          </a:p>
        </p:txBody>
      </p:sp>
      <p:sp>
        <p:nvSpPr>
          <p:cNvPr id="65" name="Google Shape;65;p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Distributed systems often required ad-hoc solutions.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High complexity in configuration, resilience, and monitoring.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Spring Cloud introduced standard patterns for consistency and reliability.</a:t>
            </a:r>
            <a:endParaRPr/>
          </a:p>
        </p:txBody>
      </p:sp>
      <p:sp>
        <p:nvSpPr>
          <p:cNvPr id="66" name="Google Shape;66;p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Why Spring Cloud?</a:t>
            </a:r>
            <a:endParaRPr/>
          </a:p>
        </p:txBody>
      </p:sp>
      <p:sp>
        <p:nvSpPr>
          <p:cNvPr id="73" name="Google Shape;73;p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b="1" lang="en-US"/>
              <a:t> Before Spring Cloud</a:t>
            </a:r>
            <a:r>
              <a:rPr lang="en-US" sz="2400">
                <a:solidFill>
                  <a:srgbClr val="000000"/>
                </a:solidFill>
                <a:latin typeface="Arial"/>
                <a:ea typeface="Arial"/>
                <a:cs typeface="Arial"/>
                <a:sym typeface="Arial"/>
              </a:rPr>
              <a:t> :</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Manual configuration of distributed systems.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Inconsistent fault-tolerance mechanisms.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Limited tools for monitoring and tracing.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High complexity in managing distributed systems.</a:t>
            </a:r>
            <a:endParaRPr/>
          </a:p>
          <a:p>
            <a:pPr indent="-290513" lvl="0" marL="290513" rtl="0" algn="l">
              <a:spcBef>
                <a:spcPts val="480"/>
              </a:spcBef>
              <a:spcAft>
                <a:spcPts val="0"/>
              </a:spcAft>
              <a:buSzPts val="1560"/>
              <a:buChar char="◆"/>
            </a:pPr>
            <a:r>
              <a:rPr b="1" lang="en-US"/>
              <a:t> After Spring Cloud</a:t>
            </a:r>
            <a:r>
              <a:rPr lang="en-US" sz="2400">
                <a:solidFill>
                  <a:srgbClr val="000000"/>
                </a:solidFill>
                <a:latin typeface="Arial"/>
                <a:ea typeface="Arial"/>
                <a:cs typeface="Arial"/>
                <a:sym typeface="Arial"/>
              </a:rPr>
              <a:t> :</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Centralized configuration management.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Automated service discovery.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Built-in fault-tolerance mechanisms like circuit breakers.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Seamless distributed tracing and observability.</a:t>
            </a:r>
            <a:endParaRPr/>
          </a:p>
        </p:txBody>
      </p:sp>
      <p:sp>
        <p:nvSpPr>
          <p:cNvPr id="74" name="Google Shape;74;p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Key Objectives of Spring Cloud</a:t>
            </a:r>
            <a:endParaRPr/>
          </a:p>
        </p:txBody>
      </p:sp>
      <p:sp>
        <p:nvSpPr>
          <p:cNvPr id="81" name="Google Shape;81;p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Simplify Configuration Management.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Enable Service Discovery.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Support Resilience and Fault Tolerance.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Promote Scalability and Elasticity.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Facilitate Communication between services.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Improve Observability.</a:t>
            </a:r>
            <a:endParaRPr/>
          </a:p>
        </p:txBody>
      </p:sp>
      <p:sp>
        <p:nvSpPr>
          <p:cNvPr id="82" name="Google Shape;82;p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Benefits of Spring Cloud for Microservices</a:t>
            </a:r>
            <a:endParaRPr/>
          </a:p>
        </p:txBody>
      </p:sp>
      <p:sp>
        <p:nvSpPr>
          <p:cNvPr id="89" name="Google Shape;89;p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b="1" lang="en-US"/>
              <a:t> Before Spring Cloud</a:t>
            </a:r>
            <a:r>
              <a:rPr lang="en-US" sz="2400">
                <a:solidFill>
                  <a:srgbClr val="000000"/>
                </a:solidFill>
                <a:latin typeface="Arial"/>
                <a:ea typeface="Arial"/>
                <a:cs typeface="Arial"/>
                <a:sym typeface="Arial"/>
              </a:rPr>
              <a:t> :</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Manual setup for configuration and service discovery.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Inconsistent fault-tolerance mechanisms.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Limited tools for monitoring and tracing.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High complexity in managing distributed systems.</a:t>
            </a:r>
            <a:endParaRPr/>
          </a:p>
          <a:p>
            <a:pPr indent="-290513" lvl="0" marL="290513" rtl="0" algn="l">
              <a:spcBef>
                <a:spcPts val="480"/>
              </a:spcBef>
              <a:spcAft>
                <a:spcPts val="0"/>
              </a:spcAft>
              <a:buSzPts val="1560"/>
              <a:buChar char="◆"/>
            </a:pPr>
            <a:r>
              <a:rPr b="1" lang="en-US"/>
              <a:t> After Spring Cloud</a:t>
            </a:r>
            <a:r>
              <a:rPr lang="en-US" sz="2400">
                <a:solidFill>
                  <a:srgbClr val="000000"/>
                </a:solidFill>
                <a:latin typeface="Arial"/>
                <a:ea typeface="Arial"/>
                <a:cs typeface="Arial"/>
                <a:sym typeface="Arial"/>
              </a:rPr>
              <a:t> :</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Automated configuration and dynamic service registration.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Simplified fault tolerance with built-in circuit breakers.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Comprehensive observability tools.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Streamlined development and deployment of cloud-native applications.</a:t>
            </a:r>
            <a:endParaRPr/>
          </a:p>
        </p:txBody>
      </p:sp>
      <p:sp>
        <p:nvSpPr>
          <p:cNvPr id="90" name="Google Shape;90;p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fontScale="90000"/>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Comparison: Monolithic vs. Microservices with Spring Cloud</a:t>
            </a:r>
            <a:endParaRPr/>
          </a:p>
        </p:txBody>
      </p:sp>
      <p:sp>
        <p:nvSpPr>
          <p:cNvPr id="97" name="Google Shape;97;p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a:p>
          <a:p>
            <a:pPr indent="-191453" lvl="0" marL="290513" rtl="0" algn="l">
              <a:spcBef>
                <a:spcPts val="480"/>
              </a:spcBef>
              <a:spcAft>
                <a:spcPts val="0"/>
              </a:spcAft>
              <a:buSzPts val="1560"/>
              <a:buNone/>
            </a:pPr>
            <a:r>
              <a:t/>
            </a:r>
            <a:endParaRPr/>
          </a:p>
          <a:p>
            <a:pPr indent="-191453" lvl="0" marL="290513" rtl="0" algn="l">
              <a:spcBef>
                <a:spcPts val="480"/>
              </a:spcBef>
              <a:spcAft>
                <a:spcPts val="0"/>
              </a:spcAft>
              <a:buSzPts val="1560"/>
              <a:buNone/>
            </a:pPr>
            <a:r>
              <a:t/>
            </a:r>
            <a:endParaRPr/>
          </a:p>
          <a:p>
            <a:pPr indent="-191453" lvl="0" marL="290513" rtl="0" algn="l">
              <a:spcBef>
                <a:spcPts val="480"/>
              </a:spcBef>
              <a:spcAft>
                <a:spcPts val="0"/>
              </a:spcAft>
              <a:buSzPts val="1560"/>
              <a:buNone/>
            </a:pPr>
            <a:r>
              <a:t/>
            </a:r>
            <a:endParaRPr/>
          </a:p>
          <a:p>
            <a:pPr indent="-191453" lvl="0" marL="290513" rtl="0" algn="l">
              <a:spcBef>
                <a:spcPts val="480"/>
              </a:spcBef>
              <a:spcAft>
                <a:spcPts val="0"/>
              </a:spcAft>
              <a:buSzPts val="1560"/>
              <a:buNone/>
            </a:pPr>
            <a:r>
              <a:t/>
            </a:r>
            <a:endParaRPr/>
          </a:p>
          <a:p>
            <a:pPr indent="-191453" lvl="0" marL="290513" rtl="0" algn="l">
              <a:spcBef>
                <a:spcPts val="480"/>
              </a:spcBef>
              <a:spcAft>
                <a:spcPts val="0"/>
              </a:spcAft>
              <a:buSzPts val="1560"/>
              <a:buNone/>
            </a:pPr>
            <a:r>
              <a:t/>
            </a:r>
            <a:endParaRPr/>
          </a:p>
          <a:p>
            <a:pPr indent="-191453" lvl="0" marL="290513" rtl="0" algn="l">
              <a:spcBef>
                <a:spcPts val="480"/>
              </a:spcBef>
              <a:spcAft>
                <a:spcPts val="0"/>
              </a:spcAft>
              <a:buSzPts val="1560"/>
              <a:buNone/>
            </a:pPr>
            <a:r>
              <a:t/>
            </a:r>
            <a:endParaRPr/>
          </a:p>
        </p:txBody>
      </p:sp>
      <p:sp>
        <p:nvSpPr>
          <p:cNvPr id="98" name="Google Shape;98;p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2024 by Elephant Scale, All Rights Reserved</a:t>
            </a:r>
            <a:endParaRPr/>
          </a:p>
        </p:txBody>
      </p:sp>
      <p:graphicFrame>
        <p:nvGraphicFramePr>
          <p:cNvPr id="99" name="Google Shape;99;p8"/>
          <p:cNvGraphicFramePr/>
          <p:nvPr/>
        </p:nvGraphicFramePr>
        <p:xfrm>
          <a:off x="234950" y="1077132"/>
          <a:ext cx="3000000" cy="3000000"/>
        </p:xfrm>
        <a:graphic>
          <a:graphicData uri="http://schemas.openxmlformats.org/drawingml/2006/table">
            <a:tbl>
              <a:tblPr bandRow="1" firstRow="1">
                <a:noFill/>
                <a:tableStyleId>{591CC63C-1EED-44B8-9101-9136B1054243}</a:tableStyleId>
              </a:tblPr>
              <a:tblGrid>
                <a:gridCol w="2971800"/>
                <a:gridCol w="2971800"/>
                <a:gridCol w="2971800"/>
              </a:tblGrid>
              <a:tr h="457200">
                <a:tc>
                  <a:txBody>
                    <a:bodyPr/>
                    <a:lstStyle/>
                    <a:p>
                      <a:pPr indent="0" lvl="0" marL="0" marR="0" rtl="0" algn="l">
                        <a:spcBef>
                          <a:spcPts val="0"/>
                        </a:spcBef>
                        <a:spcAft>
                          <a:spcPts val="0"/>
                        </a:spcAft>
                        <a:buNone/>
                      </a:pPr>
                      <a:r>
                        <a:rPr b="1" lang="en-US" sz="1800" u="none" cap="none" strike="noStrike">
                          <a:solidFill>
                            <a:schemeClr val="lt1"/>
                          </a:solidFill>
                          <a:latin typeface="Arial"/>
                          <a:ea typeface="Arial"/>
                          <a:cs typeface="Arial"/>
                          <a:sym typeface="Arial"/>
                        </a:rPr>
                        <a:t>Feature</a:t>
                      </a:r>
                      <a:endParaRPr b="0"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Monolithic</a:t>
                      </a:r>
                      <a:endParaRPr b="0" sz="1800">
                        <a:solidFill>
                          <a:schemeClr val="lt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Microservices</a:t>
                      </a:r>
                      <a:endParaRPr/>
                    </a:p>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(Spring Cloud)</a:t>
                      </a:r>
                      <a:endParaRPr b="0" sz="1800">
                        <a:solidFill>
                          <a:schemeClr val="lt1"/>
                        </a:solidFill>
                        <a:latin typeface="Arial"/>
                        <a:ea typeface="Arial"/>
                        <a:cs typeface="Arial"/>
                        <a:sym typeface="Arial"/>
                      </a:endParaRPr>
                    </a:p>
                  </a:txBody>
                  <a:tcPr marT="45725" marB="45725" marR="91450" marL="91450"/>
                </a:tc>
              </a:tr>
              <a:tr h="457200">
                <a:tc>
                  <a:txBody>
                    <a:bodyPr/>
                    <a:lstStyle/>
                    <a:p>
                      <a:pPr indent="0" lvl="0" marL="0" marR="0" rtl="0" algn="l">
                        <a:spcBef>
                          <a:spcPts val="0"/>
                        </a:spcBef>
                        <a:spcAft>
                          <a:spcPts val="0"/>
                        </a:spcAft>
                        <a:buNone/>
                      </a:pPr>
                      <a:r>
                        <a:rPr b="1" lang="en-US" sz="1800"/>
                        <a:t>Scalability</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Limited</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Independent scaling for each service</a:t>
                      </a:r>
                      <a:endParaRPr/>
                    </a:p>
                  </a:txBody>
                  <a:tcPr marT="45725" marB="45725" marR="91450" marL="91450"/>
                </a:tc>
              </a:tr>
              <a:tr h="457200">
                <a:tc>
                  <a:txBody>
                    <a:bodyPr/>
                    <a:lstStyle/>
                    <a:p>
                      <a:pPr indent="0" lvl="0" marL="0" marR="0" rtl="0" algn="l">
                        <a:spcBef>
                          <a:spcPts val="0"/>
                        </a:spcBef>
                        <a:spcAft>
                          <a:spcPts val="0"/>
                        </a:spcAft>
                        <a:buNone/>
                      </a:pPr>
                      <a:r>
                        <a:rPr b="1" lang="en-US" sz="1800"/>
                        <a:t>Fault Isolation</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Difficult</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Easy (isolated failures)</a:t>
                      </a:r>
                      <a:endParaRPr/>
                    </a:p>
                  </a:txBody>
                  <a:tcPr marT="45725" marB="45725" marR="91450" marL="91450"/>
                </a:tc>
              </a:tr>
              <a:tr h="457200">
                <a:tc>
                  <a:txBody>
                    <a:bodyPr/>
                    <a:lstStyle/>
                    <a:p>
                      <a:pPr indent="0" lvl="0" marL="0" marR="0" rtl="0" algn="l">
                        <a:spcBef>
                          <a:spcPts val="0"/>
                        </a:spcBef>
                        <a:spcAft>
                          <a:spcPts val="0"/>
                        </a:spcAft>
                        <a:buNone/>
                      </a:pPr>
                      <a:r>
                        <a:rPr b="1" lang="en-US" sz="1800"/>
                        <a:t>Configuration</a:t>
                      </a:r>
                      <a:endParaRPr/>
                    </a:p>
                  </a:txBody>
                  <a:tcPr marT="45725" marB="45725" marR="91450" marL="91450"/>
                </a:tc>
                <a:tc>
                  <a:txBody>
                    <a:bodyPr/>
                    <a:lstStyle/>
                    <a:p>
                      <a:pPr indent="0" lvl="0" marL="0" marR="0" rtl="0" algn="l">
                        <a:spcBef>
                          <a:spcPts val="0"/>
                        </a:spcBef>
                        <a:spcAft>
                          <a:spcPts val="0"/>
                        </a:spcAft>
                        <a:buNone/>
                      </a:pPr>
                      <a:r>
                        <a:rPr lang="en-US" sz="1800"/>
                        <a:t>Hardcoded or manual</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Centralized with Spring Cloud Config</a:t>
                      </a:r>
                      <a:endParaRPr/>
                    </a:p>
                  </a:txBody>
                  <a:tcPr marT="45725" marB="45725" marR="91450" marL="91450"/>
                </a:tc>
              </a:tr>
              <a:tr h="457200">
                <a:tc>
                  <a:txBody>
                    <a:bodyPr/>
                    <a:lstStyle/>
                    <a:p>
                      <a:pPr indent="0" lvl="0" marL="0" marR="0" rtl="0" algn="l">
                        <a:spcBef>
                          <a:spcPts val="0"/>
                        </a:spcBef>
                        <a:spcAft>
                          <a:spcPts val="0"/>
                        </a:spcAft>
                        <a:buNone/>
                      </a:pPr>
                      <a:r>
                        <a:rPr b="1" lang="en-US" sz="1800"/>
                        <a:t>Inter-service Communication</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Internal calls within the application</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RESTful APIs, RPC, or messaging</a:t>
                      </a:r>
                      <a:endParaRPr/>
                    </a:p>
                  </a:txBody>
                  <a:tcPr marT="45725" marB="45725" marR="91450" marL="91450"/>
                </a:tc>
              </a:tr>
              <a:tr h="457200">
                <a:tc>
                  <a:txBody>
                    <a:bodyPr/>
                    <a:lstStyle/>
                    <a:p>
                      <a:pPr indent="0" lvl="0" marL="0" marR="0" rtl="0" algn="l">
                        <a:spcBef>
                          <a:spcPts val="0"/>
                        </a:spcBef>
                        <a:spcAft>
                          <a:spcPts val="0"/>
                        </a:spcAft>
                        <a:buNone/>
                      </a:pPr>
                      <a:r>
                        <a:rPr b="1" lang="en-US" sz="1800"/>
                        <a:t>Tracing &amp; Monitoring</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Limited</a:t>
                      </a:r>
                      <a:endParaRPr/>
                    </a:p>
                  </a:txBody>
                  <a:tcPr marT="45725" marB="45725" marR="91450" marL="91450"/>
                </a:tc>
                <a:tc>
                  <a:txBody>
                    <a:bodyPr/>
                    <a:lstStyle/>
                    <a:p>
                      <a:pPr indent="0" lvl="0" marL="0" marR="0" rtl="0" algn="l">
                        <a:spcBef>
                          <a:spcPts val="0"/>
                        </a:spcBef>
                        <a:spcAft>
                          <a:spcPts val="0"/>
                        </a:spcAft>
                        <a:buNone/>
                      </a:pPr>
                      <a:r>
                        <a:rPr lang="en-US" sz="1800"/>
                        <a:t>Distributed tracing with Sleuth/Zipkin</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2010-07-13T15:22:01Z</dcterms:created>
  <dc:creator>Elephant Scale</dc:creator>
</cp:coreProperties>
</file>