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8297850" cx="9372600"/>
  <p:notesSz cx="7315200" cy="9601200"/>
  <p:embeddedFontLst>
    <p:embeddedFont>
      <p:font typeface="Garamon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614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  <p:ext uri="GoogleSlidesCustomDataVersion2">
      <go:slidesCustomData xmlns:go="http://customooxmlschemas.google.com/" r:id="rId23" roundtripDataSignature="AMtx7mgYA3PIQLkX5l6XGQUVHggFxNdY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14" orient="horz"/>
        <p:guide pos="295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bold.fntdata"/><Relationship Id="rId11" Type="http://schemas.openxmlformats.org/officeDocument/2006/relationships/slide" Target="slides/slide6.xml"/><Relationship Id="rId22" Type="http://schemas.openxmlformats.org/officeDocument/2006/relationships/font" Target="fonts/Garamond-boldItalic.fntdata"/><Relationship Id="rId10" Type="http://schemas.openxmlformats.org/officeDocument/2006/relationships/slide" Target="slides/slide5.xml"/><Relationship Id="rId21" Type="http://schemas.openxmlformats.org/officeDocument/2006/relationships/font" Target="fonts/Garamon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aramond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1365250" y="9388475"/>
            <a:ext cx="4578350" cy="173038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/>
        </p:nvSpPr>
        <p:spPr>
          <a:xfrm>
            <a:off x="271463" y="5176838"/>
            <a:ext cx="6175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Notes:</a:t>
            </a:r>
            <a:endParaRPr/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" name="Google Shape;8;n"/>
          <p:cNvCxnSpPr/>
          <p:nvPr/>
        </p:nvCxnSpPr>
        <p:spPr>
          <a:xfrm>
            <a:off x="322263" y="9324975"/>
            <a:ext cx="6653212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Following these best practices ensures Consul operates securely, efficiently, and reliably in distributed environments.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Monitoring is essential to ensure Consul’s reliability and efficiency. Use tools like Actuator and Grafana to track health and performance.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12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Consul, integrated with Spring Cloud, provides a powerful solution for service discovery, configuration management, and fault tolerance in modern distributed systems.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47af0b165_0_0:notes"/>
          <p:cNvSpPr/>
          <p:nvPr>
            <p:ph idx="2" type="sldImg"/>
          </p:nvPr>
        </p:nvSpPr>
        <p:spPr>
          <a:xfrm>
            <a:off x="968375" y="473075"/>
            <a:ext cx="5365800" cy="475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47af0b165_0_0:notes"/>
          <p:cNvSpPr txBox="1"/>
          <p:nvPr>
            <p:ph idx="12" type="sldNum"/>
          </p:nvPr>
        </p:nvSpPr>
        <p:spPr>
          <a:xfrm>
            <a:off x="6400800" y="9388475"/>
            <a:ext cx="554100" cy="17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g3247af0b165_0_0:notes"/>
          <p:cNvSpPr txBox="1"/>
          <p:nvPr>
            <p:ph idx="1" type="body"/>
          </p:nvPr>
        </p:nvSpPr>
        <p:spPr>
          <a:xfrm>
            <a:off x="322263" y="5462588"/>
            <a:ext cx="6607200" cy="3751200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" name="Google Shape;46;p2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Consul combines service discovery and configuration management, offering a comprehensive solution for distributed systems.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" name="Google Shape;54;p3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Consul automates service discovery and provides centralized configuration, solving key challenges in managing distributed systems.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Consul’s architecture combines dynamic service discovery, health checks, and configuration management into a single, scalable system.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p5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Consul extends the power of Consul by integrating it seamlessly with Spring Boot applications.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p6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Setting up Spring Cloud Consul involves installing Consul, adding Spring dependencies, and configuring your application to leverage Consul’s features.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Consul’s key-value store simplifies dynamic configuration management, offering scalability, flexibility, and security for distributed systems.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Consul enhances resilience, scalability, and configuration management, making it ideal for microservices architectures.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Consul is widely used in scenarios where dynamic scaling, centralized configuration, and fault tolerance are critical.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19473"/>
          <a:stretch/>
        </p:blipFill>
        <p:spPr>
          <a:xfrm>
            <a:off x="1" y="-1801"/>
            <a:ext cx="2498725" cy="830892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  <a:defRPr sz="20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2" type="body"/>
          </p:nvPr>
        </p:nvSpPr>
        <p:spPr>
          <a:xfrm>
            <a:off x="4762500" y="994975"/>
            <a:ext cx="4375150" cy="332106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3" type="body"/>
          </p:nvPr>
        </p:nvSpPr>
        <p:spPr>
          <a:xfrm>
            <a:off x="4762500" y="4500439"/>
            <a:ext cx="4375150" cy="332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2" type="body"/>
          </p:nvPr>
        </p:nvSpPr>
        <p:spPr>
          <a:xfrm>
            <a:off x="476250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◆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2894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170"/>
              <a:buFont typeface="Arial"/>
              <a:buChar char="‒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3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pic>
        <p:nvPicPr>
          <p:cNvPr id="13" name="Google Shape;1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704850" cy="83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elephantscale/spring-cloud-labs/blob/main/04-implement-service-discovery-using-consul-and-explore-its-key-value-store/04-lab.m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consul.io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42" name="Google Shape;42;p1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Consul: Service Discovery with Key-Value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Best Practices for Using Consul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Secure Communication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TLS encryption to secure communication between Consul agents.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Optimize Health Check Intervals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Balance performance and accuracy by tuning health check intervals.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Use Namespaces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Organize configurations and services logically using Consul namespaces.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Enable High Availability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 Consul in clustered mode to ensure fault tolerance and reliability.</a:t>
            </a:r>
            <a:endParaRPr/>
          </a:p>
        </p:txBody>
      </p:sp>
      <p:sp>
        <p:nvSpPr>
          <p:cNvPr id="115" name="Google Shape;115;p1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Monitoring and Observability</a:t>
            </a:r>
            <a:endParaRPr/>
          </a:p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Consul Dashboard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real-time visibility into service health and registered instances.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Spring Boot Actuator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Monitor service metrics and health checks.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Logs and Metrics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Integrate with tools like Prometheus or Grafana for advanced monitoring.</a:t>
            </a:r>
            <a:endParaRPr/>
          </a:p>
        </p:txBody>
      </p:sp>
      <p:sp>
        <p:nvSpPr>
          <p:cNvPr id="123" name="Google Shape;123;p1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/>
          </a:p>
        </p:txBody>
      </p:sp>
      <p:sp>
        <p:nvSpPr>
          <p:cNvPr id="130" name="Google Shape;130;p1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Simplifies Service Discovery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Automates the registration and lookup of services dynamically.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Centralized Configuration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Dynamically manage application properties with the key-value store.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Enhances Fault Tolerance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Ensures system resilience with integrated health checks and clustering.</a:t>
            </a:r>
            <a:endParaRPr/>
          </a:p>
        </p:txBody>
      </p:sp>
      <p:sp>
        <p:nvSpPr>
          <p:cNvPr id="131" name="Google Shape;131;p1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47af0b165_0_0"/>
          <p:cNvSpPr txBox="1"/>
          <p:nvPr>
            <p:ph type="title"/>
          </p:nvPr>
        </p:nvSpPr>
        <p:spPr>
          <a:xfrm>
            <a:off x="704850" y="1"/>
            <a:ext cx="8667900" cy="835500"/>
          </a:xfrm>
          <a:prstGeom prst="rect">
            <a:avLst/>
          </a:prstGeom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Go Hands-On with This Lab</a:t>
            </a:r>
            <a:endParaRPr/>
          </a:p>
        </p:txBody>
      </p:sp>
      <p:sp>
        <p:nvSpPr>
          <p:cNvPr id="138" name="Google Shape;138;g3247af0b165_0_0"/>
          <p:cNvSpPr txBox="1"/>
          <p:nvPr>
            <p:ph idx="1" type="body"/>
          </p:nvPr>
        </p:nvSpPr>
        <p:spPr>
          <a:xfrm>
            <a:off x="234950" y="994976"/>
            <a:ext cx="8902800" cy="6828600"/>
          </a:xfrm>
          <a:prstGeom prst="rect">
            <a:avLst/>
          </a:prstGeom>
        </p:spPr>
        <p:txBody>
          <a:bodyPr anchorCtr="0" anchor="t" bIns="46000" lIns="92000" spcFirstLastPara="1" rIns="92000" wrap="square" tIns="46000">
            <a:normAutofit fontScale="62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4637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596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You're ready to put theory into practice!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Follow the link below to explore the lab details and start building your hands-on experience: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537" u="sng">
                <a:solidFill>
                  <a:schemeClr val="hlink"/>
                </a:solidFill>
                <a:hlinkClick r:id="rId3"/>
              </a:rPr>
              <a:t>Access the Lab Here</a:t>
            </a:r>
            <a:endParaRPr b="1" sz="4537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59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247af0b165_0_0"/>
          <p:cNvSpPr txBox="1"/>
          <p:nvPr>
            <p:ph idx="12" type="sldNum"/>
          </p:nvPr>
        </p:nvSpPr>
        <p:spPr>
          <a:xfrm>
            <a:off x="8777288" y="7961724"/>
            <a:ext cx="546000" cy="2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What is Consul?</a:t>
            </a:r>
            <a:endParaRPr/>
          </a:p>
        </p:txBody>
      </p:sp>
      <p:sp>
        <p:nvSpPr>
          <p:cNvPr id="50" name="Google Shape;50;p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Definition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Consul is a distributed service mesh solution that provides service discovery, health checking, a key-value store, and configuration management.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Purpose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 dynamic service registration and discovery.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Store and manage configuration data using a distributed key-value store.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 built-in health monitoring for services.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Why Use Consul?</a:t>
            </a:r>
            <a:endParaRPr/>
          </a:p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Challenges Without Consul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Hardcoded service addresses make scaling difficult.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Lack of health checks leads to service instability.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centralized configuration management increases complexity.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Benefits of Consul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Simplifies service discovery with automatic registration and lookup.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fault tolerance through health monitoring.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Centralizes configuration management with its key-value store.</a:t>
            </a:r>
            <a:endParaRPr/>
          </a:p>
        </p:txBody>
      </p:sp>
      <p:sp>
        <p:nvSpPr>
          <p:cNvPr id="59" name="Google Shape;59;p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How Consul Works</a:t>
            </a:r>
            <a:endParaRPr/>
          </a:p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Service Registration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Services register with Consul, providing metadata like name, IP, and port.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Service Discovery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Clients query Consul to discover service instances dynamically.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Supports DNS and HTTP-based service lookups.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Health Checks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Consul monitors service health and deregisters unhealthy instances.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Key-Value Store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Applications store and retrieve configuration data using Consul’s distributed key-value store.</a:t>
            </a:r>
            <a:endParaRPr/>
          </a:p>
        </p:txBody>
      </p:sp>
      <p:sp>
        <p:nvSpPr>
          <p:cNvPr id="67" name="Google Shape;67;p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Features of Spring Cloud Consul</a:t>
            </a:r>
            <a:endParaRPr/>
          </a:p>
        </p:txBody>
      </p:sp>
      <p:sp>
        <p:nvSpPr>
          <p:cNvPr id="74" name="Google Shape;74;p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Service Discovery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Automatically register Spring Boot services with Consul.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Dynamically resolve service instances using Spring Cloud's discovery client.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Health Checks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Integrates with Spring Boot Actuator for service monitoring.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Key-Value Store Integration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Load configuration properties directly into Spring Boot applications.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Distributed Configuration Management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Consul as a centralized configuration provider.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Setting Up Consul with Spring Cloud</a:t>
            </a:r>
            <a:endParaRPr/>
          </a:p>
        </p:txBody>
      </p:sp>
      <p:sp>
        <p:nvSpPr>
          <p:cNvPr id="82" name="Google Shape;82;p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Install and Configure Consul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Download and install Consul from</a:t>
            </a:r>
            <a:r>
              <a:rPr lang="en-US" u="sng">
                <a:solidFill>
                  <a:schemeClr val="hlink"/>
                </a:solidFill>
                <a:hlinkClick r:id="rId3"/>
              </a:rPr>
              <a:t> HashiCorp’s website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Start the Consul agent locally or in a cluster mode.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Add Dependencies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Include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spring-cloud-starter-consul-discovery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service discovery.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Include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spring-cloud-starter-consul-config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configuration management.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Configure Application Properties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Define the Consul host and port in the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application.yml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file.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Enable Discovery Client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Annotate the Spring Boot main class with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@EnableDiscoveryClient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Test the Setup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Register services and verify their presence in the Consul web UI.</a:t>
            </a:r>
            <a:endParaRPr/>
          </a:p>
        </p:txBody>
      </p:sp>
      <p:sp>
        <p:nvSpPr>
          <p:cNvPr id="83" name="Google Shape;83;p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Key Features of Consul's Key-Value Store</a:t>
            </a:r>
            <a:endParaRPr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Dynamic Configuration Management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Manage environment-specific properties in a centralized store.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Hierarchical Structure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Organize configurations in a folder-like hierarchy for clarity.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Real-Time Updates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Update configurations dynamically without restarting services.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Security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Encrypt sensitive key-value pairs to ensure data protection.</a:t>
            </a:r>
            <a:endParaRPr/>
          </a:p>
        </p:txBody>
      </p:sp>
      <p:sp>
        <p:nvSpPr>
          <p:cNvPr id="91" name="Google Shape;91;p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Benefits of Using Spring Cloud Consul</a:t>
            </a:r>
            <a:endParaRPr/>
          </a:p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Dynamic Service Discovery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Automatically register and deregister services as instances scale.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Fault Tolerance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 only healthy services are discoverable with integrated health checks.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Centralized Configuration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Simplify property management with Consul’s key-value store.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Cross-Platform Support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Works seamlessly across hybrid, cloud, and multi-cloud environments.</a:t>
            </a:r>
            <a:endParaRPr/>
          </a:p>
        </p:txBody>
      </p:sp>
      <p:sp>
        <p:nvSpPr>
          <p:cNvPr id="99" name="Google Shape;99;p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Real-World Use Cases</a:t>
            </a:r>
            <a:endParaRPr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Dynamic Scaling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Discover and route traffic to dynamically scaled instances in a Kubernetes cluster.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Centralized Configuration Management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Consul’s key-value store to manage application properties dynamically.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Multi-Region Deployments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Manage service discovery across multiple regions or data centers.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Microservices Resilience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Leverage health checks to ensure only healthy instances serve requests.</a:t>
            </a:r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2010-07-13T15:22:01Z</dcterms:created>
  <dc:creator>Elephant Scale</dc:creator>
</cp:coreProperties>
</file>