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8297850" cx="9372600"/>
  <p:notesSz cx="7315200" cy="9601200"/>
  <p:embeddedFontLst>
    <p:embeddedFont>
      <p:font typeface="Garamon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4" roundtripDataSignature="AMtx7mjyTayV4zPHC6C/qdTG7LthzP63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11" Type="http://schemas.openxmlformats.org/officeDocument/2006/relationships/slide" Target="slides/slide5.xml"/><Relationship Id="rId22" Type="http://schemas.openxmlformats.org/officeDocument/2006/relationships/font" Target="fonts/Garamond-italic.fntdata"/><Relationship Id="rId10" Type="http://schemas.openxmlformats.org/officeDocument/2006/relationships/slide" Target="slides/slide4.xml"/><Relationship Id="rId21" Type="http://schemas.openxmlformats.org/officeDocument/2006/relationships/font" Target="fonts/Garamond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Garamon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Following best practices ensures that Zookeeper operates efficiently, securely, and reliably in distributed environments.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Monitoring is critical for maintaining Zookeeper's performance and reliability. Use built-in tools and integrations to track metrics.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Zookeeper is a powerful tool for distributed systems, enabling configuration management, synchronization, and coordination at scale.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47c5f4f1d_0_35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47c5f4f1d_0_35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g3247c5f4f1d_0_35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Zookeeper simplifies coordination and synchronization in distributed systems, ensuring consistency and reliability across nodes.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Zookeeper addresses key challenges in distributed systems, offering robust tools for managing configuration, synchronization, and system state.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Understanding Zookeeper's core concepts, like Znodes and watches, is key to leveraging its full capabilities for distributed systems.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Zookeeper’s architecture ensures reliability and consistency, even in the face of failures, making it ideal for critical distributed systems.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Zookeeper seamlessly integrates Zookeeper's features into Spring Boot applications, simplifying distributed system management.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Spring Cloud Zookeeper involves installing the server, adding dependencies, and configuring Spring applications to interact with Zookeeper.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" name="Google Shape;122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Spring Cloud Zookeeper enhances distributed systems by combining configuration management, service discovery, and synchronization tools.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Zookeeper’s use cases highlight its versatility and importance in building resilient distributed systems.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3247c5f4f1d_0_48"/>
          <p:cNvPicPr preferRelativeResize="0"/>
          <p:nvPr/>
        </p:nvPicPr>
        <p:blipFill rotWithShape="1">
          <a:blip r:embed="rId2">
            <a:alphaModFix/>
          </a:blip>
          <a:srcRect b="0" l="0" r="0" t="19471"/>
          <a:stretch/>
        </p:blipFill>
        <p:spPr>
          <a:xfrm>
            <a:off x="1" y="-1801"/>
            <a:ext cx="2498725" cy="830892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3247c5f4f1d_0_48"/>
          <p:cNvSpPr txBox="1"/>
          <p:nvPr>
            <p:ph idx="1" type="subTitle"/>
          </p:nvPr>
        </p:nvSpPr>
        <p:spPr>
          <a:xfrm>
            <a:off x="2498726" y="4984481"/>
            <a:ext cx="63357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g3247c5f4f1d_0_48"/>
          <p:cNvSpPr txBox="1"/>
          <p:nvPr>
            <p:ph type="ctrTitle"/>
          </p:nvPr>
        </p:nvSpPr>
        <p:spPr>
          <a:xfrm>
            <a:off x="704850" y="3226947"/>
            <a:ext cx="8121600" cy="14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47c5f4f1d_0_52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3247c5f4f1d_0_52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3247c5f4f1d_0_52"/>
          <p:cNvSpPr txBox="1"/>
          <p:nvPr>
            <p:ph idx="11" type="ftr"/>
          </p:nvPr>
        </p:nvSpPr>
        <p:spPr>
          <a:xfrm>
            <a:off x="234950" y="8032785"/>
            <a:ext cx="5442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3247c5f4f1d_0_52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7c5f4f1d_0_57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3247c5f4f1d_0_57"/>
          <p:cNvSpPr txBox="1"/>
          <p:nvPr>
            <p:ph idx="1" type="body"/>
          </p:nvPr>
        </p:nvSpPr>
        <p:spPr>
          <a:xfrm>
            <a:off x="234950" y="994976"/>
            <a:ext cx="4375200" cy="6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247c5f4f1d_0_57"/>
          <p:cNvSpPr txBox="1"/>
          <p:nvPr>
            <p:ph idx="2" type="body"/>
          </p:nvPr>
        </p:nvSpPr>
        <p:spPr>
          <a:xfrm>
            <a:off x="4762500" y="994975"/>
            <a:ext cx="4375200" cy="3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3247c5f4f1d_0_57"/>
          <p:cNvSpPr txBox="1"/>
          <p:nvPr>
            <p:ph idx="3" type="body"/>
          </p:nvPr>
        </p:nvSpPr>
        <p:spPr>
          <a:xfrm>
            <a:off x="4762500" y="4500439"/>
            <a:ext cx="43752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3247c5f4f1d_0_57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g3247c5f4f1d_0_57"/>
          <p:cNvSpPr txBox="1"/>
          <p:nvPr>
            <p:ph idx="11" type="ftr"/>
          </p:nvPr>
        </p:nvSpPr>
        <p:spPr>
          <a:xfrm>
            <a:off x="234950" y="8032785"/>
            <a:ext cx="5442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47c5f4f1d_0_64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3247c5f4f1d_0_64"/>
          <p:cNvSpPr txBox="1"/>
          <p:nvPr>
            <p:ph idx="1" type="body"/>
          </p:nvPr>
        </p:nvSpPr>
        <p:spPr>
          <a:xfrm>
            <a:off x="234950" y="994976"/>
            <a:ext cx="4375200" cy="6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3247c5f4f1d_0_64"/>
          <p:cNvSpPr txBox="1"/>
          <p:nvPr>
            <p:ph idx="2" type="body"/>
          </p:nvPr>
        </p:nvSpPr>
        <p:spPr>
          <a:xfrm>
            <a:off x="4762500" y="994976"/>
            <a:ext cx="4375200" cy="6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3247c5f4f1d_0_64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g3247c5f4f1d_0_64"/>
          <p:cNvSpPr txBox="1"/>
          <p:nvPr>
            <p:ph idx="11" type="ftr"/>
          </p:nvPr>
        </p:nvSpPr>
        <p:spPr>
          <a:xfrm>
            <a:off x="234950" y="8032785"/>
            <a:ext cx="5442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247c5f4f1d_0_42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9" name="Google Shape;39;g3247c5f4f1d_0_42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g3247c5f4f1d_0_42"/>
          <p:cNvSpPr txBox="1"/>
          <p:nvPr>
            <p:ph idx="11" type="ftr"/>
          </p:nvPr>
        </p:nvSpPr>
        <p:spPr>
          <a:xfrm>
            <a:off x="234950" y="8032785"/>
            <a:ext cx="5442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41" name="Google Shape;41;g3247c5f4f1d_0_4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3247c5f4f1d_0_42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  <p:sldLayoutId id="2147483657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lephantscale/spring-cloud-labs/blob/main/05-use-zookeeper-for-distributed-configuration-and-synchronization/05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zookeeper.apache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0" name="Google Shape;70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latin typeface="Times New Roman"/>
                <a:ea typeface="Times New Roman"/>
                <a:cs typeface="Times New Roman"/>
                <a:sym typeface="Times New Roman"/>
              </a:rPr>
              <a:t>Zookeeper for Distributed Configuration and Synchronization</a:t>
            </a:r>
            <a:endParaRPr b="1" i="0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Using Zookeeper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Secure Zookeeper Access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authentication (e.g., SASL) and encryption (e.g., TLS) to protect data.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Optimize Znode Structure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Keep data lightweight and hierarchically organized.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Cluster Health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monitoring tools to track server and client metrics.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Implement Retry Policies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Handle transient connection failures with retries in client applications.</a:t>
            </a:r>
            <a:endParaRPr/>
          </a:p>
        </p:txBody>
      </p:sp>
      <p:sp>
        <p:nvSpPr>
          <p:cNvPr id="143" name="Google Shape;143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Zookeeper</a:t>
            </a:r>
            <a:endParaRPr/>
          </a:p>
        </p:txBody>
      </p:sp>
      <p:sp>
        <p:nvSpPr>
          <p:cNvPr id="150" name="Google Shape;150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Built-In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Monitor Zookeeper stats using the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mntr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stat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Spring Boot Actuator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service health and Zookeeper integration with Actuator endpoints.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Visualization Tools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 with Prometheus, Grafana, or Datadog for real-time monitoring.</a:t>
            </a:r>
            <a:endParaRPr/>
          </a:p>
        </p:txBody>
      </p:sp>
      <p:sp>
        <p:nvSpPr>
          <p:cNvPr id="151" name="Google Shape;151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Distributed Configuration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Centralizes and synchronizes configuration data for all nodes.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System Resilience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consistency and fault tolerance with replication.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Supports Advanced Coordination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Facilitates leader election, distributed locking, and real-time notifications.</a:t>
            </a:r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47c5f4f1d_0_35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66" name="Google Shape;166;g3247c5f4f1d_0_35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247c5f4f1d_0_35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Zookeeper?</a:t>
            </a:r>
            <a:endParaRPr/>
          </a:p>
        </p:txBody>
      </p:sp>
      <p:sp>
        <p:nvSpPr>
          <p:cNvPr id="78" name="Google Shape;78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Zookeeper is a distributed coordination service that provides consistent configuration management, synchronization, and group services for distributed systems.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Centralize configuration and state management.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distributed synchronization and coordination.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fault tolerance and high availability for system processes.</a:t>
            </a:r>
            <a:endParaRPr/>
          </a:p>
        </p:txBody>
      </p:sp>
      <p:sp>
        <p:nvSpPr>
          <p:cNvPr id="79" name="Google Shape;79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Zookeeper?</a:t>
            </a:r>
            <a:endParaRPr/>
          </a:p>
        </p:txBody>
      </p:sp>
      <p:sp>
        <p:nvSpPr>
          <p:cNvPr id="86" name="Google Shape;86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Zookeeper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Decentralized configurations lead to inconsistencies.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Synchronizing state across nodes is complex and error-prone.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Leader election and distributed locking are difficult to implement.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Zookeeper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Centralized configuration management for all nodes.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Built-in tools for leader election and distributed locking.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Reliable synchronization with strong consistency guarantees.</a:t>
            </a:r>
            <a:endParaRPr/>
          </a:p>
        </p:txBody>
      </p:sp>
      <p:sp>
        <p:nvSpPr>
          <p:cNvPr id="87" name="Google Shape;87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Core Concepts in Zookeeper</a:t>
            </a:r>
            <a:endParaRPr/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Znodes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nodes in Zookeeper that store configuration and state.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Organized in a hierarchical structure like a file system.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Sessions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Persistent or ephemeral connections between clients and the Zookeeper server.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Watches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Notifications triggered when Znode data changes, enabling real-time updates.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Atomic Operations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transactions for consistent updates across the system.</a:t>
            </a:r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Zookeeper Works</a:t>
            </a:r>
            <a:endParaRPr/>
          </a:p>
        </p:txBody>
      </p:sp>
      <p:sp>
        <p:nvSpPr>
          <p:cNvPr id="102" name="Google Shape;102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Client-Server Architecture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Clients connect to Zookeeper servers to access or update data.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Servers maintain a replicated state for fault tolerance.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Leader Election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Zookeeper uses Paxos-like algorithms to elect a leader for managing updates.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Synchronization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consistent updates to Znodes across all replicas.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Fault Tolerance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Replicated servers provide high availability and automatic recovery.</a:t>
            </a:r>
            <a:endParaRPr/>
          </a:p>
        </p:txBody>
      </p:sp>
      <p:sp>
        <p:nvSpPr>
          <p:cNvPr id="103" name="Google Shape;103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Features of Spring Cloud Zookeeper</a:t>
            </a:r>
            <a:endParaRPr/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Distributed Configuration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Load configurations dynamically from Zookeeper into Spring Boot applications.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Discovery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Register and discover services automatically using Zookeeper.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Synchronization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Zookeeper for distributed locks and leader election.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Real-Time Notifications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Trigger updates in Spring Boot applications using Zookeeper watches.</a:t>
            </a:r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Spring Cloud Zookeeper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Install Zookeeper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Download and set up Zookeeper from</a:t>
            </a:r>
            <a:r>
              <a:rPr lang="en-US" u="sng">
                <a:solidFill>
                  <a:schemeClr val="hlink"/>
                </a:solidFill>
                <a:hlinkClick r:id="rId3"/>
              </a:rPr>
              <a:t> Apache Zookeeper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Configure the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zoo.cfg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 for your cluster.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Add Dependencies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spring-cloud-starter-zookeeper-config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configuration management.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spring-cloud-starter-zookeeper-discovery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service discovery.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Configure Application Properties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Set Zookeeper connection details (e.g.,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host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port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in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application.yml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Enable Zookeeper Integration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Annotate the Spring Boot main class with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@EnableDiscoveryClient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Test the Setup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Register services and observe dynamic discovery and updates.</a:t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Benefits of Using Spring Cloud Zookeeper</a:t>
            </a:r>
            <a:endParaRPr/>
          </a:p>
        </p:txBody>
      </p:sp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Service Discovery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register and discover microservices.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Configuration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Manage application properties dynamically with Zookeeper.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Synchronization Capabilities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Leverage distributed locks and leader election for coordination.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High Availability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Replicated servers ensure system reliability and fault tolerance.</a:t>
            </a:r>
            <a:endParaRPr/>
          </a:p>
        </p:txBody>
      </p:sp>
      <p:sp>
        <p:nvSpPr>
          <p:cNvPr id="127" name="Google Shape;127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Use Cases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Leader Election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Zookeeper to elect a leader for managing critical tasks in distributed systems.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Distributed Locks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locking mechanisms to prevent conflicts in multi-node operations.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Configuration Management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Dynamically manage application settings across multiple environments.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High Availability Systems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 consistent updates and failover support for critical applications.</a:t>
            </a:r>
            <a:endParaRPr/>
          </a:p>
        </p:txBody>
      </p:sp>
      <p:sp>
        <p:nvSpPr>
          <p:cNvPr id="135" name="Google Shape;135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