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8297850" cx="9372600"/>
  <p:notesSz cx="7315200" cy="9601200"/>
  <p:embeddedFontLst>
    <p:embeddedFont>
      <p:font typeface="Garamon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614">
          <p15:clr>
            <a:srgbClr val="A4A3A4"/>
          </p15:clr>
        </p15:guide>
        <p15:guide id="2" pos="2952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  <p:ext uri="GoogleSlidesCustomDataVersion2">
      <go:slidesCustomData xmlns:go="http://customooxmlschemas.google.com/" r:id="rId24" roundtripDataSignature="AMtx7miRLsrZSJmFi+FuDkiPMnnY+MX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614" orient="horz"/>
        <p:guide pos="2952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aramond-regular.fntdata"/><Relationship Id="rId11" Type="http://schemas.openxmlformats.org/officeDocument/2006/relationships/slide" Target="slides/slide6.xml"/><Relationship Id="rId22" Type="http://schemas.openxmlformats.org/officeDocument/2006/relationships/font" Target="fonts/Garamond-italic.fntdata"/><Relationship Id="rId10" Type="http://schemas.openxmlformats.org/officeDocument/2006/relationships/slide" Target="slides/slide5.xml"/><Relationship Id="rId21" Type="http://schemas.openxmlformats.org/officeDocument/2006/relationships/font" Target="fonts/Garamond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Garamon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1365250" y="9388475"/>
            <a:ext cx="4578350" cy="173038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/>
          <p:nvPr/>
        </p:nvSpPr>
        <p:spPr>
          <a:xfrm>
            <a:off x="271463" y="5176838"/>
            <a:ext cx="6175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8175" lIns="96375" spcFirstLastPara="1" rIns="96375" wrap="square" tIns="48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/>
          </a:p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78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•"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8" name="Google Shape;8;n"/>
          <p:cNvCxnSpPr/>
          <p:nvPr/>
        </p:nvCxnSpPr>
        <p:spPr>
          <a:xfrm>
            <a:off x="322263" y="9324975"/>
            <a:ext cx="6653212" cy="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These examples illustrate how Resilience4j ensures service continuity and enhances user satisfaction in real-world applications.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11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1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Following best practices ensures that Resilience4j is effectively implemented and aligned with system requirements.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7" name="Google Shape;127;p1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Detailed metrics provide visibility into system health, enabling proactive decision-making and system optimization.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5" name="Google Shape;135;p1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is a powerful library for managing service failures in distributed systems, ensuring reliability, scalability, and user satisfaction.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4ab6b0a57_0_0:notes"/>
          <p:cNvSpPr/>
          <p:nvPr>
            <p:ph idx="2" type="sldImg"/>
          </p:nvPr>
        </p:nvSpPr>
        <p:spPr>
          <a:xfrm>
            <a:off x="968375" y="473075"/>
            <a:ext cx="5365800" cy="4751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24ab6b0a57_0_0:notes"/>
          <p:cNvSpPr txBox="1"/>
          <p:nvPr>
            <p:ph idx="12" type="sldNum"/>
          </p:nvPr>
        </p:nvSpPr>
        <p:spPr>
          <a:xfrm>
            <a:off x="6400800" y="9388475"/>
            <a:ext cx="554100" cy="173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g324ab6b0a57_0_0:notes"/>
          <p:cNvSpPr txBox="1"/>
          <p:nvPr>
            <p:ph idx="1" type="body"/>
          </p:nvPr>
        </p:nvSpPr>
        <p:spPr>
          <a:xfrm>
            <a:off x="322263" y="5462588"/>
            <a:ext cx="6607200" cy="3751200"/>
          </a:xfrm>
          <a:prstGeom prst="rect">
            <a:avLst/>
          </a:prstGeom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Circuit breakers are essential for building resilient distributed systems by isolating failures and preventing them from affecting the entire architecture.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Circuit breakers address the common challenges of distributed systems, ensuring reliability and stability during failures.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is the modern alternative to Hystrix, optimized for JVM applications and aligned with the current trends in reactive programming.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Resilience4j’s architecture enables effective monitoring of service health, dynamically adjusting circuit states, and providing fallback strategies to maintain system functionality.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Understanding Resilience4j’s core concepts is critical for building resilient distributed systems.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7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simplifies fault-tolerance implementation by integrating directly with Spring Boot applications.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8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Setting up Resilience4j involves adding dependencies, enabling circuit breakers, and defining fallback mechanisms for critical services.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:notes"/>
          <p:cNvSpPr/>
          <p:nvPr>
            <p:ph idx="2" type="sldImg"/>
          </p:nvPr>
        </p:nvSpPr>
        <p:spPr>
          <a:xfrm>
            <a:off x="968375" y="473075"/>
            <a:ext cx="5365750" cy="47513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p9:notes"/>
          <p:cNvSpPr txBox="1"/>
          <p:nvPr>
            <p:ph idx="12" type="sldNum"/>
          </p:nvPr>
        </p:nvSpPr>
        <p:spPr>
          <a:xfrm>
            <a:off x="6400800" y="9388475"/>
            <a:ext cx="554038" cy="1730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9:notes"/>
          <p:cNvSpPr txBox="1"/>
          <p:nvPr>
            <p:ph idx="1" type="body"/>
          </p:nvPr>
        </p:nvSpPr>
        <p:spPr>
          <a:xfrm>
            <a:off x="322263" y="5462588"/>
            <a:ext cx="6607175" cy="375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50" lIns="91525" spcFirstLastPara="1" rIns="91525" wrap="square" tIns="457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"/>
              <a:buNone/>
            </a:pPr>
            <a:r>
              <a:rPr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Resilience4j enhances the resilience and reliability of distributed systems, making it an essential tool for fault-tolerant architectures.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0" l="0" r="0" t="19473"/>
          <a:stretch/>
        </p:blipFill>
        <p:spPr>
          <a:xfrm>
            <a:off x="1" y="-1801"/>
            <a:ext cx="2498725" cy="8308927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>
            <a:lvl1pPr lvl="0" algn="r">
              <a:spcBef>
                <a:spcPts val="400"/>
              </a:spcBef>
              <a:spcAft>
                <a:spcPts val="0"/>
              </a:spcAft>
              <a:buSzPts val="1300"/>
              <a:buFont typeface="Arial"/>
              <a:buNone/>
              <a:defRPr sz="2000"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2" type="body"/>
          </p:nvPr>
        </p:nvSpPr>
        <p:spPr>
          <a:xfrm>
            <a:off x="4762500" y="994975"/>
            <a:ext cx="4375150" cy="332106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3" type="body"/>
          </p:nvPr>
        </p:nvSpPr>
        <p:spPr>
          <a:xfrm>
            <a:off x="4762500" y="4500439"/>
            <a:ext cx="4375150" cy="332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23495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2" type="body"/>
          </p:nvPr>
        </p:nvSpPr>
        <p:spPr>
          <a:xfrm>
            <a:off x="4762500" y="994976"/>
            <a:ext cx="437515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02895" lvl="0" marL="457200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02894" lvl="3" marL="1828800" algn="l">
              <a:spcBef>
                <a:spcPts val="0"/>
              </a:spcBef>
              <a:spcAft>
                <a:spcPts val="0"/>
              </a:spcAft>
              <a:buSzPts val="1170"/>
              <a:buChar char="‒"/>
              <a:defRPr/>
            </a:lvl4pPr>
            <a:lvl5pPr indent="-228600" lvl="4" marL="22860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36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8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>
            <a:lvl1pPr indent="-3276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◆"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2894" lvl="3" marL="1828800" marR="0" rtl="0" algn="l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170"/>
              <a:buFont typeface="Arial"/>
              <a:buChar char="‒"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spcBef>
                <a:spcPts val="16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2" type="sldNum"/>
          </p:nvPr>
        </p:nvSpPr>
        <p:spPr>
          <a:xfrm>
            <a:off x="8777288" y="7961724"/>
            <a:ext cx="546100" cy="2727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14"/>
          <p:cNvSpPr txBox="1"/>
          <p:nvPr>
            <p:ph idx="11" type="ftr"/>
          </p:nvPr>
        </p:nvSpPr>
        <p:spPr>
          <a:xfrm>
            <a:off x="234950" y="8032785"/>
            <a:ext cx="5441950" cy="1384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pic>
        <p:nvPicPr>
          <p:cNvPr id="13" name="Google Shape;13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1"/>
            <a:ext cx="704850" cy="8355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6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github.com/elephantscale/spring-cloud-labs/blob/main/06-implement-circuit-breakers-using-resilience4j-to-manage-service-failures/06-lab.md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>
            <p:ph idx="1" type="subTitle"/>
          </p:nvPr>
        </p:nvSpPr>
        <p:spPr>
          <a:xfrm>
            <a:off x="2498726" y="4984481"/>
            <a:ext cx="6335713" cy="400685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3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" name="Google Shape;42;p1"/>
          <p:cNvSpPr txBox="1"/>
          <p:nvPr>
            <p:ph type="ctrTitle"/>
          </p:nvPr>
        </p:nvSpPr>
        <p:spPr>
          <a:xfrm>
            <a:off x="704850" y="3226947"/>
            <a:ext cx="8121650" cy="146941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6000" lIns="91425" spcFirstLastPara="1" rIns="92000" wrap="square" tIns="460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00">
                <a:latin typeface="Times New Roman"/>
                <a:ea typeface="Times New Roman"/>
                <a:cs typeface="Times New Roman"/>
                <a:sym typeface="Times New Roman"/>
              </a:rPr>
              <a:t>Circuit Breakers with Resilience4j</a:t>
            </a:r>
            <a:endParaRPr/>
          </a:p>
        </p:txBody>
      </p:sp>
      <p:sp>
        <p:nvSpPr>
          <p:cNvPr id="43" name="Google Shape;43;p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Real-World Use Cases</a:t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Payment Gateways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alternate payment options during service downtime.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Third-Party APIs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Avoid blocking user requests when external services fail.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E-Commerce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Display cached inventory data when backend services are unavailable.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Streaming Services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Degrade video quality during high latency instead of failing entirely.</a:t>
            </a:r>
            <a:endParaRPr/>
          </a:p>
        </p:txBody>
      </p:sp>
      <p:sp>
        <p:nvSpPr>
          <p:cNvPr id="116" name="Google Shape;116;p10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Best Practices for Resilience4j</a:t>
            </a:r>
            <a:endParaRPr/>
          </a:p>
        </p:txBody>
      </p:sp>
      <p:sp>
        <p:nvSpPr>
          <p:cNvPr id="123" name="Google Shape;123;p11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Clear Fallbacks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Always provide fallback mechanisms for critical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tools like Micrometer to monitor performance and adjust thresholds.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Optimize Configurations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Fine-tune configurations for Circuit Breakers, Retries, and Bulkheads.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Combine with Bulkheading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Isolate resource usage for different services to prevent cascading failures.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Monitoring with Metrics</a:t>
            </a:r>
            <a:endParaRPr/>
          </a:p>
        </p:txBody>
      </p:sp>
      <p:sp>
        <p:nvSpPr>
          <p:cNvPr id="131" name="Google Shape;131;p1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Metrics Tracked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Request counts, error rates, and circuit states.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Integration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Resilience4j integrates seamlessly with Micrometer for detailed monitoring.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Conclusion</a:t>
            </a:r>
            <a:endParaRPr/>
          </a:p>
        </p:txBody>
      </p:sp>
      <p:sp>
        <p:nvSpPr>
          <p:cNvPr id="139" name="Google Shape;139;p1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Prevents Cascading Failures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Isolates and handles service failures gracefully.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Improves System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Ensures fault tolerance with fallback mechanisms.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Enhances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real-time metrics for system health.</a:t>
            </a:r>
            <a:endParaRPr/>
          </a:p>
        </p:txBody>
      </p:sp>
      <p:sp>
        <p:nvSpPr>
          <p:cNvPr id="140" name="Google Shape;140;p1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4ab6b0a57_0_0"/>
          <p:cNvSpPr txBox="1"/>
          <p:nvPr>
            <p:ph type="title"/>
          </p:nvPr>
        </p:nvSpPr>
        <p:spPr>
          <a:xfrm>
            <a:off x="704850" y="1"/>
            <a:ext cx="8667900" cy="835500"/>
          </a:xfrm>
          <a:prstGeom prst="rect">
            <a:avLst/>
          </a:prstGeom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Go Hands-On with This Lab</a:t>
            </a:r>
            <a:endParaRPr/>
          </a:p>
        </p:txBody>
      </p:sp>
      <p:sp>
        <p:nvSpPr>
          <p:cNvPr id="147" name="Google Shape;147;g324ab6b0a57_0_0"/>
          <p:cNvSpPr txBox="1"/>
          <p:nvPr>
            <p:ph idx="1" type="body"/>
          </p:nvPr>
        </p:nvSpPr>
        <p:spPr>
          <a:xfrm>
            <a:off x="234950" y="994976"/>
            <a:ext cx="8902800" cy="6828600"/>
          </a:xfrm>
          <a:prstGeom prst="rect">
            <a:avLst/>
          </a:prstGeom>
        </p:spPr>
        <p:txBody>
          <a:bodyPr anchorCtr="0" anchor="t" bIns="46000" lIns="92000" spcFirstLastPara="1" rIns="92000" wrap="square" tIns="46000">
            <a:normAutofit fontScale="62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4637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596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You're ready to put theory into practice!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537">
                <a:solidFill>
                  <a:schemeClr val="dk1"/>
                </a:solidFill>
              </a:rPr>
              <a:t>Follow the link below to explore the lab details and start building your hands-on experience:</a:t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537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537" u="sng">
                <a:solidFill>
                  <a:schemeClr val="hlink"/>
                </a:solidFill>
                <a:hlinkClick r:id="rId3"/>
              </a:rPr>
              <a:t>Access the Lab Here</a:t>
            </a:r>
            <a:endParaRPr b="1" sz="4537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59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800"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71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24ab6b0a57_0_0"/>
          <p:cNvSpPr txBox="1"/>
          <p:nvPr>
            <p:ph idx="12" type="sldNum"/>
          </p:nvPr>
        </p:nvSpPr>
        <p:spPr>
          <a:xfrm>
            <a:off x="8777288" y="7961724"/>
            <a:ext cx="546000" cy="2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a Circuit Breaker?</a:t>
            </a:r>
            <a:endParaRPr/>
          </a:p>
        </p:txBody>
      </p:sp>
      <p:sp>
        <p:nvSpPr>
          <p:cNvPr id="50" name="Google Shape;50;p2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 design pattern that prevents cascading failures in distributed systems by detecting service failures and providing fallback mechanisms.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Purpose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Protect services from dependency failures.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Maintain system stability and availability.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Reduce the impact of temporary service disruptions.</a:t>
            </a:r>
            <a:endParaRPr/>
          </a:p>
        </p:txBody>
      </p:sp>
      <p:sp>
        <p:nvSpPr>
          <p:cNvPr id="51" name="Google Shape;51;p2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Why Use Circuit Breakers?</a:t>
            </a:r>
            <a:endParaRPr/>
          </a:p>
        </p:txBody>
      </p:sp>
      <p:sp>
        <p:nvSpPr>
          <p:cNvPr id="58" name="Google Shape;58;p3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Challenges Without Circuit Breakers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Service failures propagate, causing cascading failures.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Increased latency from repeated retries to failing services.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Overloaded systems during outages due to retry storms.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Benefits of Circuit Breakers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Isolate failures to prevent cascading issues.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fallback mechanisms for degraded functionality.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Enhance system resilience and improve user experience.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What is Resilience4j?</a:t>
            </a:r>
            <a:endParaRPr/>
          </a:p>
        </p:txBody>
      </p:sp>
      <p:sp>
        <p:nvSpPr>
          <p:cNvPr id="66" name="Google Shape;66;p4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Definition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Resilience4j is a lightweight, fault-tolerance library designed for Java applications to implement resilience patterns such as Circuit Breakers, Rate Limiting, Retries, and Bulkheads.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Key Features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Offers modular and functional programming interfaces.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detailed metrics for monitoring.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integration with Spring Boot.</a:t>
            </a:r>
            <a:endParaRPr/>
          </a:p>
        </p:txBody>
      </p:sp>
      <p:sp>
        <p:nvSpPr>
          <p:cNvPr id="67" name="Google Shape;67;p4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How Resilience4j Works</a:t>
            </a:r>
            <a:endParaRPr/>
          </a:p>
        </p:txBody>
      </p:sp>
      <p:sp>
        <p:nvSpPr>
          <p:cNvPr id="74" name="Google Shape;74;p5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Wrap Remote Calls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Encapsulates service calls in circuit breaker configurations.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Failures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Tracks failure rates, response times, and exceptions to determine the circuit state.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Circuit States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Closed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All requests are allowed.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Open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Requests are blocked for a specified timeout.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b="1" lang="en-US"/>
              <a:t> Half-Open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Limited requests are allowed to test service recovery.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Fallback Mechanism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alternate responses or cached data when the circuit is open.</a:t>
            </a:r>
            <a:endParaRPr/>
          </a:p>
        </p:txBody>
      </p:sp>
      <p:sp>
        <p:nvSpPr>
          <p:cNvPr id="75" name="Google Shape;75;p5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Key Concepts in Resilience4j</a:t>
            </a:r>
            <a:endParaRPr/>
          </a:p>
        </p:txBody>
      </p:sp>
      <p:sp>
        <p:nvSpPr>
          <p:cNvPr id="82" name="Google Shape;82;p6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Circuit Breaker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Monitors service failures and isolates failing components.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Rate Limiting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Controls the rate of requests to avoid overloading services.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Fallbacks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degraded responses or alternate services in case of failures.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Bulkheading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Prevents failures in one service from affecting others by isolating resources.</a:t>
            </a:r>
            <a:endParaRPr/>
          </a:p>
        </p:txBody>
      </p:sp>
      <p:sp>
        <p:nvSpPr>
          <p:cNvPr id="83" name="Google Shape;83;p6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Features of Resilience4j with Spring Boot</a:t>
            </a:r>
            <a:endParaRPr/>
          </a:p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Declarative Circuit Breakers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@CircuitBreaker</a:t>
            </a: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annotation to define circuit breakers in Spring Boot.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Fallback Mechanisms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fallback methods for degraded responses during failures.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Retry and Rate Limiting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Configure retries and limit request rates to handle failures gracefully.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Detailed Metrics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Integrates with Micrometer for real-time performance monitoring.</a:t>
            </a:r>
            <a:endParaRPr/>
          </a:p>
        </p:txBody>
      </p:sp>
      <p:sp>
        <p:nvSpPr>
          <p:cNvPr id="91" name="Google Shape;91;p7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Setting Up Resilience4j with Spring Boot</a:t>
            </a:r>
            <a:endParaRPr/>
          </a:p>
        </p:txBody>
      </p:sp>
      <p:sp>
        <p:nvSpPr>
          <p:cNvPr id="98" name="Google Shape;98;p8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Add Dependencies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Include the following in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pom.xml</a:t>
            </a:r>
            <a:r>
              <a:rPr lang="en-US"/>
              <a:t> :</a:t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191453" lvl="0" marL="290513" rtl="0" algn="l">
              <a:spcBef>
                <a:spcPts val="480"/>
              </a:spcBef>
              <a:spcAft>
                <a:spcPts val="0"/>
              </a:spcAft>
              <a:buSzPts val="1560"/>
              <a:buNone/>
            </a:pPr>
            <a:r>
              <a:t/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Enable Circuit Breakers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Annotate the main application class with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@EnableCircuitBreaker</a:t>
            </a:r>
            <a:r>
              <a:rPr lang="en-US"/>
              <a:t> 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Define Circuit Breakers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Use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@CircuitBreaker</a:t>
            </a:r>
            <a:r>
              <a:rPr lang="en-US"/>
              <a:t> annotation on service methods to wrap remote calls.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Monitor Performance</a:t>
            </a:r>
            <a:r>
              <a:rPr lang="en-US"/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/>
              <a:t> Configure monitoring tools such as Micrometer to track metrics.</a:t>
            </a:r>
            <a:endParaRPr/>
          </a:p>
        </p:txBody>
      </p:sp>
      <p:sp>
        <p:nvSpPr>
          <p:cNvPr id="99" name="Google Shape;99;p8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  <p:pic>
        <p:nvPicPr>
          <p:cNvPr descr="1.png" id="100" name="Google Shape;10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8" y="2015331"/>
            <a:ext cx="7048500" cy="1151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>
            <p:ph type="title"/>
          </p:nvPr>
        </p:nvSpPr>
        <p:spPr>
          <a:xfrm>
            <a:off x="704850" y="1"/>
            <a:ext cx="8667750" cy="83554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46000" lIns="92000" spcFirstLastPara="1" rIns="92000" wrap="square" tIns="460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Benefits of Using Resilience4j</a:t>
            </a:r>
            <a:endParaRPr/>
          </a:p>
        </p:txBody>
      </p:sp>
      <p:sp>
        <p:nvSpPr>
          <p:cNvPr id="107" name="Google Shape;107;p9"/>
          <p:cNvSpPr txBox="1"/>
          <p:nvPr>
            <p:ph idx="1" type="body"/>
          </p:nvPr>
        </p:nvSpPr>
        <p:spPr>
          <a:xfrm>
            <a:off x="234950" y="994976"/>
            <a:ext cx="8902700" cy="682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6000" lIns="92000" spcFirstLastPara="1" rIns="92000" wrap="square" tIns="46000">
            <a:normAutofit/>
          </a:bodyPr>
          <a:lstStyle/>
          <a:p>
            <a:pPr indent="-290513" lvl="0" marL="290513" rtl="0" algn="l">
              <a:spcBef>
                <a:spcPts val="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Improved Resilience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Isolate failing services to prevent cascading failures.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Enhanced User Experience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Fallback responses maintain functionality during service outages.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Resource Protection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Bulkheading and Rate Limiting to prevent resource exhaustion.</a:t>
            </a:r>
            <a:endParaRPr/>
          </a:p>
          <a:p>
            <a:pPr indent="-290513" lvl="0" marL="290513" rtl="0" algn="l">
              <a:spcBef>
                <a:spcPts val="480"/>
              </a:spcBef>
              <a:spcAft>
                <a:spcPts val="0"/>
              </a:spcAft>
              <a:buSzPts val="1560"/>
              <a:buChar char="◆"/>
            </a:pPr>
            <a:r>
              <a:rPr b="1" lang="en-US"/>
              <a:t> Detailed Monitoring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</a:t>
            </a:r>
            <a:endParaRPr/>
          </a:p>
          <a:p>
            <a:pPr indent="-228600" lvl="1" marL="633413" rtl="0" algn="l">
              <a:spcBef>
                <a:spcPts val="440"/>
              </a:spcBef>
              <a:spcAft>
                <a:spcPts val="0"/>
              </a:spcAft>
              <a:buSzPts val="2200"/>
              <a:buFont typeface="Arial"/>
              <a:buChar char="–"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metrics for analyzing service performance.</a:t>
            </a:r>
            <a:endParaRPr/>
          </a:p>
        </p:txBody>
      </p:sp>
      <p:sp>
        <p:nvSpPr>
          <p:cNvPr id="108" name="Google Shape;108;p9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000000"/>
                </a:solidFill>
                <a:latin typeface="Garamond"/>
                <a:ea typeface="Garamond"/>
                <a:cs typeface="Garamond"/>
                <a:sym typeface="Garamond"/>
              </a:rPr>
              <a:t>Copyright © 2025 by Elephant Scale, All Rights Reserved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2010-07-13T15:22:01Z</dcterms:created>
  <dc:creator>Elephant Scale</dc:creator>
</cp:coreProperties>
</file>